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6.xml" ContentType="application/vnd.openxmlformats-officedocument.themeOverride+xml"/>
  <Override PartName="/ppt/charts/chart1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7.xml" ContentType="application/vnd.openxmlformats-officedocument.themeOverride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8.xml" ContentType="application/vnd.openxmlformats-officedocument.themeOverride+xml"/>
  <Override PartName="/ppt/notesSlides/notesSlide13.xml" ContentType="application/vnd.openxmlformats-officedocument.presentationml.notesSlide+xml"/>
  <Override PartName="/ppt/charts/chart19.xml" ContentType="application/vnd.openxmlformats-officedocument.drawingml.chart+xml"/>
  <Override PartName="/ppt/theme/themeOverride19.xml" ContentType="application/vnd.openxmlformats-officedocument.themeOverride+xml"/>
  <Override PartName="/ppt/charts/chart20.xml" ContentType="application/vnd.openxmlformats-officedocument.drawingml.chart+xml"/>
  <Override PartName="/ppt/theme/themeOverride20.xml" ContentType="application/vnd.openxmlformats-officedocument.themeOverride+xml"/>
  <Override PartName="/ppt/charts/chart21.xml" ContentType="application/vnd.openxmlformats-officedocument.drawingml.chart+xml"/>
  <Override PartName="/ppt/theme/themeOverride21.xml" ContentType="application/vnd.openxmlformats-officedocument.themeOverride+xml"/>
  <Override PartName="/ppt/charts/chart22.xml" ContentType="application/vnd.openxmlformats-officedocument.drawingml.chart+xml"/>
  <Override PartName="/ppt/theme/themeOverride22.xml" ContentType="application/vnd.openxmlformats-officedocument.themeOverride+xml"/>
  <Override PartName="/ppt/charts/chart23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4.xml" ContentType="application/vnd.openxmlformats-officedocument.drawingml.chart+xml"/>
  <Override PartName="/ppt/theme/themeOverride23.xml" ContentType="application/vnd.openxmlformats-officedocument.themeOverride+xml"/>
  <Override PartName="/ppt/charts/chart25.xml" ContentType="application/vnd.openxmlformats-officedocument.drawingml.chart+xml"/>
  <Override PartName="/ppt/theme/themeOverride24.xml" ContentType="application/vnd.openxmlformats-officedocument.themeOverride+xml"/>
  <Override PartName="/ppt/notesSlides/notesSlide16.xml" ContentType="application/vnd.openxmlformats-officedocument.presentationml.notesSlide+xml"/>
  <Override PartName="/ppt/charts/chart26.xml" ContentType="application/vnd.openxmlformats-officedocument.drawingml.chart+xml"/>
  <Override PartName="/ppt/theme/themeOverride25.xml" ContentType="application/vnd.openxmlformats-officedocument.themeOverride+xml"/>
  <Override PartName="/ppt/charts/chart27.xml" ContentType="application/vnd.openxmlformats-officedocument.drawingml.chart+xml"/>
  <Override PartName="/ppt/theme/themeOverride26.xml" ContentType="application/vnd.openxmlformats-officedocument.themeOverride+xml"/>
  <Override PartName="/ppt/charts/chart28.xml" ContentType="application/vnd.openxmlformats-officedocument.drawingml.chart+xml"/>
  <Override PartName="/ppt/theme/themeOverride27.xml" ContentType="application/vnd.openxmlformats-officedocument.themeOverride+xml"/>
  <Override PartName="/ppt/charts/chart29.xml" ContentType="application/vnd.openxmlformats-officedocument.drawingml.chart+xml"/>
  <Override PartName="/ppt/theme/themeOverride28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0.xml" ContentType="application/vnd.openxmlformats-officedocument.drawingml.chart+xml"/>
  <Override PartName="/ppt/theme/themeOverride29.xml" ContentType="application/vnd.openxmlformats-officedocument.themeOverride+xml"/>
  <Override PartName="/ppt/notesSlides/notesSlide19.xml" ContentType="application/vnd.openxmlformats-officedocument.presentationml.notesSlide+xml"/>
  <Override PartName="/ppt/charts/chart31.xml" ContentType="application/vnd.openxmlformats-officedocument.drawingml.chart+xml"/>
  <Override PartName="/ppt/theme/themeOverride30.xml" ContentType="application/vnd.openxmlformats-officedocument.themeOverride+xml"/>
  <Override PartName="/ppt/notesSlides/notesSlide20.xml" ContentType="application/vnd.openxmlformats-officedocument.presentationml.notesSlide+xml"/>
  <Override PartName="/ppt/charts/chart32.xml" ContentType="application/vnd.openxmlformats-officedocument.drawingml.chart+xml"/>
  <Override PartName="/ppt/theme/themeOverride3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3.xml" ContentType="application/vnd.openxmlformats-officedocument.drawingml.chart+xml"/>
  <Override PartName="/ppt/theme/themeOverride32.xml" ContentType="application/vnd.openxmlformats-officedocument.themeOverride+xml"/>
  <Override PartName="/ppt/charts/chart34.xml" ContentType="application/vnd.openxmlformats-officedocument.drawingml.chart+xml"/>
  <Override PartName="/ppt/theme/themeOverride33.xml" ContentType="application/vnd.openxmlformats-officedocument.themeOverride+xml"/>
  <Override PartName="/ppt/notesSlides/notesSlide25.xml" ContentType="application/vnd.openxmlformats-officedocument.presentationml.notesSlide+xml"/>
  <Override PartName="/ppt/charts/chart35.xml" ContentType="application/vnd.openxmlformats-officedocument.drawingml.chart+xml"/>
  <Override PartName="/ppt/theme/themeOverride34.xml" ContentType="application/vnd.openxmlformats-officedocument.themeOverride+xml"/>
  <Override PartName="/ppt/charts/chart36.xml" ContentType="application/vnd.openxmlformats-officedocument.drawingml.chart+xml"/>
  <Override PartName="/ppt/theme/themeOverride35.xml" ContentType="application/vnd.openxmlformats-officedocument.themeOverride+xml"/>
  <Override PartName="/ppt/charts/chart37.xml" ContentType="application/vnd.openxmlformats-officedocument.drawingml.chart+xml"/>
  <Override PartName="/ppt/theme/themeOverride36.xml" ContentType="application/vnd.openxmlformats-officedocument.themeOverride+xml"/>
  <Override PartName="/ppt/charts/chart38.xml" ContentType="application/vnd.openxmlformats-officedocument.drawingml.chart+xml"/>
  <Override PartName="/ppt/theme/themeOverride37.xml" ContentType="application/vnd.openxmlformats-officedocument.themeOverride+xml"/>
  <Override PartName="/ppt/charts/chart39.xml" ContentType="application/vnd.openxmlformats-officedocument.drawingml.chart+xml"/>
  <Override PartName="/ppt/theme/themeOverride38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40.xml" ContentType="application/vnd.openxmlformats-officedocument.drawingml.chart+xml"/>
  <Override PartName="/ppt/theme/themeOverride39.xml" ContentType="application/vnd.openxmlformats-officedocument.themeOverride+xml"/>
  <Override PartName="/ppt/charts/chart41.xml" ContentType="application/vnd.openxmlformats-officedocument.drawingml.chart+xml"/>
  <Override PartName="/ppt/theme/themeOverride40.xml" ContentType="application/vnd.openxmlformats-officedocument.themeOverride+xml"/>
  <Override PartName="/ppt/charts/chart42.xml" ContentType="application/vnd.openxmlformats-officedocument.drawingml.chart+xml"/>
  <Override PartName="/ppt/theme/themeOverride41.xml" ContentType="application/vnd.openxmlformats-officedocument.themeOverride+xml"/>
  <Override PartName="/ppt/charts/chart43.xml" ContentType="application/vnd.openxmlformats-officedocument.drawingml.chart+xml"/>
  <Override PartName="/ppt/theme/themeOverride42.xml" ContentType="application/vnd.openxmlformats-officedocument.themeOverride+xml"/>
  <Override PartName="/ppt/notesSlides/notesSlide28.xml" ContentType="application/vnd.openxmlformats-officedocument.presentationml.notesSlide+xml"/>
  <Override PartName="/ppt/charts/chart44.xml" ContentType="application/vnd.openxmlformats-officedocument.drawingml.chart+xml"/>
  <Override PartName="/ppt/theme/themeOverride43.xml" ContentType="application/vnd.openxmlformats-officedocument.themeOverride+xml"/>
  <Override PartName="/ppt/charts/chart45.xml" ContentType="application/vnd.openxmlformats-officedocument.drawingml.chart+xml"/>
  <Override PartName="/ppt/theme/themeOverride44.xml" ContentType="application/vnd.openxmlformats-officedocument.themeOverr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5725" r:id="rId1"/>
  </p:sldMasterIdLst>
  <p:notesMasterIdLst>
    <p:notesMasterId r:id="rId244"/>
  </p:notesMasterIdLst>
  <p:handoutMasterIdLst>
    <p:handoutMasterId r:id="rId245"/>
  </p:handoutMasterIdLst>
  <p:sldIdLst>
    <p:sldId id="1288" r:id="rId2"/>
    <p:sldId id="1485" r:id="rId3"/>
    <p:sldId id="1583" r:id="rId4"/>
    <p:sldId id="1406" r:id="rId5"/>
    <p:sldId id="1584" r:id="rId6"/>
    <p:sldId id="1585" r:id="rId7"/>
    <p:sldId id="1586" r:id="rId8"/>
    <p:sldId id="1395" r:id="rId9"/>
    <p:sldId id="1577" r:id="rId10"/>
    <p:sldId id="1578" r:id="rId11"/>
    <p:sldId id="1579" r:id="rId12"/>
    <p:sldId id="1580" r:id="rId13"/>
    <p:sldId id="1581" r:id="rId14"/>
    <p:sldId id="1582" r:id="rId15"/>
    <p:sldId id="1587" r:id="rId16"/>
    <p:sldId id="1588" r:id="rId17"/>
    <p:sldId id="1589" r:id="rId18"/>
    <p:sldId id="1399" r:id="rId19"/>
    <p:sldId id="1408" r:id="rId20"/>
    <p:sldId id="1590" r:id="rId21"/>
    <p:sldId id="1388" r:id="rId22"/>
    <p:sldId id="1284" r:id="rId23"/>
    <p:sldId id="1591" r:id="rId24"/>
    <p:sldId id="1508" r:id="rId25"/>
    <p:sldId id="1509" r:id="rId26"/>
    <p:sldId id="1510" r:id="rId27"/>
    <p:sldId id="1524" r:id="rId28"/>
    <p:sldId id="1525" r:id="rId29"/>
    <p:sldId id="1526" r:id="rId30"/>
    <p:sldId id="1527" r:id="rId31"/>
    <p:sldId id="1528" r:id="rId32"/>
    <p:sldId id="1529" r:id="rId33"/>
    <p:sldId id="1530" r:id="rId34"/>
    <p:sldId id="1411" r:id="rId35"/>
    <p:sldId id="1412" r:id="rId36"/>
    <p:sldId id="1413" r:id="rId37"/>
    <p:sldId id="1414" r:id="rId38"/>
    <p:sldId id="1415" r:id="rId39"/>
    <p:sldId id="1416" r:id="rId40"/>
    <p:sldId id="1417" r:id="rId41"/>
    <p:sldId id="1418" r:id="rId42"/>
    <p:sldId id="1419" r:id="rId43"/>
    <p:sldId id="1420" r:id="rId44"/>
    <p:sldId id="1421" r:id="rId45"/>
    <p:sldId id="1422" r:id="rId46"/>
    <p:sldId id="1423" r:id="rId47"/>
    <p:sldId id="1424" r:id="rId48"/>
    <p:sldId id="1531" r:id="rId49"/>
    <p:sldId id="1592" r:id="rId50"/>
    <p:sldId id="1593" r:id="rId51"/>
    <p:sldId id="1594" r:id="rId52"/>
    <p:sldId id="1595" r:id="rId53"/>
    <p:sldId id="1596" r:id="rId54"/>
    <p:sldId id="1597" r:id="rId55"/>
    <p:sldId id="1598" r:id="rId56"/>
    <p:sldId id="1599" r:id="rId57"/>
    <p:sldId id="1600" r:id="rId58"/>
    <p:sldId id="1601" r:id="rId59"/>
    <p:sldId id="1602" r:id="rId60"/>
    <p:sldId id="1603" r:id="rId61"/>
    <p:sldId id="1604" r:id="rId62"/>
    <p:sldId id="1605" r:id="rId63"/>
    <p:sldId id="1606" r:id="rId64"/>
    <p:sldId id="1607" r:id="rId65"/>
    <p:sldId id="1608" r:id="rId66"/>
    <p:sldId id="1609" r:id="rId67"/>
    <p:sldId id="1409" r:id="rId68"/>
    <p:sldId id="1426" r:id="rId69"/>
    <p:sldId id="1427" r:id="rId70"/>
    <p:sldId id="1428" r:id="rId71"/>
    <p:sldId id="1429" r:id="rId72"/>
    <p:sldId id="1556" r:id="rId73"/>
    <p:sldId id="1557" r:id="rId74"/>
    <p:sldId id="1432" r:id="rId75"/>
    <p:sldId id="1470" r:id="rId76"/>
    <p:sldId id="1471" r:id="rId77"/>
    <p:sldId id="1433" r:id="rId78"/>
    <p:sldId id="1319" r:id="rId79"/>
    <p:sldId id="1547" r:id="rId80"/>
    <p:sldId id="1548" r:id="rId81"/>
    <p:sldId id="1549" r:id="rId82"/>
    <p:sldId id="1329" r:id="rId83"/>
    <p:sldId id="1558" r:id="rId84"/>
    <p:sldId id="1559" r:id="rId85"/>
    <p:sldId id="1560" r:id="rId86"/>
    <p:sldId id="1561" r:id="rId87"/>
    <p:sldId id="1562" r:id="rId88"/>
    <p:sldId id="1563" r:id="rId89"/>
    <p:sldId id="1564" r:id="rId90"/>
    <p:sldId id="1565" r:id="rId91"/>
    <p:sldId id="1566" r:id="rId92"/>
    <p:sldId id="1567" r:id="rId93"/>
    <p:sldId id="1568" r:id="rId94"/>
    <p:sldId id="1569" r:id="rId95"/>
    <p:sldId id="1570" r:id="rId96"/>
    <p:sldId id="1571" r:id="rId97"/>
    <p:sldId id="1572" r:id="rId98"/>
    <p:sldId id="1573" r:id="rId99"/>
    <p:sldId id="1574" r:id="rId100"/>
    <p:sldId id="1575" r:id="rId101"/>
    <p:sldId id="1576" r:id="rId102"/>
    <p:sldId id="1405" r:id="rId103"/>
    <p:sldId id="1469" r:id="rId104"/>
    <p:sldId id="1610" r:id="rId105"/>
    <p:sldId id="1489" r:id="rId106"/>
    <p:sldId id="1652" r:id="rId107"/>
    <p:sldId id="1653" r:id="rId108"/>
    <p:sldId id="1654" r:id="rId109"/>
    <p:sldId id="1655" r:id="rId110"/>
    <p:sldId id="1656" r:id="rId111"/>
    <p:sldId id="1657" r:id="rId112"/>
    <p:sldId id="1658" r:id="rId113"/>
    <p:sldId id="1659" r:id="rId114"/>
    <p:sldId id="1660" r:id="rId115"/>
    <p:sldId id="1661" r:id="rId116"/>
    <p:sldId id="1662" r:id="rId117"/>
    <p:sldId id="1663" r:id="rId118"/>
    <p:sldId id="1664" r:id="rId119"/>
    <p:sldId id="1665" r:id="rId120"/>
    <p:sldId id="1666" r:id="rId121"/>
    <p:sldId id="1667" r:id="rId122"/>
    <p:sldId id="1668" r:id="rId123"/>
    <p:sldId id="1669" r:id="rId124"/>
    <p:sldId id="1670" r:id="rId125"/>
    <p:sldId id="1671" r:id="rId126"/>
    <p:sldId id="1672" r:id="rId127"/>
    <p:sldId id="1673" r:id="rId128"/>
    <p:sldId id="1674" r:id="rId129"/>
    <p:sldId id="1675" r:id="rId130"/>
    <p:sldId id="1676" r:id="rId131"/>
    <p:sldId id="1677" r:id="rId132"/>
    <p:sldId id="1678" r:id="rId133"/>
    <p:sldId id="1679" r:id="rId134"/>
    <p:sldId id="1680" r:id="rId135"/>
    <p:sldId id="1681" r:id="rId136"/>
    <p:sldId id="1682" r:id="rId137"/>
    <p:sldId id="1683" r:id="rId138"/>
    <p:sldId id="1684" r:id="rId139"/>
    <p:sldId id="1685" r:id="rId140"/>
    <p:sldId id="1686" r:id="rId141"/>
    <p:sldId id="1687" r:id="rId142"/>
    <p:sldId id="1688" r:id="rId143"/>
    <p:sldId id="1689" r:id="rId144"/>
    <p:sldId id="1690" r:id="rId145"/>
    <p:sldId id="1691" r:id="rId146"/>
    <p:sldId id="1692" r:id="rId147"/>
    <p:sldId id="1693" r:id="rId148"/>
    <p:sldId id="1694" r:id="rId149"/>
    <p:sldId id="1695" r:id="rId150"/>
    <p:sldId id="1696" r:id="rId151"/>
    <p:sldId id="1697" r:id="rId152"/>
    <p:sldId id="1698" r:id="rId153"/>
    <p:sldId id="1699" r:id="rId154"/>
    <p:sldId id="1700" r:id="rId155"/>
    <p:sldId id="1701" r:id="rId156"/>
    <p:sldId id="1702" r:id="rId157"/>
    <p:sldId id="1703" r:id="rId158"/>
    <p:sldId id="1704" r:id="rId159"/>
    <p:sldId id="1705" r:id="rId160"/>
    <p:sldId id="1706" r:id="rId161"/>
    <p:sldId id="1707" r:id="rId162"/>
    <p:sldId id="1708" r:id="rId163"/>
    <p:sldId id="1709" r:id="rId164"/>
    <p:sldId id="1710" r:id="rId165"/>
    <p:sldId id="1711" r:id="rId166"/>
    <p:sldId id="1712" r:id="rId167"/>
    <p:sldId id="1713" r:id="rId168"/>
    <p:sldId id="1714" r:id="rId169"/>
    <p:sldId id="1715" r:id="rId170"/>
    <p:sldId id="1716" r:id="rId171"/>
    <p:sldId id="1717" r:id="rId172"/>
    <p:sldId id="1718" r:id="rId173"/>
    <p:sldId id="1365" r:id="rId174"/>
    <p:sldId id="1638" r:id="rId175"/>
    <p:sldId id="1639" r:id="rId176"/>
    <p:sldId id="1640" r:id="rId177"/>
    <p:sldId id="1641" r:id="rId178"/>
    <p:sldId id="1642" r:id="rId179"/>
    <p:sldId id="1651" r:id="rId180"/>
    <p:sldId id="1644" r:id="rId181"/>
    <p:sldId id="1645" r:id="rId182"/>
    <p:sldId id="1646" r:id="rId183"/>
    <p:sldId id="1647" r:id="rId184"/>
    <p:sldId id="1648" r:id="rId185"/>
    <p:sldId id="1649" r:id="rId186"/>
    <p:sldId id="1612" r:id="rId187"/>
    <p:sldId id="1613" r:id="rId188"/>
    <p:sldId id="1614" r:id="rId189"/>
    <p:sldId id="1615" r:id="rId190"/>
    <p:sldId id="1616" r:id="rId191"/>
    <p:sldId id="1617" r:id="rId192"/>
    <p:sldId id="1618" r:id="rId193"/>
    <p:sldId id="1619" r:id="rId194"/>
    <p:sldId id="1620" r:id="rId195"/>
    <p:sldId id="1621" r:id="rId196"/>
    <p:sldId id="1622" r:id="rId197"/>
    <p:sldId id="1623" r:id="rId198"/>
    <p:sldId id="1624" r:id="rId199"/>
    <p:sldId id="1625" r:id="rId200"/>
    <p:sldId id="1626" r:id="rId201"/>
    <p:sldId id="1627" r:id="rId202"/>
    <p:sldId id="1628" r:id="rId203"/>
    <p:sldId id="1629" r:id="rId204"/>
    <p:sldId id="1630" r:id="rId205"/>
    <p:sldId id="1631" r:id="rId206"/>
    <p:sldId id="1650" r:id="rId207"/>
    <p:sldId id="1634" r:id="rId208"/>
    <p:sldId id="1635" r:id="rId209"/>
    <p:sldId id="1636" r:id="rId210"/>
    <p:sldId id="1637" r:id="rId211"/>
    <p:sldId id="1462" r:id="rId212"/>
    <p:sldId id="1496" r:id="rId213"/>
    <p:sldId id="1511" r:id="rId214"/>
    <p:sldId id="1515" r:id="rId215"/>
    <p:sldId id="1463" r:id="rId216"/>
    <p:sldId id="1402" r:id="rId217"/>
    <p:sldId id="1497" r:id="rId218"/>
    <p:sldId id="1498" r:id="rId219"/>
    <p:sldId id="1512" r:id="rId220"/>
    <p:sldId id="1513" r:id="rId221"/>
    <p:sldId id="1514" r:id="rId222"/>
    <p:sldId id="1464" r:id="rId223"/>
    <p:sldId id="1403" r:id="rId224"/>
    <p:sldId id="1499" r:id="rId225"/>
    <p:sldId id="1500" r:id="rId226"/>
    <p:sldId id="1501" r:id="rId227"/>
    <p:sldId id="1502" r:id="rId228"/>
    <p:sldId id="1503" r:id="rId229"/>
    <p:sldId id="1504" r:id="rId230"/>
    <p:sldId id="1505" r:id="rId231"/>
    <p:sldId id="1506" r:id="rId232"/>
    <p:sldId id="1507" r:id="rId233"/>
    <p:sldId id="1465" r:id="rId234"/>
    <p:sldId id="1435" r:id="rId235"/>
    <p:sldId id="1436" r:id="rId236"/>
    <p:sldId id="1522" r:id="rId237"/>
    <p:sldId id="1481" r:id="rId238"/>
    <p:sldId id="1483" r:id="rId239"/>
    <p:sldId id="1611" r:id="rId240"/>
    <p:sldId id="1719" r:id="rId241"/>
    <p:sldId id="1517" r:id="rId242"/>
    <p:sldId id="1518" r:id="rId243"/>
  </p:sldIdLst>
  <p:sldSz cx="9144000" cy="6858000" type="screen4x3"/>
  <p:notesSz cx="6858000" cy="9144000"/>
  <p:defaultTextStyle>
    <a:defPPr>
      <a:defRPr lang="en-US"/>
    </a:defPPr>
    <a:lvl1pPr marL="0" algn="l" defTabSz="4570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2" algn="l" defTabSz="4570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65" algn="l" defTabSz="4570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50" algn="l" defTabSz="4570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4570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4570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00" algn="l" defTabSz="4570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4570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65" algn="l" defTabSz="4570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B22827-41FF-4E4F-BEAC-0209E7687CA3}">
          <p14:sldIdLst>
            <p14:sldId id="1288"/>
            <p14:sldId id="1485"/>
          </p14:sldIdLst>
        </p14:section>
        <p14:section name="Argo &amp; Concurrency" id="{2633CC2E-4C47-BF49-B8A3-D71221D79B5C}">
          <p14:sldIdLst>
            <p14:sldId id="1583"/>
            <p14:sldId id="1406"/>
            <p14:sldId id="1584"/>
            <p14:sldId id="1585"/>
            <p14:sldId id="1586"/>
          </p14:sldIdLst>
        </p14:section>
        <p14:section name="Background and Motivation" id="{85E7FA58-82BF-2244-9372-AFFEE99B47DE}">
          <p14:sldIdLst>
            <p14:sldId id="1395"/>
            <p14:sldId id="1577"/>
            <p14:sldId id="1578"/>
            <p14:sldId id="1579"/>
            <p14:sldId id="1580"/>
            <p14:sldId id="1581"/>
            <p14:sldId id="1582"/>
          </p14:sldIdLst>
        </p14:section>
        <p14:section name="User-Level Threads" id="{041B24B3-C108-594B-A13D-375FF1B20502}">
          <p14:sldIdLst>
            <p14:sldId id="1587"/>
            <p14:sldId id="1588"/>
            <p14:sldId id="1589"/>
            <p14:sldId id="1399"/>
          </p14:sldIdLst>
        </p14:section>
        <p14:section name="Argobots" id="{A365FB8E-E718-7E47-A20F-9ACFBC15A12E}">
          <p14:sldIdLst>
            <p14:sldId id="1408"/>
            <p14:sldId id="1590"/>
            <p14:sldId id="1388"/>
            <p14:sldId id="1284"/>
            <p14:sldId id="1591"/>
          </p14:sldIdLst>
        </p14:section>
        <p14:section name="Shrink/Expand" id="{75985029-83FB-4C44-A870-5ED56AC3E4B4}">
          <p14:sldIdLst>
            <p14:sldId id="1508"/>
            <p14:sldId id="1509"/>
            <p14:sldId id="1510"/>
          </p14:sldIdLst>
        </p14:section>
        <p14:section name="Migration" id="{61DD33A6-3B7D-044F-9D1E-88A308F6FF03}">
          <p14:sldIdLst>
            <p14:sldId id="1524"/>
            <p14:sldId id="1525"/>
            <p14:sldId id="1526"/>
            <p14:sldId id="1527"/>
            <p14:sldId id="1528"/>
            <p14:sldId id="1529"/>
            <p14:sldId id="1530"/>
          </p14:sldIdLst>
        </p14:section>
        <p14:section name="Programming" id="{95332F1C-97DC-5A46-9BA0-5991C99C980D}">
          <p14:sldIdLst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1424"/>
          </p14:sldIdLst>
        </p14:section>
        <p14:section name="Optimizations" id="{56939C0A-3EF5-4745-9952-C0F08F2FBF5A}">
          <p14:sldIdLst>
            <p14:sldId id="1531"/>
            <p14:sldId id="1592"/>
            <p14:sldId id="1593"/>
            <p14:sldId id="1594"/>
            <p14:sldId id="1595"/>
            <p14:sldId id="1596"/>
            <p14:sldId id="1597"/>
            <p14:sldId id="1598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</p14:sldIdLst>
        </p14:section>
        <p14:section name="Comparison" id="{C04C9C50-5A17-3C42-AA7C-3AC18A8FB545}">
          <p14:sldIdLst>
            <p14:sldId id="1409"/>
            <p14:sldId id="1426"/>
            <p14:sldId id="1427"/>
            <p14:sldId id="1428"/>
            <p14:sldId id="1429"/>
            <p14:sldId id="1556"/>
            <p14:sldId id="1557"/>
            <p14:sldId id="1432"/>
            <p14:sldId id="1470"/>
            <p14:sldId id="1471"/>
            <p14:sldId id="1433"/>
            <p14:sldId id="1319"/>
            <p14:sldId id="1547"/>
            <p14:sldId id="1548"/>
            <p14:sldId id="1549"/>
            <p14:sldId id="1329"/>
          </p14:sldIdLst>
        </p14:section>
        <p14:section name="Applications" id="{7F4ADEF8-F018-2946-9623-FE07BE2A15F1}">
          <p14:sldIdLst>
            <p14:sldId id="1558"/>
            <p14:sldId id="1559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72"/>
            <p14:sldId id="1573"/>
            <p14:sldId id="1574"/>
            <p14:sldId id="1575"/>
            <p14:sldId id="1576"/>
          </p14:sldIdLst>
        </p14:section>
        <p14:section name="Ecosystem" id="{F6426221-215B-E345-8EEF-FDF2D809AEBC}">
          <p14:sldIdLst>
            <p14:sldId id="1405"/>
            <p14:sldId id="1469"/>
            <p14:sldId id="1610"/>
            <p14:sldId id="1489"/>
            <p14:sldId id="1652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661"/>
            <p14:sldId id="1662"/>
            <p14:sldId id="166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73"/>
            <p14:sldId id="1674"/>
            <p14:sldId id="1675"/>
            <p14:sldId id="1676"/>
            <p14:sldId id="1677"/>
            <p14:sldId id="1678"/>
            <p14:sldId id="1679"/>
            <p14:sldId id="1680"/>
            <p14:sldId id="1681"/>
            <p14:sldId id="1682"/>
            <p14:sldId id="1683"/>
            <p14:sldId id="1684"/>
            <p14:sldId id="1685"/>
            <p14:sldId id="1686"/>
            <p14:sldId id="1687"/>
            <p14:sldId id="1688"/>
            <p14:sldId id="1689"/>
            <p14:sldId id="1690"/>
            <p14:sldId id="1691"/>
            <p14:sldId id="1692"/>
            <p14:sldId id="1693"/>
            <p14:sldId id="1694"/>
            <p14:sldId id="1695"/>
            <p14:sldId id="1696"/>
            <p14:sldId id="1697"/>
            <p14:sldId id="1698"/>
            <p14:sldId id="1699"/>
            <p14:sldId id="1700"/>
            <p14:sldId id="1701"/>
            <p14:sldId id="1702"/>
            <p14:sldId id="1703"/>
            <p14:sldId id="1704"/>
            <p14:sldId id="1705"/>
            <p14:sldId id="1706"/>
            <p14:sldId id="1707"/>
            <p14:sldId id="1708"/>
            <p14:sldId id="1709"/>
            <p14:sldId id="1710"/>
            <p14:sldId id="1711"/>
            <p14:sldId id="1712"/>
            <p14:sldId id="1713"/>
            <p14:sldId id="1714"/>
            <p14:sldId id="1715"/>
            <p14:sldId id="1716"/>
            <p14:sldId id="1717"/>
            <p14:sldId id="1718"/>
            <p14:sldId id="1365"/>
            <p14:sldId id="1638"/>
            <p14:sldId id="1639"/>
            <p14:sldId id="1640"/>
            <p14:sldId id="1641"/>
            <p14:sldId id="1642"/>
            <p14:sldId id="1651"/>
            <p14:sldId id="1644"/>
            <p14:sldId id="1645"/>
            <p14:sldId id="1646"/>
            <p14:sldId id="1647"/>
            <p14:sldId id="1648"/>
            <p14:sldId id="1649"/>
            <p14:sldId id="1612"/>
            <p14:sldId id="1613"/>
            <p14:sldId id="1614"/>
            <p14:sldId id="1615"/>
            <p14:sldId id="1616"/>
            <p14:sldId id="161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26"/>
            <p14:sldId id="1627"/>
            <p14:sldId id="1628"/>
            <p14:sldId id="1629"/>
            <p14:sldId id="1630"/>
            <p14:sldId id="1631"/>
            <p14:sldId id="1650"/>
            <p14:sldId id="1634"/>
            <p14:sldId id="1635"/>
            <p14:sldId id="1636"/>
            <p14:sldId id="1637"/>
            <p14:sldId id="1462"/>
            <p14:sldId id="1496"/>
            <p14:sldId id="1511"/>
            <p14:sldId id="1515"/>
            <p14:sldId id="1463"/>
            <p14:sldId id="1402"/>
            <p14:sldId id="1497"/>
            <p14:sldId id="1498"/>
            <p14:sldId id="1512"/>
            <p14:sldId id="1513"/>
            <p14:sldId id="1514"/>
            <p14:sldId id="1464"/>
            <p14:sldId id="1403"/>
            <p14:sldId id="1499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465"/>
            <p14:sldId id="1435"/>
            <p14:sldId id="1436"/>
            <p14:sldId id="1522"/>
            <p14:sldId id="1481"/>
            <p14:sldId id="1483"/>
          </p14:sldIdLst>
        </p14:section>
        <p14:section name="Standardization" id="{CDD9D79A-7A79-0D46-96F3-D5EED1D00117}">
          <p14:sldIdLst>
            <p14:sldId id="1611"/>
          </p14:sldIdLst>
        </p14:section>
        <p14:section name="Summary" id="{BA4BB311-F424-EF40-B756-17495BD2F7EB}">
          <p14:sldIdLst>
            <p14:sldId id="1719"/>
            <p14:sldId id="1517"/>
            <p14:sldId id="1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74A5EB"/>
    <a:srgbClr val="C7EC83"/>
    <a:srgbClr val="F07D7B"/>
    <a:srgbClr val="A9DCFF"/>
    <a:srgbClr val="66CCFF"/>
    <a:srgbClr val="A7CAFF"/>
    <a:srgbClr val="000000"/>
    <a:srgbClr val="80FF00"/>
    <a:srgbClr val="33FF33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91879" autoAdjust="0"/>
  </p:normalViewPr>
  <p:slideViewPr>
    <p:cSldViewPr snapToGrid="0" snapToObjects="1">
      <p:cViewPr varScale="1">
        <p:scale>
          <a:sx n="95" d="100"/>
          <a:sy n="95" d="100"/>
        </p:scale>
        <p:origin x="11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notesMaster" Target="notesMasters/notesMaster1.xml"/><Relationship Id="rId245" Type="http://schemas.openxmlformats.org/officeDocument/2006/relationships/handoutMaster" Target="handoutMasters/handoutMaster1.xml"/><Relationship Id="rId246" Type="http://schemas.openxmlformats.org/officeDocument/2006/relationships/presProps" Target="presProps.xml"/><Relationship Id="rId247" Type="http://schemas.openxmlformats.org/officeDocument/2006/relationships/viewProps" Target="viewProps.xml"/><Relationship Id="rId248" Type="http://schemas.openxmlformats.org/officeDocument/2006/relationships/theme" Target="theme/theme1.xml"/><Relationship Id="rId24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4" Type="http://schemas.openxmlformats.org/officeDocument/2006/relationships/package" Target="../embeddings/Microsoft_Excel_Worksheet10.xlsx"/><Relationship Id="rId1" Type="http://schemas.microsoft.com/office/2011/relationships/chartStyle" Target="style9.xml"/><Relationship Id="rId2" Type="http://schemas.microsoft.com/office/2011/relationships/chartColorStyle" Target="colors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4" Type="http://schemas.openxmlformats.org/officeDocument/2006/relationships/package" Target="../embeddings/Microsoft_Excel_Worksheet11.xlsx"/><Relationship Id="rId1" Type="http://schemas.microsoft.com/office/2011/relationships/chartStyle" Target="style10.xml"/><Relationship Id="rId2" Type="http://schemas.microsoft.com/office/2011/relationships/chartColorStyle" Target="colors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4" Type="http://schemas.openxmlformats.org/officeDocument/2006/relationships/package" Target="../embeddings/Microsoft_Excel_Worksheet12.xlsx"/><Relationship Id="rId1" Type="http://schemas.microsoft.com/office/2011/relationships/chartStyle" Target="style11.xml"/><Relationship Id="rId2" Type="http://schemas.microsoft.com/office/2011/relationships/chartColorStyle" Target="colors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4" Type="http://schemas.openxmlformats.org/officeDocument/2006/relationships/package" Target="../embeddings/Microsoft_Excel_Worksheet13.xlsx"/><Relationship Id="rId1" Type="http://schemas.microsoft.com/office/2011/relationships/chartStyle" Target="style12.xml"/><Relationship Id="rId2" Type="http://schemas.microsoft.com/office/2011/relationships/chartColorStyle" Target="colors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4" Type="http://schemas.openxmlformats.org/officeDocument/2006/relationships/package" Target="../embeddings/Microsoft_Excel_Worksheet14.xlsx"/><Relationship Id="rId1" Type="http://schemas.microsoft.com/office/2011/relationships/chartStyle" Target="style13.xml"/><Relationship Id="rId2" Type="http://schemas.microsoft.com/office/2011/relationships/chartColorStyle" Target="colors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4" Type="http://schemas.openxmlformats.org/officeDocument/2006/relationships/package" Target="../embeddings/Microsoft_Excel_Worksheet15.xlsx"/><Relationship Id="rId1" Type="http://schemas.microsoft.com/office/2011/relationships/chartStyle" Target="style14.xml"/><Relationship Id="rId2" Type="http://schemas.microsoft.com/office/2011/relationships/chartColorStyle" Target="colors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4" Type="http://schemas.openxmlformats.org/officeDocument/2006/relationships/package" Target="../embeddings/Microsoft_Excel_Worksheet16.xlsx"/><Relationship Id="rId1" Type="http://schemas.microsoft.com/office/2011/relationships/chartStyle" Target="style15.xml"/><Relationship Id="rId2" Type="http://schemas.microsoft.com/office/2011/relationships/chartColorStyle" Target="colors15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4" Type="http://schemas.openxmlformats.org/officeDocument/2006/relationships/package" Target="../embeddings/Microsoft_Excel_Worksheet17.xlsx"/><Relationship Id="rId1" Type="http://schemas.microsoft.com/office/2011/relationships/chartStyle" Target="style16.xml"/><Relationship Id="rId2" Type="http://schemas.microsoft.com/office/2011/relationships/chartColorStyle" Target="colors1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4" Type="http://schemas.openxmlformats.org/officeDocument/2006/relationships/package" Target="../embeddings/Microsoft_Excel_Worksheet18.xlsx"/><Relationship Id="rId1" Type="http://schemas.microsoft.com/office/2011/relationships/chartStyle" Target="style17.xml"/><Relationship Id="rId2" Type="http://schemas.microsoft.com/office/2011/relationships/chartColorStyle" Target="colors17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9.xml"/><Relationship Id="rId2" Type="http://schemas.openxmlformats.org/officeDocument/2006/relationships/oleObject" Target="Macintosh%20HD:Users:sseo:Box%20Sync:seo-work:Argobots:collaboration:CESAR:XSBench:performanc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Worksheet2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0.xml"/><Relationship Id="rId2" Type="http://schemas.openxmlformats.org/officeDocument/2006/relationships/oleObject" Target="Macintosh%20HD:Users:sseo:Box%20Sync:seo-work:Argobots:collaboration:CESAR:XSBench:performance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1.xml"/><Relationship Id="rId2" Type="http://schemas.openxmlformats.org/officeDocument/2006/relationships/oleObject" Target="Macintosh%20HD:Users:sseo:Box%20Sync:seo-work:Argobots:collaboration:CESAR:XSBench:performance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2.xml"/><Relationship Id="rId2" Type="http://schemas.openxmlformats.org/officeDocument/2006/relationships/oleObject" Target="Macintosh%20HD:Users:sseo:Box%20Sync:seo-work:Argobots:collaboration:CESAR:XSBench:performance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3.xml"/><Relationship Id="rId2" Type="http://schemas.openxmlformats.org/officeDocument/2006/relationships/package" Target="../embeddings/Microsoft_Excel_Worksheet19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4.xml"/><Relationship Id="rId2" Type="http://schemas.openxmlformats.org/officeDocument/2006/relationships/package" Target="../embeddings/Microsoft_Excel_Worksheet20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5.xml"/><Relationship Id="rId2" Type="http://schemas.openxmlformats.org/officeDocument/2006/relationships/package" Target="../embeddings/Microsoft_Excel_Worksheet21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6.xml"/><Relationship Id="rId2" Type="http://schemas.openxmlformats.org/officeDocument/2006/relationships/package" Target="../embeddings/Microsoft_Excel_Worksheet22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7.xml"/><Relationship Id="rId2" Type="http://schemas.openxmlformats.org/officeDocument/2006/relationships/oleObject" Target="HD:Users:adrian:Dropbox:good_charts_omp_study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8.xml"/><Relationship Id="rId2" Type="http://schemas.openxmlformats.org/officeDocument/2006/relationships/oleObject" Target="HD:Users:adrian:Dropbox:good_charts_omp_study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Worksheet3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9.xml"/><Relationship Id="rId2" Type="http://schemas.openxmlformats.org/officeDocument/2006/relationships/package" Target="../embeddings/Microsoft_Excel_Worksheet23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0.xml"/><Relationship Id="rId2" Type="http://schemas.openxmlformats.org/officeDocument/2006/relationships/oleObject" Target="Macintosh%20HD:Users:huiweilu:Dropbox:Work:argobots:03_evaluations:2015-03-11-mpi-ult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1.xml"/><Relationship Id="rId2" Type="http://schemas.openxmlformats.org/officeDocument/2006/relationships/oleObject" Target="Macintosh%20HD:Users:sseo:workspace:papers:mpi-qthreads:data:rma-results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2.xml"/><Relationship Id="rId2" Type="http://schemas.openxmlformats.org/officeDocument/2006/relationships/package" Target="../embeddings/Microsoft_Excel_Worksheet24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3.xml"/><Relationship Id="rId2" Type="http://schemas.openxmlformats.org/officeDocument/2006/relationships/package" Target="../embeddings/Microsoft_Excel_Worksheet25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4.xml"/><Relationship Id="rId2" Type="http://schemas.openxmlformats.org/officeDocument/2006/relationships/package" Target="../embeddings/Microsoft_Excel_Worksheet26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5.xml"/><Relationship Id="rId2" Type="http://schemas.openxmlformats.org/officeDocument/2006/relationships/package" Target="../embeddings/Microsoft_Excel_Worksheet27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6.xml"/><Relationship Id="rId2" Type="http://schemas.openxmlformats.org/officeDocument/2006/relationships/package" Target="../embeddings/Microsoft_Excel_Worksheet28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7.xml"/><Relationship Id="rId2" Type="http://schemas.openxmlformats.org/officeDocument/2006/relationships/package" Target="../embeddings/Microsoft_Excel_Worksheet29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8.xml"/><Relationship Id="rId2" Type="http://schemas.openxmlformats.org/officeDocument/2006/relationships/package" Target="../embeddings/Microsoft_Excel_Worksheet30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4" Type="http://schemas.openxmlformats.org/officeDocument/2006/relationships/package" Target="../embeddings/Microsoft_Excel_Worksheet4.xlsx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9.xml"/><Relationship Id="rId2" Type="http://schemas.openxmlformats.org/officeDocument/2006/relationships/package" Target="../embeddings/Microsoft_Excel_Worksheet31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0.xml"/><Relationship Id="rId2" Type="http://schemas.openxmlformats.org/officeDocument/2006/relationships/package" Target="../embeddings/Microsoft_Excel_Worksheet32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1.xml"/><Relationship Id="rId2" Type="http://schemas.openxmlformats.org/officeDocument/2006/relationships/package" Target="../embeddings/Microsoft_Excel_Worksheet33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2.xml"/><Relationship Id="rId2" Type="http://schemas.openxmlformats.org/officeDocument/2006/relationships/package" Target="../embeddings/Microsoft_Excel_Worksheet34.xlsx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3.xml"/><Relationship Id="rId2" Type="http://schemas.openxmlformats.org/officeDocument/2006/relationships/oleObject" Target="Macintosh%20HD:Users:huiweilu:Dropbox:Work:argobots:03_evaluations:2015-03-11-mpi-ult.xlsx" TargetMode="External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4.xml"/><Relationship Id="rId2" Type="http://schemas.openxmlformats.org/officeDocument/2006/relationships/package" Target="../embeddings/Microsoft_Excel_Worksheet35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4" Type="http://schemas.openxmlformats.org/officeDocument/2006/relationships/package" Target="../embeddings/Microsoft_Excel_Worksheet5.xlsx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4" Type="http://schemas.openxmlformats.org/officeDocument/2006/relationships/package" Target="../embeddings/Microsoft_Excel_Worksheet6.xlsx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4" Type="http://schemas.openxmlformats.org/officeDocument/2006/relationships/package" Target="../embeddings/Microsoft_Excel_Worksheet7.xlsx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4" Type="http://schemas.openxmlformats.org/officeDocument/2006/relationships/package" Target="../embeddings/Microsoft_Excel_Worksheet8.xlsx"/><Relationship Id="rId1" Type="http://schemas.microsoft.com/office/2011/relationships/chartStyle" Target="style7.xml"/><Relationship Id="rId2" Type="http://schemas.microsoft.com/office/2011/relationships/chartColorStyle" Target="colors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4" Type="http://schemas.openxmlformats.org/officeDocument/2006/relationships/package" Target="../embeddings/Microsoft_Excel_Worksheet9.xlsx"/><Relationship Id="rId1" Type="http://schemas.microsoft.com/office/2011/relationships/chartStyle" Target="style8.xml"/><Relationship Id="rId2" Type="http://schemas.microsoft.com/office/2011/relationships/chartColorStyle" Target="colors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3481970970177"/>
          <c:y val="0.158717672475218"/>
          <c:w val="0.861506951072323"/>
          <c:h val="0.660189286196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'cores-per-socket'!$B$58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'cores-per-socket'!$A$59:$A$69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'cores-per-socket'!$B$59:$B$69</c:f>
              <c:numCache>
                <c:formatCode>0.000</c:formatCode>
                <c:ptCount val="11"/>
                <c:pt idx="0">
                  <c:v>0.819</c:v>
                </c:pt>
                <c:pt idx="1">
                  <c:v>0.639</c:v>
                </c:pt>
                <c:pt idx="2">
                  <c:v>0.113</c:v>
                </c:pt>
                <c:pt idx="3">
                  <c:v>0.014</c:v>
                </c:pt>
                <c:pt idx="4">
                  <c:v>0.006</c:v>
                </c:pt>
                <c:pt idx="5">
                  <c:v>0.004</c:v>
                </c:pt>
                <c:pt idx="6">
                  <c:v>0.004</c:v>
                </c:pt>
                <c:pt idx="7">
                  <c:v>0.002</c:v>
                </c:pt>
                <c:pt idx="8">
                  <c:v>0.002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</c:ser>
        <c:ser>
          <c:idx val="1"/>
          <c:order val="1"/>
          <c:tx>
            <c:strRef>
              <c:f>'cores-per-socket'!$C$58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'cores-per-socket'!$A$59:$A$69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'cores-per-socket'!$C$59:$C$69</c:f>
              <c:numCache>
                <c:formatCode>0.000</c:formatCode>
                <c:ptCount val="11"/>
                <c:pt idx="0">
                  <c:v>0.181</c:v>
                </c:pt>
                <c:pt idx="1">
                  <c:v>0.361</c:v>
                </c:pt>
                <c:pt idx="2">
                  <c:v>0.761</c:v>
                </c:pt>
                <c:pt idx="3">
                  <c:v>0.358</c:v>
                </c:pt>
                <c:pt idx="4">
                  <c:v>0.163</c:v>
                </c:pt>
                <c:pt idx="5">
                  <c:v>0.086</c:v>
                </c:pt>
                <c:pt idx="6">
                  <c:v>0.065</c:v>
                </c:pt>
                <c:pt idx="7">
                  <c:v>0.024</c:v>
                </c:pt>
                <c:pt idx="8">
                  <c:v>0.004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</c:ser>
        <c:ser>
          <c:idx val="2"/>
          <c:order val="2"/>
          <c:tx>
            <c:strRef>
              <c:f>'cores-per-socket'!$D$58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'cores-per-socket'!$A$59:$A$69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'cores-per-socket'!$D$59:$D$69</c:f>
              <c:numCache>
                <c:formatCode>0.000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0.126</c:v>
                </c:pt>
                <c:pt idx="3">
                  <c:v>0.618</c:v>
                </c:pt>
                <c:pt idx="4">
                  <c:v>0.813</c:v>
                </c:pt>
                <c:pt idx="5">
                  <c:v>0.786</c:v>
                </c:pt>
                <c:pt idx="6">
                  <c:v>0.394</c:v>
                </c:pt>
                <c:pt idx="7">
                  <c:v>0.177</c:v>
                </c:pt>
                <c:pt idx="8">
                  <c:v>0.084</c:v>
                </c:pt>
                <c:pt idx="9">
                  <c:v>0.037</c:v>
                </c:pt>
                <c:pt idx="10">
                  <c:v>0.03</c:v>
                </c:pt>
              </c:numCache>
            </c:numRef>
          </c:val>
        </c:ser>
        <c:ser>
          <c:idx val="3"/>
          <c:order val="3"/>
          <c:tx>
            <c:strRef>
              <c:f>'cores-per-socket'!$E$58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'cores-per-socket'!$A$59:$A$69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'cores-per-socket'!$E$59:$E$69</c:f>
              <c:numCache>
                <c:formatCode>0.000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0.006</c:v>
                </c:pt>
                <c:pt idx="5">
                  <c:v>0.076</c:v>
                </c:pt>
                <c:pt idx="6">
                  <c:v>0.404</c:v>
                </c:pt>
                <c:pt idx="7">
                  <c:v>0.428</c:v>
                </c:pt>
                <c:pt idx="8">
                  <c:v>0.199</c:v>
                </c:pt>
                <c:pt idx="9">
                  <c:v>0.123</c:v>
                </c:pt>
                <c:pt idx="10">
                  <c:v>0.121</c:v>
                </c:pt>
              </c:numCache>
            </c:numRef>
          </c:val>
        </c:ser>
        <c:ser>
          <c:idx val="4"/>
          <c:order val="4"/>
          <c:tx>
            <c:strRef>
              <c:f>'cores-per-socket'!$F$58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'cores-per-socket'!$A$59:$A$69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'cores-per-socket'!$F$59:$F$69</c:f>
              <c:numCache>
                <c:formatCode>0.000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0.012</c:v>
                </c:pt>
                <c:pt idx="6">
                  <c:v>0.057</c:v>
                </c:pt>
                <c:pt idx="7">
                  <c:v>0.235</c:v>
                </c:pt>
                <c:pt idx="8">
                  <c:v>0.559</c:v>
                </c:pt>
                <c:pt idx="9">
                  <c:v>0.501</c:v>
                </c:pt>
                <c:pt idx="10">
                  <c:v>0.356</c:v>
                </c:pt>
              </c:numCache>
            </c:numRef>
          </c:val>
        </c:ser>
        <c:ser>
          <c:idx val="5"/>
          <c:order val="5"/>
          <c:tx>
            <c:strRef>
              <c:f>'cores-per-socket'!$G$58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'cores-per-socket'!$A$59:$A$69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'cores-per-socket'!$G$59:$G$69</c:f>
              <c:numCache>
                <c:formatCode>0.000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0.01</c:v>
                </c:pt>
                <c:pt idx="4">
                  <c:v>0.01</c:v>
                </c:pt>
                <c:pt idx="5">
                  <c:v>0.012</c:v>
                </c:pt>
                <c:pt idx="6">
                  <c:v>0.01</c:v>
                </c:pt>
                <c:pt idx="7">
                  <c:v>0.008</c:v>
                </c:pt>
                <c:pt idx="8">
                  <c:v>0.017</c:v>
                </c:pt>
                <c:pt idx="9">
                  <c:v>0.153</c:v>
                </c:pt>
                <c:pt idx="10">
                  <c:v>0.158</c:v>
                </c:pt>
              </c:numCache>
            </c:numRef>
          </c:val>
        </c:ser>
        <c:ser>
          <c:idx val="6"/>
          <c:order val="6"/>
          <c:tx>
            <c:strRef>
              <c:f>'cores-per-socket'!$H$58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1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'cores-per-socket'!$A$59:$A$69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'cores-per-socket'!$H$59:$H$69</c:f>
              <c:numCache>
                <c:formatCode>0.000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0.021</c:v>
                </c:pt>
                <c:pt idx="6">
                  <c:v>0.052</c:v>
                </c:pt>
                <c:pt idx="7">
                  <c:v>0.043</c:v>
                </c:pt>
                <c:pt idx="8">
                  <c:v>0.049</c:v>
                </c:pt>
                <c:pt idx="9">
                  <c:v>0.095</c:v>
                </c:pt>
                <c:pt idx="10">
                  <c:v>0.203</c:v>
                </c:pt>
              </c:numCache>
            </c:numRef>
          </c:val>
        </c:ser>
        <c:ser>
          <c:idx val="7"/>
          <c:order val="7"/>
          <c:tx>
            <c:strRef>
              <c:f>'cores-per-socket'!$I$58</c:f>
              <c:strCache>
                <c:ptCount val="1"/>
                <c:pt idx="0">
                  <c:v>14-</c:v>
                </c:pt>
              </c:strCache>
            </c:strRef>
          </c:tx>
          <c:spPr>
            <a:solidFill>
              <a:schemeClr val="accent2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'cores-per-socket'!$A$59:$A$69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'cores-per-socket'!$I$59:$I$69</c:f>
              <c:numCache>
                <c:formatCode>0.000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0.002</c:v>
                </c:pt>
                <c:pt idx="5">
                  <c:v>0.003</c:v>
                </c:pt>
                <c:pt idx="6">
                  <c:v>0.014</c:v>
                </c:pt>
                <c:pt idx="7">
                  <c:v>0.083</c:v>
                </c:pt>
                <c:pt idx="8">
                  <c:v>0.086</c:v>
                </c:pt>
                <c:pt idx="9">
                  <c:v>0.091</c:v>
                </c:pt>
                <c:pt idx="10">
                  <c:v>0.132</c:v>
                </c:pt>
              </c:numCache>
            </c:numRef>
          </c:val>
        </c:ser>
        <c:ser>
          <c:idx val="8"/>
          <c:order val="8"/>
          <c:tx>
            <c:strRef>
              <c:f>'cores-per-socket'!$J$58</c:f>
              <c:strCache>
                <c:ptCount val="1"/>
              </c:strCache>
            </c:strRef>
          </c:tx>
          <c:spPr>
            <a:solidFill>
              <a:schemeClr val="accent3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'cores-per-socket'!$A$59:$A$69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'cores-per-socket'!$J$59:$J$69</c:f>
              <c:numCache>
                <c:formatCode>General</c:formatCode>
                <c:ptCount val="11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-2028743856"/>
        <c:axId val="-2055544320"/>
      </c:barChart>
      <c:catAx>
        <c:axId val="-202874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5544320"/>
        <c:crosses val="autoZero"/>
        <c:auto val="1"/>
        <c:lblAlgn val="ctr"/>
        <c:lblOffset val="100"/>
        <c:noMultiLvlLbl val="0"/>
      </c:catAx>
      <c:valAx>
        <c:axId val="-20555443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874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8"/>
        <c:delete val="1"/>
      </c:legendEntry>
      <c:layout>
        <c:manualLayout>
          <c:xMode val="edge"/>
          <c:yMode val="edge"/>
          <c:x val="0.119649678819775"/>
          <c:y val="0.0321747264989907"/>
          <c:w val="0.862160603740813"/>
          <c:h val="0.100220156199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/>
              <a:t>join latency</a:t>
            </a:r>
            <a:endParaRPr 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521741479885"/>
          <c:y val="0.184855725322736"/>
          <c:w val="0.794975066263308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'mp-hp'!$E$74</c:f>
              <c:strCache>
                <c:ptCount val="1"/>
                <c:pt idx="0">
                  <c:v>mem-pool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'mp-hp'!$B$75:$B$95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'mp-hp'!$E$75:$E$95</c:f>
              <c:numCache>
                <c:formatCode>0</c:formatCode>
                <c:ptCount val="21"/>
                <c:pt idx="0">
                  <c:v>232.68</c:v>
                </c:pt>
                <c:pt idx="1">
                  <c:v>235.28</c:v>
                </c:pt>
                <c:pt idx="2">
                  <c:v>236.4</c:v>
                </c:pt>
                <c:pt idx="3">
                  <c:v>235.83</c:v>
                </c:pt>
                <c:pt idx="4">
                  <c:v>236.21</c:v>
                </c:pt>
                <c:pt idx="5">
                  <c:v>236.14</c:v>
                </c:pt>
                <c:pt idx="6">
                  <c:v>236.07</c:v>
                </c:pt>
                <c:pt idx="7">
                  <c:v>236.08</c:v>
                </c:pt>
                <c:pt idx="8">
                  <c:v>235.67</c:v>
                </c:pt>
                <c:pt idx="9">
                  <c:v>235.92</c:v>
                </c:pt>
                <c:pt idx="10">
                  <c:v>239.61</c:v>
                </c:pt>
                <c:pt idx="11">
                  <c:v>331.06</c:v>
                </c:pt>
                <c:pt idx="12">
                  <c:v>450.69</c:v>
                </c:pt>
                <c:pt idx="13">
                  <c:v>551.4400000000001</c:v>
                </c:pt>
                <c:pt idx="14">
                  <c:v>568.22</c:v>
                </c:pt>
                <c:pt idx="15">
                  <c:v>565.66</c:v>
                </c:pt>
                <c:pt idx="16">
                  <c:v>568.97</c:v>
                </c:pt>
                <c:pt idx="17">
                  <c:v>567.99</c:v>
                </c:pt>
                <c:pt idx="18">
                  <c:v>564.49</c:v>
                </c:pt>
                <c:pt idx="19">
                  <c:v>566.7</c:v>
                </c:pt>
                <c:pt idx="20">
                  <c:v>563.9299999999995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'mp-hp'!$F$74</c:f>
              <c:strCache>
                <c:ptCount val="1"/>
                <c:pt idx="0">
                  <c:v>hugepages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'mp-hp'!$B$75:$B$95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'mp-hp'!$F$75:$F$95</c:f>
              <c:numCache>
                <c:formatCode>0</c:formatCode>
                <c:ptCount val="21"/>
                <c:pt idx="0">
                  <c:v>206.83</c:v>
                </c:pt>
                <c:pt idx="1">
                  <c:v>206.15</c:v>
                </c:pt>
                <c:pt idx="2">
                  <c:v>210.61</c:v>
                </c:pt>
                <c:pt idx="3">
                  <c:v>208.56</c:v>
                </c:pt>
                <c:pt idx="4">
                  <c:v>209.71</c:v>
                </c:pt>
                <c:pt idx="5">
                  <c:v>205.57</c:v>
                </c:pt>
                <c:pt idx="6">
                  <c:v>205.3</c:v>
                </c:pt>
                <c:pt idx="7">
                  <c:v>205.07</c:v>
                </c:pt>
                <c:pt idx="8">
                  <c:v>205.09</c:v>
                </c:pt>
                <c:pt idx="9">
                  <c:v>205.06</c:v>
                </c:pt>
                <c:pt idx="10">
                  <c:v>207.36</c:v>
                </c:pt>
                <c:pt idx="11">
                  <c:v>285.62</c:v>
                </c:pt>
                <c:pt idx="12">
                  <c:v>363.61</c:v>
                </c:pt>
                <c:pt idx="13">
                  <c:v>428.97</c:v>
                </c:pt>
                <c:pt idx="14">
                  <c:v>430.98</c:v>
                </c:pt>
                <c:pt idx="15">
                  <c:v>434.5</c:v>
                </c:pt>
                <c:pt idx="16">
                  <c:v>429.67</c:v>
                </c:pt>
                <c:pt idx="17">
                  <c:v>436.7</c:v>
                </c:pt>
                <c:pt idx="18">
                  <c:v>428.78</c:v>
                </c:pt>
                <c:pt idx="19">
                  <c:v>434.49</c:v>
                </c:pt>
                <c:pt idx="20">
                  <c:v>442.62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2377312"/>
        <c:axId val="-1992372288"/>
      </c:lineChart>
      <c:catAx>
        <c:axId val="-1992377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2372288"/>
        <c:crosses val="autoZero"/>
        <c:auto val="1"/>
        <c:lblAlgn val="ctr"/>
        <c:lblOffset val="100"/>
        <c:noMultiLvlLbl val="0"/>
      </c:catAx>
      <c:valAx>
        <c:axId val="-199237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237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13998512171464"/>
          <c:y val="0.111301063856046"/>
          <c:w val="0.570579991948434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join TLB misses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318072377479"/>
          <c:y val="0.184855725322736"/>
          <c:w val="0.776882916358355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'mp-hp'!$E$121</c:f>
              <c:strCache>
                <c:ptCount val="1"/>
                <c:pt idx="0">
                  <c:v>mem-pool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'mp-hp'!$B$122:$B$142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'mp-hp'!$E$122:$E$142</c:f>
              <c:numCache>
                <c:formatCode>0.00</c:formatCode>
                <c:ptCount val="21"/>
                <c:pt idx="0">
                  <c:v>0.85</c:v>
                </c:pt>
                <c:pt idx="1">
                  <c:v>2.19</c:v>
                </c:pt>
                <c:pt idx="2">
                  <c:v>2.22</c:v>
                </c:pt>
                <c:pt idx="3">
                  <c:v>2.2</c:v>
                </c:pt>
                <c:pt idx="4">
                  <c:v>2.2</c:v>
                </c:pt>
                <c:pt idx="5">
                  <c:v>2.2</c:v>
                </c:pt>
                <c:pt idx="6">
                  <c:v>2.19</c:v>
                </c:pt>
                <c:pt idx="7">
                  <c:v>2.19</c:v>
                </c:pt>
                <c:pt idx="8">
                  <c:v>2.2</c:v>
                </c:pt>
                <c:pt idx="9">
                  <c:v>2.19</c:v>
                </c:pt>
                <c:pt idx="10">
                  <c:v>2.19</c:v>
                </c:pt>
                <c:pt idx="11">
                  <c:v>2.24</c:v>
                </c:pt>
                <c:pt idx="12">
                  <c:v>2.22</c:v>
                </c:pt>
                <c:pt idx="13">
                  <c:v>2.45</c:v>
                </c:pt>
                <c:pt idx="14">
                  <c:v>2.47</c:v>
                </c:pt>
                <c:pt idx="15">
                  <c:v>2.5</c:v>
                </c:pt>
                <c:pt idx="16">
                  <c:v>2.51</c:v>
                </c:pt>
                <c:pt idx="17">
                  <c:v>2.51</c:v>
                </c:pt>
                <c:pt idx="18">
                  <c:v>2.51</c:v>
                </c:pt>
                <c:pt idx="19">
                  <c:v>2.52</c:v>
                </c:pt>
                <c:pt idx="20">
                  <c:v>2.51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'mp-hp'!$F$121</c:f>
              <c:strCache>
                <c:ptCount val="1"/>
                <c:pt idx="0">
                  <c:v>hugepages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'mp-hp'!$B$122:$B$142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'mp-hp'!$F$122:$F$142</c:f>
              <c:numCache>
                <c:formatCode>0.00</c:formatCode>
                <c:ptCount val="21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0.01</c:v>
                </c:pt>
                <c:pt idx="5">
                  <c:v>0.01</c:v>
                </c:pt>
                <c:pt idx="6">
                  <c:v>0.01</c:v>
                </c:pt>
                <c:pt idx="7">
                  <c:v>0.01</c:v>
                </c:pt>
                <c:pt idx="8">
                  <c:v>0.01</c:v>
                </c:pt>
                <c:pt idx="9">
                  <c:v>0.01</c:v>
                </c:pt>
                <c:pt idx="10">
                  <c:v>0.01</c:v>
                </c:pt>
                <c:pt idx="11">
                  <c:v>0.01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0.01</c:v>
                </c:pt>
                <c:pt idx="18">
                  <c:v>0.01</c:v>
                </c:pt>
                <c:pt idx="19">
                  <c:v>0.01</c:v>
                </c:pt>
                <c:pt idx="20">
                  <c:v>0.01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2317024"/>
        <c:axId val="-1992312000"/>
      </c:lineChart>
      <c:catAx>
        <c:axId val="-1992317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2312000"/>
        <c:crosses val="autoZero"/>
        <c:auto val="1"/>
        <c:lblAlgn val="ctr"/>
        <c:lblOffset val="100"/>
        <c:noMultiLvlLbl val="0"/>
      </c:catAx>
      <c:valAx>
        <c:axId val="-199231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TLB missed/ULT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231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4371651046809"/>
          <c:y val="0.111301063856046"/>
          <c:w val="0.563698779199894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join latency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1609888205627"/>
          <c:y val="0.184855725322736"/>
          <c:w val="0.80093771104707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'perf-struct'!$E$74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'perf-struct'!$B$75:$B$95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'perf-struct'!$E$75:$E$95</c:f>
              <c:numCache>
                <c:formatCode>0</c:formatCode>
                <c:ptCount val="21"/>
                <c:pt idx="0">
                  <c:v>234.5</c:v>
                </c:pt>
                <c:pt idx="1">
                  <c:v>243.78</c:v>
                </c:pt>
                <c:pt idx="2">
                  <c:v>245.72</c:v>
                </c:pt>
                <c:pt idx="3">
                  <c:v>246.18</c:v>
                </c:pt>
                <c:pt idx="4">
                  <c:v>260.01</c:v>
                </c:pt>
                <c:pt idx="5">
                  <c:v>322.25</c:v>
                </c:pt>
                <c:pt idx="6">
                  <c:v>381.81</c:v>
                </c:pt>
                <c:pt idx="7">
                  <c:v>448.42</c:v>
                </c:pt>
                <c:pt idx="8">
                  <c:v>485.19</c:v>
                </c:pt>
                <c:pt idx="9">
                  <c:v>520.73</c:v>
                </c:pt>
                <c:pt idx="10">
                  <c:v>537.48</c:v>
                </c:pt>
                <c:pt idx="11">
                  <c:v>557.3399999999995</c:v>
                </c:pt>
                <c:pt idx="12">
                  <c:v>565.69</c:v>
                </c:pt>
                <c:pt idx="13">
                  <c:v>574.59</c:v>
                </c:pt>
                <c:pt idx="14">
                  <c:v>576.76</c:v>
                </c:pt>
                <c:pt idx="15">
                  <c:v>576.5</c:v>
                </c:pt>
                <c:pt idx="16">
                  <c:v>577.53</c:v>
                </c:pt>
                <c:pt idx="17">
                  <c:v>573.51</c:v>
                </c:pt>
                <c:pt idx="18">
                  <c:v>572.92</c:v>
                </c:pt>
                <c:pt idx="19">
                  <c:v>569.9299999999994</c:v>
                </c:pt>
                <c:pt idx="20">
                  <c:v>569.29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'perf-struct'!$F$74</c:f>
              <c:strCache>
                <c:ptCount val="1"/>
                <c:pt idx="0">
                  <c:v>perf-struct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'perf-struct'!$B$75:$B$95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'perf-struct'!$F$75:$F$95</c:f>
              <c:numCache>
                <c:formatCode>0</c:formatCode>
                <c:ptCount val="21"/>
                <c:pt idx="0">
                  <c:v>176.05</c:v>
                </c:pt>
                <c:pt idx="1">
                  <c:v>189.46</c:v>
                </c:pt>
                <c:pt idx="2">
                  <c:v>191.14</c:v>
                </c:pt>
                <c:pt idx="3">
                  <c:v>192.26</c:v>
                </c:pt>
                <c:pt idx="4">
                  <c:v>205.63</c:v>
                </c:pt>
                <c:pt idx="5">
                  <c:v>263.05</c:v>
                </c:pt>
                <c:pt idx="6">
                  <c:v>291.62</c:v>
                </c:pt>
                <c:pt idx="7">
                  <c:v>326.8</c:v>
                </c:pt>
                <c:pt idx="8">
                  <c:v>350.31</c:v>
                </c:pt>
                <c:pt idx="9">
                  <c:v>369.06</c:v>
                </c:pt>
                <c:pt idx="10">
                  <c:v>380.14</c:v>
                </c:pt>
                <c:pt idx="11">
                  <c:v>390.91</c:v>
                </c:pt>
                <c:pt idx="12">
                  <c:v>398.18</c:v>
                </c:pt>
                <c:pt idx="13">
                  <c:v>410.89</c:v>
                </c:pt>
                <c:pt idx="14">
                  <c:v>415.89</c:v>
                </c:pt>
                <c:pt idx="15">
                  <c:v>421.72</c:v>
                </c:pt>
                <c:pt idx="16">
                  <c:v>422.8</c:v>
                </c:pt>
                <c:pt idx="17">
                  <c:v>421.0</c:v>
                </c:pt>
                <c:pt idx="18">
                  <c:v>421.06</c:v>
                </c:pt>
                <c:pt idx="19">
                  <c:v>419.11</c:v>
                </c:pt>
                <c:pt idx="20">
                  <c:v>418.99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5680848"/>
        <c:axId val="-2000074304"/>
      </c:lineChart>
      <c:catAx>
        <c:axId val="-1995680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0074304"/>
        <c:crosses val="autoZero"/>
        <c:auto val="1"/>
        <c:lblAlgn val="ctr"/>
        <c:lblOffset val="100"/>
        <c:noMultiLvlLbl val="0"/>
      </c:catAx>
      <c:valAx>
        <c:axId val="-200007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568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5468984471159"/>
          <c:y val="0.111301063856046"/>
          <c:w val="0.464779375811428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LLC misses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722200677806"/>
          <c:y val="0.184855725322736"/>
          <c:w val="0.825571161206562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'perf-struct'!$E$98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'perf-struct'!$B$99:$B$119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'perf-struct'!$E$99:$E$119</c:f>
              <c:numCache>
                <c:formatCode>0.00</c:formatCode>
                <c:ptCount val="2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0.03</c:v>
                </c:pt>
                <c:pt idx="4">
                  <c:v>0.24</c:v>
                </c:pt>
                <c:pt idx="5">
                  <c:v>1.65</c:v>
                </c:pt>
                <c:pt idx="6">
                  <c:v>3.09</c:v>
                </c:pt>
                <c:pt idx="7">
                  <c:v>4.8</c:v>
                </c:pt>
                <c:pt idx="8">
                  <c:v>5.659999999999996</c:v>
                </c:pt>
                <c:pt idx="9">
                  <c:v>6.52</c:v>
                </c:pt>
                <c:pt idx="10">
                  <c:v>6.98</c:v>
                </c:pt>
                <c:pt idx="11">
                  <c:v>7.56</c:v>
                </c:pt>
                <c:pt idx="12">
                  <c:v>7.97</c:v>
                </c:pt>
                <c:pt idx="13">
                  <c:v>8.36</c:v>
                </c:pt>
                <c:pt idx="14">
                  <c:v>8.55</c:v>
                </c:pt>
                <c:pt idx="15">
                  <c:v>8.65</c:v>
                </c:pt>
                <c:pt idx="16">
                  <c:v>8.67</c:v>
                </c:pt>
                <c:pt idx="17">
                  <c:v>8.68</c:v>
                </c:pt>
                <c:pt idx="18">
                  <c:v>8.68</c:v>
                </c:pt>
                <c:pt idx="19">
                  <c:v>8.68</c:v>
                </c:pt>
                <c:pt idx="20">
                  <c:v>8.68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'perf-struct'!$F$98</c:f>
              <c:strCache>
                <c:ptCount val="1"/>
                <c:pt idx="0">
                  <c:v>perf-struct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'perf-struct'!$B$99:$B$119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'perf-struct'!$F$99:$F$119</c:f>
              <c:numCache>
                <c:formatCode>0.00</c:formatCode>
                <c:ptCount val="2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0.02</c:v>
                </c:pt>
                <c:pt idx="4">
                  <c:v>0.19</c:v>
                </c:pt>
                <c:pt idx="5">
                  <c:v>1.39</c:v>
                </c:pt>
                <c:pt idx="6">
                  <c:v>2.6</c:v>
                </c:pt>
                <c:pt idx="7">
                  <c:v>4.03</c:v>
                </c:pt>
                <c:pt idx="8">
                  <c:v>4.76</c:v>
                </c:pt>
                <c:pt idx="9">
                  <c:v>5.5</c:v>
                </c:pt>
                <c:pt idx="10">
                  <c:v>5.859999999999998</c:v>
                </c:pt>
                <c:pt idx="11">
                  <c:v>6.23</c:v>
                </c:pt>
                <c:pt idx="12">
                  <c:v>6.43</c:v>
                </c:pt>
                <c:pt idx="13">
                  <c:v>6.97</c:v>
                </c:pt>
                <c:pt idx="14">
                  <c:v>7.33</c:v>
                </c:pt>
                <c:pt idx="15">
                  <c:v>7.55</c:v>
                </c:pt>
                <c:pt idx="16">
                  <c:v>7.619999999999996</c:v>
                </c:pt>
                <c:pt idx="17">
                  <c:v>7.64</c:v>
                </c:pt>
                <c:pt idx="18">
                  <c:v>7.64</c:v>
                </c:pt>
                <c:pt idx="19">
                  <c:v>7.649999999999998</c:v>
                </c:pt>
                <c:pt idx="20">
                  <c:v>7.649999999999998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4069184"/>
        <c:axId val="-1999668608"/>
      </c:lineChart>
      <c:catAx>
        <c:axId val="-1994069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9668608"/>
        <c:crosses val="autoZero"/>
        <c:auto val="1"/>
        <c:lblAlgn val="ctr"/>
        <c:lblOffset val="100"/>
        <c:noMultiLvlLbl val="0"/>
      </c:catAx>
      <c:valAx>
        <c:axId val="-199966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LLC misses/ULT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406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5468984471159"/>
          <c:y val="0.111301063856046"/>
          <c:w val="0.464779375811428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join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722200677806"/>
          <c:y val="0.184855725322736"/>
          <c:w val="0.825571161206562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context!$E$74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context!$B$75:$B$95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context!$E$75:$E$95</c:f>
              <c:numCache>
                <c:formatCode>0</c:formatCode>
                <c:ptCount val="21"/>
                <c:pt idx="0">
                  <c:v>234.5</c:v>
                </c:pt>
                <c:pt idx="1">
                  <c:v>243.78</c:v>
                </c:pt>
                <c:pt idx="2">
                  <c:v>245.72</c:v>
                </c:pt>
                <c:pt idx="3">
                  <c:v>246.18</c:v>
                </c:pt>
                <c:pt idx="4">
                  <c:v>260.01</c:v>
                </c:pt>
                <c:pt idx="5">
                  <c:v>322.25</c:v>
                </c:pt>
                <c:pt idx="6">
                  <c:v>381.81</c:v>
                </c:pt>
                <c:pt idx="7">
                  <c:v>448.42</c:v>
                </c:pt>
                <c:pt idx="8">
                  <c:v>485.19</c:v>
                </c:pt>
                <c:pt idx="9">
                  <c:v>520.73</c:v>
                </c:pt>
                <c:pt idx="10">
                  <c:v>537.48</c:v>
                </c:pt>
                <c:pt idx="11">
                  <c:v>557.3399999999996</c:v>
                </c:pt>
                <c:pt idx="12">
                  <c:v>565.69</c:v>
                </c:pt>
                <c:pt idx="13">
                  <c:v>574.59</c:v>
                </c:pt>
                <c:pt idx="14">
                  <c:v>576.76</c:v>
                </c:pt>
                <c:pt idx="15">
                  <c:v>576.5</c:v>
                </c:pt>
                <c:pt idx="16">
                  <c:v>577.53</c:v>
                </c:pt>
                <c:pt idx="17">
                  <c:v>573.51</c:v>
                </c:pt>
                <c:pt idx="18">
                  <c:v>572.92</c:v>
                </c:pt>
                <c:pt idx="19">
                  <c:v>569.9299999999995</c:v>
                </c:pt>
                <c:pt idx="20">
                  <c:v>569.29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context!$F$74</c:f>
              <c:strCache>
                <c:ptCount val="1"/>
                <c:pt idx="0">
                  <c:v>context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context!$B$75:$B$95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context!$F$75:$F$95</c:f>
              <c:numCache>
                <c:formatCode>0</c:formatCode>
                <c:ptCount val="21"/>
                <c:pt idx="0">
                  <c:v>120.61</c:v>
                </c:pt>
                <c:pt idx="1">
                  <c:v>132.01</c:v>
                </c:pt>
                <c:pt idx="2">
                  <c:v>135.95</c:v>
                </c:pt>
                <c:pt idx="3">
                  <c:v>134.06</c:v>
                </c:pt>
                <c:pt idx="4">
                  <c:v>142.49</c:v>
                </c:pt>
                <c:pt idx="5">
                  <c:v>209.91</c:v>
                </c:pt>
                <c:pt idx="6">
                  <c:v>263.61</c:v>
                </c:pt>
                <c:pt idx="7">
                  <c:v>322.85</c:v>
                </c:pt>
                <c:pt idx="8">
                  <c:v>353.35</c:v>
                </c:pt>
                <c:pt idx="9">
                  <c:v>386.67</c:v>
                </c:pt>
                <c:pt idx="10">
                  <c:v>403.53</c:v>
                </c:pt>
                <c:pt idx="11">
                  <c:v>417.4299999999996</c:v>
                </c:pt>
                <c:pt idx="12">
                  <c:v>426.51</c:v>
                </c:pt>
                <c:pt idx="13">
                  <c:v>434.63</c:v>
                </c:pt>
                <c:pt idx="14">
                  <c:v>436.49</c:v>
                </c:pt>
                <c:pt idx="15">
                  <c:v>439.39</c:v>
                </c:pt>
                <c:pt idx="16">
                  <c:v>439.57</c:v>
                </c:pt>
                <c:pt idx="17">
                  <c:v>436.24</c:v>
                </c:pt>
                <c:pt idx="18">
                  <c:v>435.5</c:v>
                </c:pt>
                <c:pt idx="19">
                  <c:v>432.46</c:v>
                </c:pt>
                <c:pt idx="20">
                  <c:v>432.76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1970736"/>
        <c:axId val="-1997806368"/>
      </c:lineChart>
      <c:catAx>
        <c:axId val="-1991970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7806368"/>
        <c:crosses val="autoZero"/>
        <c:auto val="1"/>
        <c:lblAlgn val="ctr"/>
        <c:lblOffset val="100"/>
        <c:noMultiLvlLbl val="0"/>
      </c:catAx>
      <c:valAx>
        <c:axId val="-199780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197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5468984471159"/>
          <c:y val="0.111301063856046"/>
          <c:w val="0.464779375811428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join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722200677806"/>
          <c:y val="0.184855725322736"/>
          <c:w val="0.825571161206562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'join-opt'!$E$74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'join-opt'!$B$75:$B$95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'join-opt'!$E$75:$E$95</c:f>
              <c:numCache>
                <c:formatCode>0</c:formatCode>
                <c:ptCount val="21"/>
                <c:pt idx="0">
                  <c:v>234.5</c:v>
                </c:pt>
                <c:pt idx="1">
                  <c:v>243.78</c:v>
                </c:pt>
                <c:pt idx="2">
                  <c:v>245.72</c:v>
                </c:pt>
                <c:pt idx="3">
                  <c:v>246.18</c:v>
                </c:pt>
                <c:pt idx="4">
                  <c:v>260.01</c:v>
                </c:pt>
                <c:pt idx="5">
                  <c:v>322.25</c:v>
                </c:pt>
                <c:pt idx="6">
                  <c:v>381.81</c:v>
                </c:pt>
                <c:pt idx="7">
                  <c:v>448.42</c:v>
                </c:pt>
                <c:pt idx="8">
                  <c:v>485.19</c:v>
                </c:pt>
                <c:pt idx="9">
                  <c:v>520.73</c:v>
                </c:pt>
                <c:pt idx="10">
                  <c:v>537.48</c:v>
                </c:pt>
                <c:pt idx="11">
                  <c:v>557.3399999999996</c:v>
                </c:pt>
                <c:pt idx="12">
                  <c:v>565.69</c:v>
                </c:pt>
                <c:pt idx="13">
                  <c:v>574.59</c:v>
                </c:pt>
                <c:pt idx="14">
                  <c:v>576.76</c:v>
                </c:pt>
                <c:pt idx="15">
                  <c:v>576.5</c:v>
                </c:pt>
                <c:pt idx="16">
                  <c:v>577.53</c:v>
                </c:pt>
                <c:pt idx="17">
                  <c:v>573.51</c:v>
                </c:pt>
                <c:pt idx="18">
                  <c:v>572.92</c:v>
                </c:pt>
                <c:pt idx="19">
                  <c:v>569.9299999999995</c:v>
                </c:pt>
                <c:pt idx="20">
                  <c:v>569.29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'join-opt'!$F$74</c:f>
              <c:strCache>
                <c:ptCount val="1"/>
                <c:pt idx="0">
                  <c:v>sched-by-pass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'join-opt'!$B$75:$B$95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'join-opt'!$F$75:$F$95</c:f>
              <c:numCache>
                <c:formatCode>0</c:formatCode>
                <c:ptCount val="21"/>
                <c:pt idx="0">
                  <c:v>128.49</c:v>
                </c:pt>
                <c:pt idx="1">
                  <c:v>128.7</c:v>
                </c:pt>
                <c:pt idx="2">
                  <c:v>129.09</c:v>
                </c:pt>
                <c:pt idx="3">
                  <c:v>129.91</c:v>
                </c:pt>
                <c:pt idx="4">
                  <c:v>143.12</c:v>
                </c:pt>
                <c:pt idx="5">
                  <c:v>212.33</c:v>
                </c:pt>
                <c:pt idx="6">
                  <c:v>261.45</c:v>
                </c:pt>
                <c:pt idx="7">
                  <c:v>321.68</c:v>
                </c:pt>
                <c:pt idx="8">
                  <c:v>352.5</c:v>
                </c:pt>
                <c:pt idx="9">
                  <c:v>382.78</c:v>
                </c:pt>
                <c:pt idx="10">
                  <c:v>397.75</c:v>
                </c:pt>
                <c:pt idx="11">
                  <c:v>408.86</c:v>
                </c:pt>
                <c:pt idx="12">
                  <c:v>412.11</c:v>
                </c:pt>
                <c:pt idx="13">
                  <c:v>411.23</c:v>
                </c:pt>
                <c:pt idx="14">
                  <c:v>410.06</c:v>
                </c:pt>
                <c:pt idx="15">
                  <c:v>407.99</c:v>
                </c:pt>
                <c:pt idx="16">
                  <c:v>408.7</c:v>
                </c:pt>
                <c:pt idx="17">
                  <c:v>406.36</c:v>
                </c:pt>
                <c:pt idx="18">
                  <c:v>406.03</c:v>
                </c:pt>
                <c:pt idx="19">
                  <c:v>407.17</c:v>
                </c:pt>
                <c:pt idx="20">
                  <c:v>407.0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00559488"/>
        <c:axId val="-2000097552"/>
      </c:lineChart>
      <c:catAx>
        <c:axId val="-2000559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0097552"/>
        <c:crosses val="autoZero"/>
        <c:auto val="1"/>
        <c:lblAlgn val="ctr"/>
        <c:lblOffset val="100"/>
        <c:noMultiLvlLbl val="0"/>
      </c:catAx>
      <c:valAx>
        <c:axId val="-200009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055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5468984471159"/>
          <c:y val="0.111301063856046"/>
          <c:w val="0.464779375811428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join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722200677806"/>
          <c:y val="0.184855725322736"/>
          <c:w val="0.825571161206562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'join-many'!$E$74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'join-many'!$B$75:$B$95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'join-many'!$E$75:$E$95</c:f>
              <c:numCache>
                <c:formatCode>0</c:formatCode>
                <c:ptCount val="21"/>
                <c:pt idx="0">
                  <c:v>234.5</c:v>
                </c:pt>
                <c:pt idx="1">
                  <c:v>243.78</c:v>
                </c:pt>
                <c:pt idx="2">
                  <c:v>245.72</c:v>
                </c:pt>
                <c:pt idx="3">
                  <c:v>246.18</c:v>
                </c:pt>
                <c:pt idx="4">
                  <c:v>260.01</c:v>
                </c:pt>
                <c:pt idx="5">
                  <c:v>322.25</c:v>
                </c:pt>
                <c:pt idx="6">
                  <c:v>381.81</c:v>
                </c:pt>
                <c:pt idx="7">
                  <c:v>448.42</c:v>
                </c:pt>
                <c:pt idx="8">
                  <c:v>485.19</c:v>
                </c:pt>
                <c:pt idx="9">
                  <c:v>520.73</c:v>
                </c:pt>
                <c:pt idx="10">
                  <c:v>537.48</c:v>
                </c:pt>
                <c:pt idx="11">
                  <c:v>557.3399999999996</c:v>
                </c:pt>
                <c:pt idx="12">
                  <c:v>565.69</c:v>
                </c:pt>
                <c:pt idx="13">
                  <c:v>574.59</c:v>
                </c:pt>
                <c:pt idx="14">
                  <c:v>576.76</c:v>
                </c:pt>
                <c:pt idx="15">
                  <c:v>576.5</c:v>
                </c:pt>
                <c:pt idx="16">
                  <c:v>577.53</c:v>
                </c:pt>
                <c:pt idx="17">
                  <c:v>573.51</c:v>
                </c:pt>
                <c:pt idx="18">
                  <c:v>572.92</c:v>
                </c:pt>
                <c:pt idx="19">
                  <c:v>569.9299999999995</c:v>
                </c:pt>
                <c:pt idx="20">
                  <c:v>569.29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'join-many'!$F$74</c:f>
              <c:strCache>
                <c:ptCount val="1"/>
                <c:pt idx="0">
                  <c:v>join-many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'join-many'!$B$75:$B$95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'join-many'!$F$75:$F$95</c:f>
              <c:numCache>
                <c:formatCode>0</c:formatCode>
                <c:ptCount val="21"/>
                <c:pt idx="0">
                  <c:v>110.63</c:v>
                </c:pt>
                <c:pt idx="1">
                  <c:v>111.89</c:v>
                </c:pt>
                <c:pt idx="2">
                  <c:v>111.89</c:v>
                </c:pt>
                <c:pt idx="3">
                  <c:v>115.16</c:v>
                </c:pt>
                <c:pt idx="4">
                  <c:v>124.73</c:v>
                </c:pt>
                <c:pt idx="5">
                  <c:v>174.12</c:v>
                </c:pt>
                <c:pt idx="6">
                  <c:v>208.21</c:v>
                </c:pt>
                <c:pt idx="7">
                  <c:v>251.82</c:v>
                </c:pt>
                <c:pt idx="8">
                  <c:v>274.97</c:v>
                </c:pt>
                <c:pt idx="9">
                  <c:v>298.45</c:v>
                </c:pt>
                <c:pt idx="10">
                  <c:v>309.9299999999996</c:v>
                </c:pt>
                <c:pt idx="11">
                  <c:v>317.66</c:v>
                </c:pt>
                <c:pt idx="12">
                  <c:v>320.95</c:v>
                </c:pt>
                <c:pt idx="13">
                  <c:v>320.26</c:v>
                </c:pt>
                <c:pt idx="14">
                  <c:v>319.53</c:v>
                </c:pt>
                <c:pt idx="15">
                  <c:v>318.47</c:v>
                </c:pt>
                <c:pt idx="16">
                  <c:v>317.46</c:v>
                </c:pt>
                <c:pt idx="17">
                  <c:v>317.18</c:v>
                </c:pt>
                <c:pt idx="18">
                  <c:v>316.05</c:v>
                </c:pt>
                <c:pt idx="19">
                  <c:v>315.62</c:v>
                </c:pt>
                <c:pt idx="20">
                  <c:v>315.89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6066608"/>
        <c:axId val="-1996100208"/>
      </c:lineChart>
      <c:catAx>
        <c:axId val="-1996066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6100208"/>
        <c:crosses val="autoZero"/>
        <c:auto val="1"/>
        <c:lblAlgn val="ctr"/>
        <c:lblOffset val="100"/>
        <c:noMultiLvlLbl val="0"/>
      </c:catAx>
      <c:valAx>
        <c:axId val="-199610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606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5468984471159"/>
          <c:y val="0.111301063856046"/>
          <c:w val="0.464779375811428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join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722200677806"/>
          <c:y val="0.184855725322736"/>
          <c:w val="0.825571161206562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all!$C$2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all!$B$3:$B$23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all!$C$3:$C$23</c:f>
              <c:numCache>
                <c:formatCode>0</c:formatCode>
                <c:ptCount val="21"/>
                <c:pt idx="0">
                  <c:v>234.5</c:v>
                </c:pt>
                <c:pt idx="1">
                  <c:v>243.78</c:v>
                </c:pt>
                <c:pt idx="2">
                  <c:v>245.72</c:v>
                </c:pt>
                <c:pt idx="3">
                  <c:v>246.18</c:v>
                </c:pt>
                <c:pt idx="4">
                  <c:v>260.01</c:v>
                </c:pt>
                <c:pt idx="5">
                  <c:v>322.25</c:v>
                </c:pt>
                <c:pt idx="6">
                  <c:v>381.81</c:v>
                </c:pt>
                <c:pt idx="7">
                  <c:v>448.42</c:v>
                </c:pt>
                <c:pt idx="8">
                  <c:v>485.19</c:v>
                </c:pt>
                <c:pt idx="9">
                  <c:v>520.73</c:v>
                </c:pt>
                <c:pt idx="10">
                  <c:v>537.48</c:v>
                </c:pt>
                <c:pt idx="11">
                  <c:v>557.3399999999996</c:v>
                </c:pt>
                <c:pt idx="12">
                  <c:v>565.69</c:v>
                </c:pt>
                <c:pt idx="13">
                  <c:v>574.59</c:v>
                </c:pt>
                <c:pt idx="14">
                  <c:v>576.76</c:v>
                </c:pt>
                <c:pt idx="15">
                  <c:v>576.5</c:v>
                </c:pt>
                <c:pt idx="16">
                  <c:v>577.53</c:v>
                </c:pt>
                <c:pt idx="17">
                  <c:v>573.51</c:v>
                </c:pt>
                <c:pt idx="18">
                  <c:v>572.92</c:v>
                </c:pt>
                <c:pt idx="19">
                  <c:v>569.9299999999995</c:v>
                </c:pt>
                <c:pt idx="20">
                  <c:v>569.29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all!$D$2</c:f>
              <c:strCache>
                <c:ptCount val="1"/>
                <c:pt idx="0">
                  <c:v>optimized join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all!$B$3:$B$23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all!$D$3:$D$23</c:f>
              <c:numCache>
                <c:formatCode>0</c:formatCode>
                <c:ptCount val="21"/>
                <c:pt idx="0">
                  <c:v>47.86</c:v>
                </c:pt>
                <c:pt idx="1">
                  <c:v>48.07</c:v>
                </c:pt>
                <c:pt idx="2">
                  <c:v>47.98</c:v>
                </c:pt>
                <c:pt idx="3">
                  <c:v>48.1</c:v>
                </c:pt>
                <c:pt idx="4">
                  <c:v>48.04</c:v>
                </c:pt>
                <c:pt idx="5">
                  <c:v>48.1</c:v>
                </c:pt>
                <c:pt idx="6">
                  <c:v>48.1</c:v>
                </c:pt>
                <c:pt idx="7">
                  <c:v>48.05</c:v>
                </c:pt>
                <c:pt idx="8">
                  <c:v>47.8</c:v>
                </c:pt>
                <c:pt idx="9">
                  <c:v>47.81</c:v>
                </c:pt>
                <c:pt idx="10">
                  <c:v>47.84</c:v>
                </c:pt>
                <c:pt idx="11">
                  <c:v>54.98</c:v>
                </c:pt>
                <c:pt idx="12">
                  <c:v>100.11</c:v>
                </c:pt>
                <c:pt idx="13">
                  <c:v>178.25</c:v>
                </c:pt>
                <c:pt idx="14">
                  <c:v>179.07</c:v>
                </c:pt>
                <c:pt idx="15">
                  <c:v>180.92</c:v>
                </c:pt>
                <c:pt idx="16">
                  <c:v>179.53</c:v>
                </c:pt>
                <c:pt idx="17">
                  <c:v>182.97</c:v>
                </c:pt>
                <c:pt idx="18">
                  <c:v>180.62</c:v>
                </c:pt>
                <c:pt idx="19">
                  <c:v>182.38</c:v>
                </c:pt>
                <c:pt idx="20">
                  <c:v>177.61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1369088"/>
        <c:axId val="-1991418128"/>
      </c:lineChart>
      <c:catAx>
        <c:axId val="-1991369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1418128"/>
        <c:crosses val="autoZero"/>
        <c:auto val="1"/>
        <c:lblAlgn val="ctr"/>
        <c:lblOffset val="100"/>
        <c:noMultiLvlLbl val="0"/>
      </c:catAx>
      <c:valAx>
        <c:axId val="-199141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136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5468984471159"/>
          <c:y val="0.111301063856046"/>
          <c:w val="0.452890792291221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255905511811"/>
          <c:y val="0.0888472610278554"/>
          <c:w val="0.895540244969379"/>
          <c:h val="0.7215132080264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all!$D$52</c:f>
              <c:strCache>
                <c:ptCount val="1"/>
                <c:pt idx="0">
                  <c:v>create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all!$B$53:$C$94</c:f>
              <c:multiLvlStrCache>
                <c:ptCount val="42"/>
                <c:lvl>
                  <c:pt idx="0">
                    <c:v>baseline</c:v>
                  </c:pt>
                  <c:pt idx="1">
                    <c:v>optimized</c:v>
                  </c:pt>
                  <c:pt idx="2">
                    <c:v>baseline</c:v>
                  </c:pt>
                  <c:pt idx="3">
                    <c:v>optimized</c:v>
                  </c:pt>
                  <c:pt idx="4">
                    <c:v>baseline</c:v>
                  </c:pt>
                  <c:pt idx="5">
                    <c:v>optimized</c:v>
                  </c:pt>
                  <c:pt idx="6">
                    <c:v>baseline</c:v>
                  </c:pt>
                  <c:pt idx="7">
                    <c:v>optimized</c:v>
                  </c:pt>
                  <c:pt idx="8">
                    <c:v>baseline</c:v>
                  </c:pt>
                  <c:pt idx="9">
                    <c:v>optimized</c:v>
                  </c:pt>
                  <c:pt idx="10">
                    <c:v>baseline</c:v>
                  </c:pt>
                  <c:pt idx="11">
                    <c:v>optimized</c:v>
                  </c:pt>
                  <c:pt idx="12">
                    <c:v>baseline</c:v>
                  </c:pt>
                  <c:pt idx="13">
                    <c:v>optimized</c:v>
                  </c:pt>
                  <c:pt idx="14">
                    <c:v>baseline</c:v>
                  </c:pt>
                  <c:pt idx="15">
                    <c:v>optimized</c:v>
                  </c:pt>
                  <c:pt idx="16">
                    <c:v>baseline</c:v>
                  </c:pt>
                  <c:pt idx="17">
                    <c:v>optimized</c:v>
                  </c:pt>
                  <c:pt idx="18">
                    <c:v>baseline</c:v>
                  </c:pt>
                  <c:pt idx="19">
                    <c:v>optimized</c:v>
                  </c:pt>
                  <c:pt idx="20">
                    <c:v>baseline</c:v>
                  </c:pt>
                  <c:pt idx="21">
                    <c:v>optimized</c:v>
                  </c:pt>
                  <c:pt idx="22">
                    <c:v>baseline</c:v>
                  </c:pt>
                  <c:pt idx="23">
                    <c:v>optimized</c:v>
                  </c:pt>
                  <c:pt idx="24">
                    <c:v>baseline</c:v>
                  </c:pt>
                  <c:pt idx="25">
                    <c:v>optimized</c:v>
                  </c:pt>
                  <c:pt idx="26">
                    <c:v>baseline</c:v>
                  </c:pt>
                  <c:pt idx="27">
                    <c:v>optimized</c:v>
                  </c:pt>
                  <c:pt idx="28">
                    <c:v>baseline</c:v>
                  </c:pt>
                  <c:pt idx="29">
                    <c:v>optimized</c:v>
                  </c:pt>
                  <c:pt idx="30">
                    <c:v>baseline</c:v>
                  </c:pt>
                  <c:pt idx="31">
                    <c:v>optimized</c:v>
                  </c:pt>
                  <c:pt idx="32">
                    <c:v>baseline</c:v>
                  </c:pt>
                  <c:pt idx="33">
                    <c:v>optimized</c:v>
                  </c:pt>
                  <c:pt idx="34">
                    <c:v>baseline</c:v>
                  </c:pt>
                  <c:pt idx="35">
                    <c:v>optimized</c:v>
                  </c:pt>
                  <c:pt idx="36">
                    <c:v>baseline</c:v>
                  </c:pt>
                  <c:pt idx="37">
                    <c:v>optimized</c:v>
                  </c:pt>
                  <c:pt idx="38">
                    <c:v>baseline</c:v>
                  </c:pt>
                  <c:pt idx="39">
                    <c:v>optimized</c:v>
                  </c:pt>
                  <c:pt idx="40">
                    <c:v>baseline</c:v>
                  </c:pt>
                  <c:pt idx="41">
                    <c:v>optimized</c:v>
                  </c:pt>
                </c:lvl>
                <c:lvl>
                  <c:pt idx="0">
                    <c:v>1024</c:v>
                  </c:pt>
                  <c:pt idx="2">
                    <c:v>1536</c:v>
                  </c:pt>
                  <c:pt idx="4">
                    <c:v>2048</c:v>
                  </c:pt>
                  <c:pt idx="6">
                    <c:v>3072</c:v>
                  </c:pt>
                  <c:pt idx="8">
                    <c:v>4096</c:v>
                  </c:pt>
                  <c:pt idx="10">
                    <c:v>6144</c:v>
                  </c:pt>
                  <c:pt idx="12">
                    <c:v>8192</c:v>
                  </c:pt>
                  <c:pt idx="14">
                    <c:v>12288</c:v>
                  </c:pt>
                  <c:pt idx="16">
                    <c:v>16384</c:v>
                  </c:pt>
                  <c:pt idx="18">
                    <c:v>24576</c:v>
                  </c:pt>
                  <c:pt idx="20">
                    <c:v>32768</c:v>
                  </c:pt>
                  <c:pt idx="22">
                    <c:v>49152</c:v>
                  </c:pt>
                  <c:pt idx="24">
                    <c:v>65536</c:v>
                  </c:pt>
                  <c:pt idx="26">
                    <c:v>98304</c:v>
                  </c:pt>
                  <c:pt idx="28">
                    <c:v>131072</c:v>
                  </c:pt>
                  <c:pt idx="30">
                    <c:v>196608</c:v>
                  </c:pt>
                  <c:pt idx="32">
                    <c:v>262144</c:v>
                  </c:pt>
                  <c:pt idx="34">
                    <c:v>393216</c:v>
                  </c:pt>
                  <c:pt idx="36">
                    <c:v>524288</c:v>
                  </c:pt>
                  <c:pt idx="38">
                    <c:v>786432</c:v>
                  </c:pt>
                  <c:pt idx="40">
                    <c:v>1048576</c:v>
                  </c:pt>
                </c:lvl>
              </c:multiLvlStrCache>
            </c:multiLvlStrRef>
          </c:cat>
          <c:val>
            <c:numRef>
              <c:f>all!$D$53:$D$94</c:f>
              <c:numCache>
                <c:formatCode>0.00</c:formatCode>
                <c:ptCount val="42"/>
                <c:pt idx="0">
                  <c:v>2235.07</c:v>
                </c:pt>
                <c:pt idx="1">
                  <c:v>88.81</c:v>
                </c:pt>
                <c:pt idx="2">
                  <c:v>2234.03</c:v>
                </c:pt>
                <c:pt idx="3">
                  <c:v>100.95</c:v>
                </c:pt>
                <c:pt idx="4">
                  <c:v>2250.92</c:v>
                </c:pt>
                <c:pt idx="5">
                  <c:v>102.5</c:v>
                </c:pt>
                <c:pt idx="6">
                  <c:v>2246.78</c:v>
                </c:pt>
                <c:pt idx="7">
                  <c:v>103.61</c:v>
                </c:pt>
                <c:pt idx="8">
                  <c:v>2337.02</c:v>
                </c:pt>
                <c:pt idx="9">
                  <c:v>103.89</c:v>
                </c:pt>
                <c:pt idx="10">
                  <c:v>2969.37</c:v>
                </c:pt>
                <c:pt idx="11">
                  <c:v>104.36</c:v>
                </c:pt>
                <c:pt idx="12">
                  <c:v>3524.29</c:v>
                </c:pt>
                <c:pt idx="13">
                  <c:v>104.56</c:v>
                </c:pt>
                <c:pt idx="14">
                  <c:v>3784.5</c:v>
                </c:pt>
                <c:pt idx="15">
                  <c:v>104.84</c:v>
                </c:pt>
                <c:pt idx="16">
                  <c:v>3863.55</c:v>
                </c:pt>
                <c:pt idx="17">
                  <c:v>104.68</c:v>
                </c:pt>
                <c:pt idx="18">
                  <c:v>3920.24</c:v>
                </c:pt>
                <c:pt idx="19">
                  <c:v>104.81</c:v>
                </c:pt>
                <c:pt idx="20">
                  <c:v>3925.13</c:v>
                </c:pt>
                <c:pt idx="21">
                  <c:v>104.88</c:v>
                </c:pt>
                <c:pt idx="22">
                  <c:v>3932.32</c:v>
                </c:pt>
                <c:pt idx="23">
                  <c:v>110.19</c:v>
                </c:pt>
                <c:pt idx="24">
                  <c:v>3913.29</c:v>
                </c:pt>
                <c:pt idx="25">
                  <c:v>156.29</c:v>
                </c:pt>
                <c:pt idx="26">
                  <c:v>3910.55</c:v>
                </c:pt>
                <c:pt idx="27">
                  <c:v>513.8199999999996</c:v>
                </c:pt>
                <c:pt idx="28">
                  <c:v>3921.2</c:v>
                </c:pt>
                <c:pt idx="29">
                  <c:v>503.55</c:v>
                </c:pt>
                <c:pt idx="30">
                  <c:v>3899.15</c:v>
                </c:pt>
                <c:pt idx="31">
                  <c:v>518.28</c:v>
                </c:pt>
                <c:pt idx="32">
                  <c:v>3905.68</c:v>
                </c:pt>
                <c:pt idx="33">
                  <c:v>507.55</c:v>
                </c:pt>
                <c:pt idx="34">
                  <c:v>3899.06</c:v>
                </c:pt>
                <c:pt idx="35">
                  <c:v>527.62</c:v>
                </c:pt>
                <c:pt idx="36">
                  <c:v>3893.42</c:v>
                </c:pt>
                <c:pt idx="37">
                  <c:v>509.34</c:v>
                </c:pt>
                <c:pt idx="38">
                  <c:v>3894.74</c:v>
                </c:pt>
                <c:pt idx="39">
                  <c:v>523.12</c:v>
                </c:pt>
                <c:pt idx="40">
                  <c:v>3891.94</c:v>
                </c:pt>
                <c:pt idx="41">
                  <c:v>499.88</c:v>
                </c:pt>
              </c:numCache>
            </c:numRef>
          </c:val>
        </c:ser>
        <c:ser>
          <c:idx val="1"/>
          <c:order val="1"/>
          <c:tx>
            <c:strRef>
              <c:f>all!$E$52</c:f>
              <c:strCache>
                <c:ptCount val="1"/>
                <c:pt idx="0">
                  <c:v>join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all!$B$53:$C$94</c:f>
              <c:multiLvlStrCache>
                <c:ptCount val="42"/>
                <c:lvl>
                  <c:pt idx="0">
                    <c:v>baseline</c:v>
                  </c:pt>
                  <c:pt idx="1">
                    <c:v>optimized</c:v>
                  </c:pt>
                  <c:pt idx="2">
                    <c:v>baseline</c:v>
                  </c:pt>
                  <c:pt idx="3">
                    <c:v>optimized</c:v>
                  </c:pt>
                  <c:pt idx="4">
                    <c:v>baseline</c:v>
                  </c:pt>
                  <c:pt idx="5">
                    <c:v>optimized</c:v>
                  </c:pt>
                  <c:pt idx="6">
                    <c:v>baseline</c:v>
                  </c:pt>
                  <c:pt idx="7">
                    <c:v>optimized</c:v>
                  </c:pt>
                  <c:pt idx="8">
                    <c:v>baseline</c:v>
                  </c:pt>
                  <c:pt idx="9">
                    <c:v>optimized</c:v>
                  </c:pt>
                  <c:pt idx="10">
                    <c:v>baseline</c:v>
                  </c:pt>
                  <c:pt idx="11">
                    <c:v>optimized</c:v>
                  </c:pt>
                  <c:pt idx="12">
                    <c:v>baseline</c:v>
                  </c:pt>
                  <c:pt idx="13">
                    <c:v>optimized</c:v>
                  </c:pt>
                  <c:pt idx="14">
                    <c:v>baseline</c:v>
                  </c:pt>
                  <c:pt idx="15">
                    <c:v>optimized</c:v>
                  </c:pt>
                  <c:pt idx="16">
                    <c:v>baseline</c:v>
                  </c:pt>
                  <c:pt idx="17">
                    <c:v>optimized</c:v>
                  </c:pt>
                  <c:pt idx="18">
                    <c:v>baseline</c:v>
                  </c:pt>
                  <c:pt idx="19">
                    <c:v>optimized</c:v>
                  </c:pt>
                  <c:pt idx="20">
                    <c:v>baseline</c:v>
                  </c:pt>
                  <c:pt idx="21">
                    <c:v>optimized</c:v>
                  </c:pt>
                  <c:pt idx="22">
                    <c:v>baseline</c:v>
                  </c:pt>
                  <c:pt idx="23">
                    <c:v>optimized</c:v>
                  </c:pt>
                  <c:pt idx="24">
                    <c:v>baseline</c:v>
                  </c:pt>
                  <c:pt idx="25">
                    <c:v>optimized</c:v>
                  </c:pt>
                  <c:pt idx="26">
                    <c:v>baseline</c:v>
                  </c:pt>
                  <c:pt idx="27">
                    <c:v>optimized</c:v>
                  </c:pt>
                  <c:pt idx="28">
                    <c:v>baseline</c:v>
                  </c:pt>
                  <c:pt idx="29">
                    <c:v>optimized</c:v>
                  </c:pt>
                  <c:pt idx="30">
                    <c:v>baseline</c:v>
                  </c:pt>
                  <c:pt idx="31">
                    <c:v>optimized</c:v>
                  </c:pt>
                  <c:pt idx="32">
                    <c:v>baseline</c:v>
                  </c:pt>
                  <c:pt idx="33">
                    <c:v>optimized</c:v>
                  </c:pt>
                  <c:pt idx="34">
                    <c:v>baseline</c:v>
                  </c:pt>
                  <c:pt idx="35">
                    <c:v>optimized</c:v>
                  </c:pt>
                  <c:pt idx="36">
                    <c:v>baseline</c:v>
                  </c:pt>
                  <c:pt idx="37">
                    <c:v>optimized</c:v>
                  </c:pt>
                  <c:pt idx="38">
                    <c:v>baseline</c:v>
                  </c:pt>
                  <c:pt idx="39">
                    <c:v>optimized</c:v>
                  </c:pt>
                  <c:pt idx="40">
                    <c:v>baseline</c:v>
                  </c:pt>
                  <c:pt idx="41">
                    <c:v>optimized</c:v>
                  </c:pt>
                </c:lvl>
                <c:lvl>
                  <c:pt idx="0">
                    <c:v>1024</c:v>
                  </c:pt>
                  <c:pt idx="2">
                    <c:v>1536</c:v>
                  </c:pt>
                  <c:pt idx="4">
                    <c:v>2048</c:v>
                  </c:pt>
                  <c:pt idx="6">
                    <c:v>3072</c:v>
                  </c:pt>
                  <c:pt idx="8">
                    <c:v>4096</c:v>
                  </c:pt>
                  <c:pt idx="10">
                    <c:v>6144</c:v>
                  </c:pt>
                  <c:pt idx="12">
                    <c:v>8192</c:v>
                  </c:pt>
                  <c:pt idx="14">
                    <c:v>12288</c:v>
                  </c:pt>
                  <c:pt idx="16">
                    <c:v>16384</c:v>
                  </c:pt>
                  <c:pt idx="18">
                    <c:v>24576</c:v>
                  </c:pt>
                  <c:pt idx="20">
                    <c:v>32768</c:v>
                  </c:pt>
                  <c:pt idx="22">
                    <c:v>49152</c:v>
                  </c:pt>
                  <c:pt idx="24">
                    <c:v>65536</c:v>
                  </c:pt>
                  <c:pt idx="26">
                    <c:v>98304</c:v>
                  </c:pt>
                  <c:pt idx="28">
                    <c:v>131072</c:v>
                  </c:pt>
                  <c:pt idx="30">
                    <c:v>196608</c:v>
                  </c:pt>
                  <c:pt idx="32">
                    <c:v>262144</c:v>
                  </c:pt>
                  <c:pt idx="34">
                    <c:v>393216</c:v>
                  </c:pt>
                  <c:pt idx="36">
                    <c:v>524288</c:v>
                  </c:pt>
                  <c:pt idx="38">
                    <c:v>786432</c:v>
                  </c:pt>
                  <c:pt idx="40">
                    <c:v>1048576</c:v>
                  </c:pt>
                </c:lvl>
              </c:multiLvlStrCache>
            </c:multiLvlStrRef>
          </c:cat>
          <c:val>
            <c:numRef>
              <c:f>all!$E$53:$E$94</c:f>
              <c:numCache>
                <c:formatCode>0.00</c:formatCode>
                <c:ptCount val="42"/>
                <c:pt idx="0">
                  <c:v>234.5</c:v>
                </c:pt>
                <c:pt idx="1">
                  <c:v>47.86</c:v>
                </c:pt>
                <c:pt idx="2">
                  <c:v>243.78</c:v>
                </c:pt>
                <c:pt idx="3">
                  <c:v>48.07</c:v>
                </c:pt>
                <c:pt idx="4">
                  <c:v>245.72</c:v>
                </c:pt>
                <c:pt idx="5">
                  <c:v>47.98</c:v>
                </c:pt>
                <c:pt idx="6">
                  <c:v>246.18</c:v>
                </c:pt>
                <c:pt idx="7">
                  <c:v>48.1</c:v>
                </c:pt>
                <c:pt idx="8">
                  <c:v>260.01</c:v>
                </c:pt>
                <c:pt idx="9">
                  <c:v>48.04</c:v>
                </c:pt>
                <c:pt idx="10">
                  <c:v>322.25</c:v>
                </c:pt>
                <c:pt idx="11">
                  <c:v>48.1</c:v>
                </c:pt>
                <c:pt idx="12">
                  <c:v>381.81</c:v>
                </c:pt>
                <c:pt idx="13">
                  <c:v>48.1</c:v>
                </c:pt>
                <c:pt idx="14">
                  <c:v>448.42</c:v>
                </c:pt>
                <c:pt idx="15">
                  <c:v>48.05</c:v>
                </c:pt>
                <c:pt idx="16">
                  <c:v>485.19</c:v>
                </c:pt>
                <c:pt idx="17">
                  <c:v>47.8</c:v>
                </c:pt>
                <c:pt idx="18">
                  <c:v>520.73</c:v>
                </c:pt>
                <c:pt idx="19">
                  <c:v>47.81</c:v>
                </c:pt>
                <c:pt idx="20">
                  <c:v>537.48</c:v>
                </c:pt>
                <c:pt idx="21">
                  <c:v>47.84</c:v>
                </c:pt>
                <c:pt idx="22">
                  <c:v>557.3399999999996</c:v>
                </c:pt>
                <c:pt idx="23">
                  <c:v>54.98</c:v>
                </c:pt>
                <c:pt idx="24">
                  <c:v>565.69</c:v>
                </c:pt>
                <c:pt idx="25">
                  <c:v>100.11</c:v>
                </c:pt>
                <c:pt idx="26">
                  <c:v>574.59</c:v>
                </c:pt>
                <c:pt idx="27">
                  <c:v>178.25</c:v>
                </c:pt>
                <c:pt idx="28">
                  <c:v>576.76</c:v>
                </c:pt>
                <c:pt idx="29">
                  <c:v>179.07</c:v>
                </c:pt>
                <c:pt idx="30">
                  <c:v>576.5</c:v>
                </c:pt>
                <c:pt idx="31">
                  <c:v>180.92</c:v>
                </c:pt>
                <c:pt idx="32">
                  <c:v>577.53</c:v>
                </c:pt>
                <c:pt idx="33">
                  <c:v>179.53</c:v>
                </c:pt>
                <c:pt idx="34">
                  <c:v>573.51</c:v>
                </c:pt>
                <c:pt idx="35">
                  <c:v>182.97</c:v>
                </c:pt>
                <c:pt idx="36">
                  <c:v>572.92</c:v>
                </c:pt>
                <c:pt idx="37">
                  <c:v>180.62</c:v>
                </c:pt>
                <c:pt idx="38">
                  <c:v>569.9299999999995</c:v>
                </c:pt>
                <c:pt idx="39">
                  <c:v>182.38</c:v>
                </c:pt>
                <c:pt idx="40">
                  <c:v>569.29</c:v>
                </c:pt>
                <c:pt idx="41">
                  <c:v>177.61</c:v>
                </c:pt>
              </c:numCache>
            </c:numRef>
          </c:val>
        </c:ser>
        <c:ser>
          <c:idx val="2"/>
          <c:order val="2"/>
          <c:tx>
            <c:strRef>
              <c:f>all!$F$52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all!$B$53:$C$94</c:f>
              <c:multiLvlStrCache>
                <c:ptCount val="42"/>
                <c:lvl>
                  <c:pt idx="0">
                    <c:v>baseline</c:v>
                  </c:pt>
                  <c:pt idx="1">
                    <c:v>optimized</c:v>
                  </c:pt>
                  <c:pt idx="2">
                    <c:v>baseline</c:v>
                  </c:pt>
                  <c:pt idx="3">
                    <c:v>optimized</c:v>
                  </c:pt>
                  <c:pt idx="4">
                    <c:v>baseline</c:v>
                  </c:pt>
                  <c:pt idx="5">
                    <c:v>optimized</c:v>
                  </c:pt>
                  <c:pt idx="6">
                    <c:v>baseline</c:v>
                  </c:pt>
                  <c:pt idx="7">
                    <c:v>optimized</c:v>
                  </c:pt>
                  <c:pt idx="8">
                    <c:v>baseline</c:v>
                  </c:pt>
                  <c:pt idx="9">
                    <c:v>optimized</c:v>
                  </c:pt>
                  <c:pt idx="10">
                    <c:v>baseline</c:v>
                  </c:pt>
                  <c:pt idx="11">
                    <c:v>optimized</c:v>
                  </c:pt>
                  <c:pt idx="12">
                    <c:v>baseline</c:v>
                  </c:pt>
                  <c:pt idx="13">
                    <c:v>optimized</c:v>
                  </c:pt>
                  <c:pt idx="14">
                    <c:v>baseline</c:v>
                  </c:pt>
                  <c:pt idx="15">
                    <c:v>optimized</c:v>
                  </c:pt>
                  <c:pt idx="16">
                    <c:v>baseline</c:v>
                  </c:pt>
                  <c:pt idx="17">
                    <c:v>optimized</c:v>
                  </c:pt>
                  <c:pt idx="18">
                    <c:v>baseline</c:v>
                  </c:pt>
                  <c:pt idx="19">
                    <c:v>optimized</c:v>
                  </c:pt>
                  <c:pt idx="20">
                    <c:v>baseline</c:v>
                  </c:pt>
                  <c:pt idx="21">
                    <c:v>optimized</c:v>
                  </c:pt>
                  <c:pt idx="22">
                    <c:v>baseline</c:v>
                  </c:pt>
                  <c:pt idx="23">
                    <c:v>optimized</c:v>
                  </c:pt>
                  <c:pt idx="24">
                    <c:v>baseline</c:v>
                  </c:pt>
                  <c:pt idx="25">
                    <c:v>optimized</c:v>
                  </c:pt>
                  <c:pt idx="26">
                    <c:v>baseline</c:v>
                  </c:pt>
                  <c:pt idx="27">
                    <c:v>optimized</c:v>
                  </c:pt>
                  <c:pt idx="28">
                    <c:v>baseline</c:v>
                  </c:pt>
                  <c:pt idx="29">
                    <c:v>optimized</c:v>
                  </c:pt>
                  <c:pt idx="30">
                    <c:v>baseline</c:v>
                  </c:pt>
                  <c:pt idx="31">
                    <c:v>optimized</c:v>
                  </c:pt>
                  <c:pt idx="32">
                    <c:v>baseline</c:v>
                  </c:pt>
                  <c:pt idx="33">
                    <c:v>optimized</c:v>
                  </c:pt>
                  <c:pt idx="34">
                    <c:v>baseline</c:v>
                  </c:pt>
                  <c:pt idx="35">
                    <c:v>optimized</c:v>
                  </c:pt>
                  <c:pt idx="36">
                    <c:v>baseline</c:v>
                  </c:pt>
                  <c:pt idx="37">
                    <c:v>optimized</c:v>
                  </c:pt>
                  <c:pt idx="38">
                    <c:v>baseline</c:v>
                  </c:pt>
                  <c:pt idx="39">
                    <c:v>optimized</c:v>
                  </c:pt>
                  <c:pt idx="40">
                    <c:v>baseline</c:v>
                  </c:pt>
                  <c:pt idx="41">
                    <c:v>optimized</c:v>
                  </c:pt>
                </c:lvl>
                <c:lvl>
                  <c:pt idx="0">
                    <c:v>1024</c:v>
                  </c:pt>
                  <c:pt idx="2">
                    <c:v>1536</c:v>
                  </c:pt>
                  <c:pt idx="4">
                    <c:v>2048</c:v>
                  </c:pt>
                  <c:pt idx="6">
                    <c:v>3072</c:v>
                  </c:pt>
                  <c:pt idx="8">
                    <c:v>4096</c:v>
                  </c:pt>
                  <c:pt idx="10">
                    <c:v>6144</c:v>
                  </c:pt>
                  <c:pt idx="12">
                    <c:v>8192</c:v>
                  </c:pt>
                  <c:pt idx="14">
                    <c:v>12288</c:v>
                  </c:pt>
                  <c:pt idx="16">
                    <c:v>16384</c:v>
                  </c:pt>
                  <c:pt idx="18">
                    <c:v>24576</c:v>
                  </c:pt>
                  <c:pt idx="20">
                    <c:v>32768</c:v>
                  </c:pt>
                  <c:pt idx="22">
                    <c:v>49152</c:v>
                  </c:pt>
                  <c:pt idx="24">
                    <c:v>65536</c:v>
                  </c:pt>
                  <c:pt idx="26">
                    <c:v>98304</c:v>
                  </c:pt>
                  <c:pt idx="28">
                    <c:v>131072</c:v>
                  </c:pt>
                  <c:pt idx="30">
                    <c:v>196608</c:v>
                  </c:pt>
                  <c:pt idx="32">
                    <c:v>262144</c:v>
                  </c:pt>
                  <c:pt idx="34">
                    <c:v>393216</c:v>
                  </c:pt>
                  <c:pt idx="36">
                    <c:v>524288</c:v>
                  </c:pt>
                  <c:pt idx="38">
                    <c:v>786432</c:v>
                  </c:pt>
                  <c:pt idx="40">
                    <c:v>1048576</c:v>
                  </c:pt>
                </c:lvl>
              </c:multiLvlStrCache>
            </c:multiLvlStrRef>
          </c:cat>
          <c:val>
            <c:numRef>
              <c:f>all!$F$53:$F$94</c:f>
              <c:numCache>
                <c:formatCode>0.00</c:formatCode>
                <c:ptCount val="42"/>
                <c:pt idx="0">
                  <c:v>478.57</c:v>
                </c:pt>
                <c:pt idx="1">
                  <c:v>23.77</c:v>
                </c:pt>
                <c:pt idx="2">
                  <c:v>487.26</c:v>
                </c:pt>
                <c:pt idx="3">
                  <c:v>24.19</c:v>
                </c:pt>
                <c:pt idx="4">
                  <c:v>492.91</c:v>
                </c:pt>
                <c:pt idx="5">
                  <c:v>24.32</c:v>
                </c:pt>
                <c:pt idx="6">
                  <c:v>493.87</c:v>
                </c:pt>
                <c:pt idx="7">
                  <c:v>24.27</c:v>
                </c:pt>
                <c:pt idx="8">
                  <c:v>506.7</c:v>
                </c:pt>
                <c:pt idx="9">
                  <c:v>24.26</c:v>
                </c:pt>
                <c:pt idx="10">
                  <c:v>581.37</c:v>
                </c:pt>
                <c:pt idx="11">
                  <c:v>24.24</c:v>
                </c:pt>
                <c:pt idx="12">
                  <c:v>634.24</c:v>
                </c:pt>
                <c:pt idx="13">
                  <c:v>24.22</c:v>
                </c:pt>
                <c:pt idx="14">
                  <c:v>636.5</c:v>
                </c:pt>
                <c:pt idx="15">
                  <c:v>24.21</c:v>
                </c:pt>
                <c:pt idx="16">
                  <c:v>632.76</c:v>
                </c:pt>
                <c:pt idx="17">
                  <c:v>24.2</c:v>
                </c:pt>
                <c:pt idx="18">
                  <c:v>624.92</c:v>
                </c:pt>
                <c:pt idx="19">
                  <c:v>24.19</c:v>
                </c:pt>
                <c:pt idx="20">
                  <c:v>596.3599999999996</c:v>
                </c:pt>
                <c:pt idx="21">
                  <c:v>24.19</c:v>
                </c:pt>
                <c:pt idx="22">
                  <c:v>618.3299999999996</c:v>
                </c:pt>
                <c:pt idx="23">
                  <c:v>25.54</c:v>
                </c:pt>
                <c:pt idx="24">
                  <c:v>651.74</c:v>
                </c:pt>
                <c:pt idx="25">
                  <c:v>31.59</c:v>
                </c:pt>
                <c:pt idx="26">
                  <c:v>672.77</c:v>
                </c:pt>
                <c:pt idx="27">
                  <c:v>58.32</c:v>
                </c:pt>
                <c:pt idx="28">
                  <c:v>685.8199999999996</c:v>
                </c:pt>
                <c:pt idx="29">
                  <c:v>57.94</c:v>
                </c:pt>
                <c:pt idx="30">
                  <c:v>683.91</c:v>
                </c:pt>
                <c:pt idx="31">
                  <c:v>59.14</c:v>
                </c:pt>
                <c:pt idx="32">
                  <c:v>686.47</c:v>
                </c:pt>
                <c:pt idx="33">
                  <c:v>57.94</c:v>
                </c:pt>
                <c:pt idx="34">
                  <c:v>679.74</c:v>
                </c:pt>
                <c:pt idx="35">
                  <c:v>59.88</c:v>
                </c:pt>
                <c:pt idx="36">
                  <c:v>678.75</c:v>
                </c:pt>
                <c:pt idx="37">
                  <c:v>58.41</c:v>
                </c:pt>
                <c:pt idx="38">
                  <c:v>676.13</c:v>
                </c:pt>
                <c:pt idx="39">
                  <c:v>58.45</c:v>
                </c:pt>
                <c:pt idx="40">
                  <c:v>675.13</c:v>
                </c:pt>
                <c:pt idx="41">
                  <c:v>56.69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-1992186512"/>
        <c:axId val="-1992163664"/>
      </c:barChart>
      <c:catAx>
        <c:axId val="-1992186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2163664"/>
        <c:crosses val="autoZero"/>
        <c:auto val="1"/>
        <c:lblAlgn val="ctr"/>
        <c:lblOffset val="100"/>
        <c:tickMarkSkip val="1"/>
        <c:noMultiLvlLbl val="0"/>
      </c:catAx>
      <c:valAx>
        <c:axId val="-199216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Avg. Exec. Time/ULT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2186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0838436862059"/>
          <c:y val="0.020388656762783"/>
          <c:w val="0.338323126275882"/>
          <c:h val="0.0635080570312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0597138537993"/>
          <c:y val="0.0579365079365079"/>
          <c:w val="0.831394550916174"/>
          <c:h val="0.797804649418823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Sheet3!$B$1:$D$1</c:f>
              <c:strCache>
                <c:ptCount val="3"/>
                <c:pt idx="0">
                  <c:v>OpenMP</c:v>
                </c:pt>
                <c:pt idx="1">
                  <c:v>ULT + Tasks</c:v>
                </c:pt>
                <c:pt idx="2">
                  <c:v>ULT only</c:v>
                </c:pt>
              </c:strCache>
            </c:strRef>
          </c:cat>
          <c:val>
            <c:numRef>
              <c:f>Sheet3!$B$2:$D$2</c:f>
              <c:numCache>
                <c:formatCode>General</c:formatCode>
                <c:ptCount val="3"/>
                <c:pt idx="0">
                  <c:v>19.885</c:v>
                </c:pt>
                <c:pt idx="1">
                  <c:v>11.628</c:v>
                </c:pt>
                <c:pt idx="2">
                  <c:v>5.744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1926608"/>
        <c:axId val="-2061923760"/>
      </c:barChart>
      <c:catAx>
        <c:axId val="-2061926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61923760"/>
        <c:crosses val="autoZero"/>
        <c:auto val="1"/>
        <c:lblAlgn val="ctr"/>
        <c:lblOffset val="100"/>
        <c:noMultiLvlLbl val="0"/>
      </c:catAx>
      <c:valAx>
        <c:axId val="-2061923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(sec.)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61926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8810574524705"/>
          <c:y val="0.0544756754634142"/>
          <c:w val="0.779417707814845"/>
          <c:h val="0.76749104902909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'top1-cores'!$A$2:$A$12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'top1-cores'!$B$2:$B$12</c:f>
              <c:numCache>
                <c:formatCode>General</c:formatCode>
                <c:ptCount val="11"/>
                <c:pt idx="0">
                  <c:v>98304.0</c:v>
                </c:pt>
                <c:pt idx="1">
                  <c:v>131072.0</c:v>
                </c:pt>
                <c:pt idx="2">
                  <c:v>172032.0</c:v>
                </c:pt>
                <c:pt idx="3">
                  <c:v>126000.0</c:v>
                </c:pt>
                <c:pt idx="4">
                  <c:v>176881.0</c:v>
                </c:pt>
                <c:pt idx="5">
                  <c:v>205265.0</c:v>
                </c:pt>
                <c:pt idx="6">
                  <c:v>626688.0</c:v>
                </c:pt>
                <c:pt idx="7">
                  <c:v>1.066752E6</c:v>
                </c:pt>
                <c:pt idx="8">
                  <c:v>3.12E6</c:v>
                </c:pt>
                <c:pt idx="9">
                  <c:v>3.12E6</c:v>
                </c:pt>
                <c:pt idx="10">
                  <c:v>3.12E6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44110240"/>
        <c:axId val="-2061062800"/>
      </c:lineChart>
      <c:catAx>
        <c:axId val="-204411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1062800"/>
        <c:crosses val="autoZero"/>
        <c:auto val="1"/>
        <c:lblAlgn val="ctr"/>
        <c:lblOffset val="100"/>
        <c:noMultiLvlLbl val="0"/>
      </c:catAx>
      <c:valAx>
        <c:axId val="-206106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Total Number of Coers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4110240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929905463205988"/>
          <c:y val="0.037209298592079"/>
          <c:w val="0.685227957616409"/>
          <c:h val="0.7168866440852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data!$B$13</c:f>
              <c:strCache>
                <c:ptCount val="1"/>
                <c:pt idx="0">
                  <c:v>Idx + Task Creation</c:v>
                </c:pt>
              </c:strCache>
            </c:strRef>
          </c:tx>
          <c:invertIfNegative val="0"/>
          <c:cat>
            <c:strRef>
              <c:f>data!$A$14:$A$18</c:f>
              <c:strCache>
                <c:ptCount val="5"/>
                <c:pt idx="0">
                  <c:v>original</c:v>
                </c:pt>
                <c:pt idx="1">
                  <c:v>+ sfmalloc</c:v>
                </c:pt>
                <c:pt idx="2">
                  <c:v>+ remove id and one malloc</c:v>
                </c:pt>
                <c:pt idx="3">
                  <c:v>+ private_pool</c:v>
                </c:pt>
                <c:pt idx="4">
                  <c:v>+ inline &amp; no error checking</c:v>
                </c:pt>
              </c:strCache>
            </c:strRef>
          </c:cat>
          <c:val>
            <c:numRef>
              <c:f>data!$B$14:$B$18</c:f>
              <c:numCache>
                <c:formatCode>General</c:formatCode>
                <c:ptCount val="5"/>
                <c:pt idx="0">
                  <c:v>6.640375</c:v>
                </c:pt>
                <c:pt idx="1">
                  <c:v>2.596544</c:v>
                </c:pt>
                <c:pt idx="2">
                  <c:v>1.876366</c:v>
                </c:pt>
                <c:pt idx="3">
                  <c:v>1.768026</c:v>
                </c:pt>
                <c:pt idx="4">
                  <c:v>1.739499</c:v>
                </c:pt>
              </c:numCache>
            </c:numRef>
          </c:val>
        </c:ser>
        <c:ser>
          <c:idx val="1"/>
          <c:order val="1"/>
          <c:tx>
            <c:strRef>
              <c:f>data!$C$13</c:f>
              <c:strCache>
                <c:ptCount val="1"/>
                <c:pt idx="0">
                  <c:v>Sort</c:v>
                </c:pt>
              </c:strCache>
            </c:strRef>
          </c:tx>
          <c:invertIfNegative val="0"/>
          <c:cat>
            <c:strRef>
              <c:f>data!$A$14:$A$18</c:f>
              <c:strCache>
                <c:ptCount val="5"/>
                <c:pt idx="0">
                  <c:v>original</c:v>
                </c:pt>
                <c:pt idx="1">
                  <c:v>+ sfmalloc</c:v>
                </c:pt>
                <c:pt idx="2">
                  <c:v>+ remove id and one malloc</c:v>
                </c:pt>
                <c:pt idx="3">
                  <c:v>+ private_pool</c:v>
                </c:pt>
                <c:pt idx="4">
                  <c:v>+ inline &amp; no error checking</c:v>
                </c:pt>
              </c:strCache>
            </c:strRef>
          </c:cat>
          <c:val>
            <c:numRef>
              <c:f>data!$C$14:$C$18</c:f>
              <c:numCache>
                <c:formatCode>General</c:formatCode>
                <c:ptCount val="5"/>
                <c:pt idx="0">
                  <c:v>0.91261</c:v>
                </c:pt>
                <c:pt idx="1">
                  <c:v>0.692348</c:v>
                </c:pt>
                <c:pt idx="2">
                  <c:v>0.696482</c:v>
                </c:pt>
                <c:pt idx="3">
                  <c:v>0.705336</c:v>
                </c:pt>
                <c:pt idx="4">
                  <c:v>0.703119</c:v>
                </c:pt>
              </c:numCache>
            </c:numRef>
          </c:val>
        </c:ser>
        <c:ser>
          <c:idx val="2"/>
          <c:order val="2"/>
          <c:tx>
            <c:strRef>
              <c:f>data!$D$13</c:f>
              <c:strCache>
                <c:ptCount val="1"/>
                <c:pt idx="0">
                  <c:v>XS Lookup</c:v>
                </c:pt>
              </c:strCache>
            </c:strRef>
          </c:tx>
          <c:invertIfNegative val="0"/>
          <c:cat>
            <c:strRef>
              <c:f>data!$A$14:$A$18</c:f>
              <c:strCache>
                <c:ptCount val="5"/>
                <c:pt idx="0">
                  <c:v>original</c:v>
                </c:pt>
                <c:pt idx="1">
                  <c:v>+ sfmalloc</c:v>
                </c:pt>
                <c:pt idx="2">
                  <c:v>+ remove id and one malloc</c:v>
                </c:pt>
                <c:pt idx="3">
                  <c:v>+ private_pool</c:v>
                </c:pt>
                <c:pt idx="4">
                  <c:v>+ inline &amp; no error checking</c:v>
                </c:pt>
              </c:strCache>
            </c:strRef>
          </c:cat>
          <c:val>
            <c:numRef>
              <c:f>data!$D$14:$D$18</c:f>
              <c:numCache>
                <c:formatCode>General</c:formatCode>
                <c:ptCount val="5"/>
                <c:pt idx="0">
                  <c:v>3.651904</c:v>
                </c:pt>
                <c:pt idx="1">
                  <c:v>3.57523</c:v>
                </c:pt>
                <c:pt idx="2">
                  <c:v>3.599762</c:v>
                </c:pt>
                <c:pt idx="3">
                  <c:v>3.436544</c:v>
                </c:pt>
                <c:pt idx="4">
                  <c:v>3.380316</c:v>
                </c:pt>
              </c:numCache>
            </c:numRef>
          </c:val>
        </c:ser>
        <c:ser>
          <c:idx val="3"/>
          <c:order val="3"/>
          <c:tx>
            <c:strRef>
              <c:f>data!$E$13</c:f>
              <c:strCache>
                <c:ptCount val="1"/>
                <c:pt idx="0">
                  <c:v>Others</c:v>
                </c:pt>
              </c:strCache>
            </c:strRef>
          </c:tx>
          <c:invertIfNegative val="0"/>
          <c:cat>
            <c:strRef>
              <c:f>data!$A$14:$A$18</c:f>
              <c:strCache>
                <c:ptCount val="5"/>
                <c:pt idx="0">
                  <c:v>original</c:v>
                </c:pt>
                <c:pt idx="1">
                  <c:v>+ sfmalloc</c:v>
                </c:pt>
                <c:pt idx="2">
                  <c:v>+ remove id and one malloc</c:v>
                </c:pt>
                <c:pt idx="3">
                  <c:v>+ private_pool</c:v>
                </c:pt>
                <c:pt idx="4">
                  <c:v>+ inline &amp; no error checking</c:v>
                </c:pt>
              </c:strCache>
            </c:strRef>
          </c:cat>
          <c:val>
            <c:numRef>
              <c:f>data!$E$14:$E$18</c:f>
              <c:numCache>
                <c:formatCode>General</c:formatCode>
                <c:ptCount val="5"/>
                <c:pt idx="0">
                  <c:v>0.792111</c:v>
                </c:pt>
                <c:pt idx="1">
                  <c:v>0.306878</c:v>
                </c:pt>
                <c:pt idx="2">
                  <c:v>0.35339</c:v>
                </c:pt>
                <c:pt idx="3">
                  <c:v>0.272094</c:v>
                </c:pt>
                <c:pt idx="4">
                  <c:v>0.284066000000001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62290544"/>
        <c:axId val="-2062285328"/>
      </c:barChart>
      <c:catAx>
        <c:axId val="-20622905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Optimizations (incremental)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-2062285328"/>
        <c:crosses val="autoZero"/>
        <c:auto val="1"/>
        <c:lblAlgn val="ctr"/>
        <c:lblOffset val="100"/>
        <c:noMultiLvlLbl val="0"/>
      </c:catAx>
      <c:valAx>
        <c:axId val="-20622853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Execution Time (sec.)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622905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Sheet3!$B$5:$F$5</c:f>
              <c:strCache>
                <c:ptCount val="5"/>
                <c:pt idx="0">
                  <c:v>OpenMP</c:v>
                </c:pt>
                <c:pt idx="1">
                  <c:v>ULT + Tasks</c:v>
                </c:pt>
                <c:pt idx="2">
                  <c:v>ULT + Tasks + Opts</c:v>
                </c:pt>
                <c:pt idx="3">
                  <c:v>ULT only</c:v>
                </c:pt>
                <c:pt idx="4">
                  <c:v>ULT only + Opts</c:v>
                </c:pt>
              </c:strCache>
            </c:strRef>
          </c:cat>
          <c:val>
            <c:numRef>
              <c:f>Sheet3!$B$6:$F$6</c:f>
              <c:numCache>
                <c:formatCode>General</c:formatCode>
                <c:ptCount val="5"/>
                <c:pt idx="0">
                  <c:v>19.885</c:v>
                </c:pt>
                <c:pt idx="1">
                  <c:v>11.628</c:v>
                </c:pt>
                <c:pt idx="2">
                  <c:v>6.123999999999988</c:v>
                </c:pt>
                <c:pt idx="3">
                  <c:v>5.744</c:v>
                </c:pt>
                <c:pt idx="4">
                  <c:v>5.589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8915968"/>
        <c:axId val="-2058498912"/>
      </c:barChart>
      <c:catAx>
        <c:axId val="-2058915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58498912"/>
        <c:crosses val="autoZero"/>
        <c:auto val="1"/>
        <c:lblAlgn val="ctr"/>
        <c:lblOffset val="100"/>
        <c:noMultiLvlLbl val="0"/>
      </c:catAx>
      <c:valAx>
        <c:axId val="-20584989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(sec.)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58915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data!$I$12</c:f>
              <c:strCache>
                <c:ptCount val="1"/>
                <c:pt idx="0">
                  <c:v>ULT only</c:v>
                </c:pt>
              </c:strCache>
            </c:strRef>
          </c:tx>
          <c:cat>
            <c:numRef>
              <c:f>data!$H$13:$H$20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data!$I$13:$I$20</c:f>
              <c:numCache>
                <c:formatCode>0.0</c:formatCode>
                <c:ptCount val="8"/>
                <c:pt idx="0">
                  <c:v>1.0</c:v>
                </c:pt>
                <c:pt idx="1">
                  <c:v>1.954659354167652</c:v>
                </c:pt>
                <c:pt idx="2">
                  <c:v>2.931919722005531</c:v>
                </c:pt>
                <c:pt idx="3">
                  <c:v>3.829828624363119</c:v>
                </c:pt>
                <c:pt idx="4">
                  <c:v>4.64163017851128</c:v>
                </c:pt>
                <c:pt idx="5">
                  <c:v>5.598997833152763</c:v>
                </c:pt>
                <c:pt idx="6">
                  <c:v>6.498428167243005</c:v>
                </c:pt>
                <c:pt idx="7">
                  <c:v>7.397208803005895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data!$J$12</c:f>
              <c:strCache>
                <c:ptCount val="1"/>
                <c:pt idx="0">
                  <c:v>ULT + Tasks</c:v>
                </c:pt>
              </c:strCache>
            </c:strRef>
          </c:tx>
          <c:cat>
            <c:numRef>
              <c:f>data!$H$13:$H$20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data!$J$13:$J$20</c:f>
              <c:numCache>
                <c:formatCode>0.0</c:formatCode>
                <c:ptCount val="8"/>
                <c:pt idx="0">
                  <c:v>1.0</c:v>
                </c:pt>
                <c:pt idx="1">
                  <c:v>1.962234845122925</c:v>
                </c:pt>
                <c:pt idx="2">
                  <c:v>2.930024517924591</c:v>
                </c:pt>
                <c:pt idx="3">
                  <c:v>3.781493201060463</c:v>
                </c:pt>
                <c:pt idx="4">
                  <c:v>4.54860611048246</c:v>
                </c:pt>
                <c:pt idx="5">
                  <c:v>5.45686782673084</c:v>
                </c:pt>
                <c:pt idx="6">
                  <c:v>6.368572663113928</c:v>
                </c:pt>
                <c:pt idx="7">
                  <c:v>7.220280862181577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data!$K$12</c:f>
              <c:strCache>
                <c:ptCount val="1"/>
                <c:pt idx="0">
                  <c:v>OpenMP</c:v>
                </c:pt>
              </c:strCache>
            </c:strRef>
          </c:tx>
          <c:cat>
            <c:numRef>
              <c:f>data!$H$13:$H$20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data!$K$13:$K$20</c:f>
              <c:numCache>
                <c:formatCode>0.0</c:formatCode>
                <c:ptCount val="8"/>
                <c:pt idx="0">
                  <c:v>1.0</c:v>
                </c:pt>
                <c:pt idx="1">
                  <c:v>1.734102564102564</c:v>
                </c:pt>
                <c:pt idx="2">
                  <c:v>2.459837666066848</c:v>
                </c:pt>
                <c:pt idx="3">
                  <c:v>3.38675838802351</c:v>
                </c:pt>
                <c:pt idx="4">
                  <c:v>4.075517777284404</c:v>
                </c:pt>
                <c:pt idx="5">
                  <c:v>4.95534302572211</c:v>
                </c:pt>
                <c:pt idx="6">
                  <c:v>5.607304939780064</c:v>
                </c:pt>
                <c:pt idx="7">
                  <c:v>6.462006537591145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2197328"/>
        <c:axId val="-2062192224"/>
      </c:lineChart>
      <c:catAx>
        <c:axId val="-2062197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Cores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62192224"/>
        <c:crosses val="autoZero"/>
        <c:auto val="1"/>
        <c:lblAlgn val="ctr"/>
        <c:lblOffset val="100"/>
        <c:noMultiLvlLbl val="0"/>
      </c:catAx>
      <c:valAx>
        <c:axId val="-20621922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Speedup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-20621973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5150140194452"/>
          <c:y val="0.323538871692305"/>
          <c:w val="0.202028042928856"/>
          <c:h val="0.29940943495527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Sheet1!$B$4:$C$4</c:f>
              <c:strCache>
                <c:ptCount val="2"/>
                <c:pt idx="0">
                  <c:v>Blocking</c:v>
                </c:pt>
                <c:pt idx="1">
                  <c:v>NB + Yield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108.936778</c:v>
                </c:pt>
                <c:pt idx="1">
                  <c:v>74.02502299999998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3964992"/>
        <c:axId val="-2113956112"/>
      </c:barChart>
      <c:catAx>
        <c:axId val="-21139649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-2113956112"/>
        <c:crosses val="autoZero"/>
        <c:auto val="1"/>
        <c:lblAlgn val="ctr"/>
        <c:lblOffset val="100"/>
        <c:noMultiLvlLbl val="0"/>
      </c:catAx>
      <c:valAx>
        <c:axId val="-21139561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 lang="en-US">
                    <a:solidFill>
                      <a:srgbClr val="000000"/>
                    </a:solidFill>
                  </a:rPr>
                  <a:t>Execution Time (msec)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-21139649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2916463583806"/>
          <c:y val="0.157819661534845"/>
          <c:w val="0.796241029986278"/>
          <c:h val="0.648735162768833"/>
        </c:manualLayout>
      </c:layout>
      <c:lineChart>
        <c:grouping val="standard"/>
        <c:varyColors val="0"/>
        <c:ser>
          <c:idx val="2"/>
          <c:order val="0"/>
          <c:tx>
            <c:strRef>
              <c:f>Sheet1!$H$2</c:f>
              <c:strCache>
                <c:ptCount val="1"/>
                <c:pt idx="0">
                  <c:v>ICC/pthreads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"/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</c:dPt>
          <c:cat>
            <c:numRef>
              <c:f>Sheet1!$G$3:$G$38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Sheet1!$H$3:$H$38</c:f>
              <c:numCache>
                <c:formatCode>General</c:formatCode>
                <c:ptCount val="36"/>
                <c:pt idx="0">
                  <c:v>0.002146</c:v>
                </c:pt>
                <c:pt idx="1">
                  <c:v>0.02254</c:v>
                </c:pt>
                <c:pt idx="2">
                  <c:v>0.03017</c:v>
                </c:pt>
                <c:pt idx="3">
                  <c:v>0.035467</c:v>
                </c:pt>
                <c:pt idx="4">
                  <c:v>0.037254</c:v>
                </c:pt>
                <c:pt idx="5">
                  <c:v>0.027955</c:v>
                </c:pt>
                <c:pt idx="6">
                  <c:v>0.034999</c:v>
                </c:pt>
                <c:pt idx="7">
                  <c:v>0.037485</c:v>
                </c:pt>
                <c:pt idx="8">
                  <c:v>0.045521</c:v>
                </c:pt>
                <c:pt idx="9">
                  <c:v>0.041026</c:v>
                </c:pt>
                <c:pt idx="10">
                  <c:v>0.042632</c:v>
                </c:pt>
                <c:pt idx="11">
                  <c:v>0.04515</c:v>
                </c:pt>
                <c:pt idx="12">
                  <c:v>0.040743</c:v>
                </c:pt>
                <c:pt idx="13">
                  <c:v>0.052261</c:v>
                </c:pt>
                <c:pt idx="14">
                  <c:v>0.050165</c:v>
                </c:pt>
                <c:pt idx="15">
                  <c:v>0.049635</c:v>
                </c:pt>
                <c:pt idx="16">
                  <c:v>0.060124</c:v>
                </c:pt>
                <c:pt idx="17">
                  <c:v>0.056745</c:v>
                </c:pt>
                <c:pt idx="18">
                  <c:v>0.057582</c:v>
                </c:pt>
                <c:pt idx="19">
                  <c:v>0.059007</c:v>
                </c:pt>
                <c:pt idx="20">
                  <c:v>0.059754</c:v>
                </c:pt>
                <c:pt idx="21">
                  <c:v>0.065491</c:v>
                </c:pt>
                <c:pt idx="22">
                  <c:v>0.070197</c:v>
                </c:pt>
                <c:pt idx="23">
                  <c:v>0.067365</c:v>
                </c:pt>
                <c:pt idx="24">
                  <c:v>0.067396</c:v>
                </c:pt>
                <c:pt idx="25">
                  <c:v>0.070578</c:v>
                </c:pt>
                <c:pt idx="26">
                  <c:v>0.087959</c:v>
                </c:pt>
                <c:pt idx="27">
                  <c:v>0.073507</c:v>
                </c:pt>
                <c:pt idx="28">
                  <c:v>0.080042</c:v>
                </c:pt>
                <c:pt idx="29">
                  <c:v>0.076929</c:v>
                </c:pt>
                <c:pt idx="30">
                  <c:v>0.079835</c:v>
                </c:pt>
                <c:pt idx="31">
                  <c:v>0.085384</c:v>
                </c:pt>
                <c:pt idx="32">
                  <c:v>0.094303</c:v>
                </c:pt>
                <c:pt idx="33">
                  <c:v>0.085982</c:v>
                </c:pt>
                <c:pt idx="34">
                  <c:v>0.093755</c:v>
                </c:pt>
                <c:pt idx="35">
                  <c:v>0.094861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Sheet1!$I$2</c:f>
              <c:strCache>
                <c:ptCount val="1"/>
                <c:pt idx="0">
                  <c:v>ICC/Argobots ULTs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Sheet1!$G$3:$G$38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Sheet1!$I$3:$I$38</c:f>
              <c:numCache>
                <c:formatCode>General</c:formatCode>
                <c:ptCount val="36"/>
                <c:pt idx="0">
                  <c:v>0.002174</c:v>
                </c:pt>
                <c:pt idx="1">
                  <c:v>0.002277</c:v>
                </c:pt>
                <c:pt idx="2">
                  <c:v>0.002444</c:v>
                </c:pt>
                <c:pt idx="3">
                  <c:v>0.002418</c:v>
                </c:pt>
                <c:pt idx="4">
                  <c:v>0.002436</c:v>
                </c:pt>
                <c:pt idx="5">
                  <c:v>0.00222</c:v>
                </c:pt>
                <c:pt idx="6">
                  <c:v>0.002391</c:v>
                </c:pt>
                <c:pt idx="7">
                  <c:v>0.00244</c:v>
                </c:pt>
                <c:pt idx="8">
                  <c:v>0.003904</c:v>
                </c:pt>
                <c:pt idx="9">
                  <c:v>0.00382</c:v>
                </c:pt>
                <c:pt idx="10">
                  <c:v>0.004002</c:v>
                </c:pt>
                <c:pt idx="11">
                  <c:v>0.003956</c:v>
                </c:pt>
                <c:pt idx="12">
                  <c:v>0.004003</c:v>
                </c:pt>
                <c:pt idx="13">
                  <c:v>0.004467</c:v>
                </c:pt>
                <c:pt idx="14">
                  <c:v>0.004142</c:v>
                </c:pt>
                <c:pt idx="15">
                  <c:v>0.004392</c:v>
                </c:pt>
                <c:pt idx="16">
                  <c:v>0.004337</c:v>
                </c:pt>
                <c:pt idx="17">
                  <c:v>0.004493</c:v>
                </c:pt>
                <c:pt idx="18">
                  <c:v>0.004634</c:v>
                </c:pt>
                <c:pt idx="19">
                  <c:v>0.004807</c:v>
                </c:pt>
                <c:pt idx="20">
                  <c:v>0.004997</c:v>
                </c:pt>
                <c:pt idx="21">
                  <c:v>0.005118</c:v>
                </c:pt>
                <c:pt idx="22">
                  <c:v>0.005249</c:v>
                </c:pt>
                <c:pt idx="23">
                  <c:v>0.005466</c:v>
                </c:pt>
                <c:pt idx="24">
                  <c:v>0.006584</c:v>
                </c:pt>
                <c:pt idx="25">
                  <c:v>0.005744</c:v>
                </c:pt>
                <c:pt idx="26">
                  <c:v>0.007115</c:v>
                </c:pt>
                <c:pt idx="27">
                  <c:v>0.006281</c:v>
                </c:pt>
                <c:pt idx="28">
                  <c:v>0.006609</c:v>
                </c:pt>
                <c:pt idx="29">
                  <c:v>0.007018</c:v>
                </c:pt>
                <c:pt idx="30">
                  <c:v>0.007107</c:v>
                </c:pt>
                <c:pt idx="31">
                  <c:v>0.008593</c:v>
                </c:pt>
                <c:pt idx="32">
                  <c:v>0.007627</c:v>
                </c:pt>
                <c:pt idx="33">
                  <c:v>0.007582</c:v>
                </c:pt>
                <c:pt idx="34">
                  <c:v>0.007857</c:v>
                </c:pt>
                <c:pt idx="35">
                  <c:v>0.00847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Sheet1!$J$2</c:f>
              <c:strCache>
                <c:ptCount val="1"/>
                <c:pt idx="0">
                  <c:v>ICC/Argobots tasks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Sheet1!$G$3:$G$38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Sheet1!$J$3:$J$38</c:f>
              <c:numCache>
                <c:formatCode>General</c:formatCode>
                <c:ptCount val="36"/>
                <c:pt idx="0">
                  <c:v>0.00218</c:v>
                </c:pt>
                <c:pt idx="1">
                  <c:v>0.002355</c:v>
                </c:pt>
                <c:pt idx="2">
                  <c:v>0.002276</c:v>
                </c:pt>
                <c:pt idx="3">
                  <c:v>0.002336</c:v>
                </c:pt>
                <c:pt idx="4">
                  <c:v>0.002184</c:v>
                </c:pt>
                <c:pt idx="5">
                  <c:v>0.002172</c:v>
                </c:pt>
                <c:pt idx="6">
                  <c:v>0.002186</c:v>
                </c:pt>
                <c:pt idx="7">
                  <c:v>0.002192</c:v>
                </c:pt>
                <c:pt idx="8">
                  <c:v>0.0022</c:v>
                </c:pt>
                <c:pt idx="9">
                  <c:v>0.0023</c:v>
                </c:pt>
                <c:pt idx="10">
                  <c:v>0.002217</c:v>
                </c:pt>
                <c:pt idx="11">
                  <c:v>0.002452</c:v>
                </c:pt>
                <c:pt idx="12">
                  <c:v>0.002455</c:v>
                </c:pt>
                <c:pt idx="13">
                  <c:v>0.00232</c:v>
                </c:pt>
                <c:pt idx="14">
                  <c:v>0.00242</c:v>
                </c:pt>
                <c:pt idx="15">
                  <c:v>0.002285</c:v>
                </c:pt>
                <c:pt idx="16">
                  <c:v>0.002301</c:v>
                </c:pt>
                <c:pt idx="17">
                  <c:v>0.002332</c:v>
                </c:pt>
                <c:pt idx="18">
                  <c:v>0.002355</c:v>
                </c:pt>
                <c:pt idx="19">
                  <c:v>0.002541</c:v>
                </c:pt>
                <c:pt idx="20">
                  <c:v>0.002508</c:v>
                </c:pt>
                <c:pt idx="21">
                  <c:v>0.002506</c:v>
                </c:pt>
                <c:pt idx="22">
                  <c:v>0.002632</c:v>
                </c:pt>
                <c:pt idx="23">
                  <c:v>0.002403</c:v>
                </c:pt>
                <c:pt idx="24">
                  <c:v>0.002428</c:v>
                </c:pt>
                <c:pt idx="25">
                  <c:v>0.00257</c:v>
                </c:pt>
                <c:pt idx="26">
                  <c:v>0.002449</c:v>
                </c:pt>
                <c:pt idx="27">
                  <c:v>0.002709</c:v>
                </c:pt>
                <c:pt idx="28">
                  <c:v>0.002491</c:v>
                </c:pt>
                <c:pt idx="29">
                  <c:v>0.002546</c:v>
                </c:pt>
                <c:pt idx="30">
                  <c:v>0.002517</c:v>
                </c:pt>
                <c:pt idx="31">
                  <c:v>0.002646</c:v>
                </c:pt>
                <c:pt idx="32">
                  <c:v>0.002511</c:v>
                </c:pt>
                <c:pt idx="33">
                  <c:v>0.002685</c:v>
                </c:pt>
                <c:pt idx="34">
                  <c:v>0.002772</c:v>
                </c:pt>
                <c:pt idx="35">
                  <c:v>0.002635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2381648"/>
        <c:axId val="1845572288"/>
      </c:lineChart>
      <c:catAx>
        <c:axId val="1852381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OMP Threads | Argobots ULTs/tasks (inner loop)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5572288"/>
        <c:crosses val="autoZero"/>
        <c:auto val="1"/>
        <c:lblAlgn val="ctr"/>
        <c:lblOffset val="100"/>
        <c:noMultiLvlLbl val="0"/>
      </c:catAx>
      <c:valAx>
        <c:axId val="184557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38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154566364979267"/>
          <c:y val="0.0298507462686567"/>
          <c:w val="0.980990506969804"/>
          <c:h val="0.0880273827711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3077804106264"/>
          <c:y val="0.158595310847338"/>
          <c:w val="0.838143625448433"/>
          <c:h val="0.65514837231167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GCC/pthreads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Sheet1!$B$3:$B$38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Sheet1!$C$3:$C$38</c:f>
              <c:numCache>
                <c:formatCode>General</c:formatCode>
                <c:ptCount val="36"/>
                <c:pt idx="0">
                  <c:v>0.005929</c:v>
                </c:pt>
                <c:pt idx="1">
                  <c:v>0.092326</c:v>
                </c:pt>
                <c:pt idx="2">
                  <c:v>0.146754</c:v>
                </c:pt>
                <c:pt idx="3">
                  <c:v>0.196127</c:v>
                </c:pt>
                <c:pt idx="4">
                  <c:v>0.244663</c:v>
                </c:pt>
                <c:pt idx="5">
                  <c:v>0.28936</c:v>
                </c:pt>
                <c:pt idx="6">
                  <c:v>0.357702</c:v>
                </c:pt>
                <c:pt idx="7">
                  <c:v>0.461084</c:v>
                </c:pt>
                <c:pt idx="8">
                  <c:v>0.565456</c:v>
                </c:pt>
                <c:pt idx="9">
                  <c:v>0.589552</c:v>
                </c:pt>
                <c:pt idx="10">
                  <c:v>0.709539</c:v>
                </c:pt>
                <c:pt idx="11">
                  <c:v>0.74878</c:v>
                </c:pt>
                <c:pt idx="12">
                  <c:v>0.86124</c:v>
                </c:pt>
                <c:pt idx="13">
                  <c:v>0.821919</c:v>
                </c:pt>
                <c:pt idx="14">
                  <c:v>0.950677</c:v>
                </c:pt>
                <c:pt idx="15">
                  <c:v>1.031251</c:v>
                </c:pt>
                <c:pt idx="16">
                  <c:v>1.231317</c:v>
                </c:pt>
                <c:pt idx="17">
                  <c:v>1.150142</c:v>
                </c:pt>
                <c:pt idx="18">
                  <c:v>1.254692</c:v>
                </c:pt>
                <c:pt idx="19">
                  <c:v>1.328253</c:v>
                </c:pt>
                <c:pt idx="20">
                  <c:v>1.40803</c:v>
                </c:pt>
                <c:pt idx="21">
                  <c:v>1.583161</c:v>
                </c:pt>
                <c:pt idx="22">
                  <c:v>1.583839</c:v>
                </c:pt>
                <c:pt idx="23">
                  <c:v>1.809163</c:v>
                </c:pt>
                <c:pt idx="24">
                  <c:v>1.82223</c:v>
                </c:pt>
                <c:pt idx="25">
                  <c:v>1.9696</c:v>
                </c:pt>
                <c:pt idx="26">
                  <c:v>2.204638</c:v>
                </c:pt>
                <c:pt idx="27">
                  <c:v>2.326849999999979</c:v>
                </c:pt>
                <c:pt idx="28">
                  <c:v>2.210605999999999</c:v>
                </c:pt>
                <c:pt idx="29">
                  <c:v>2.353392</c:v>
                </c:pt>
                <c:pt idx="30">
                  <c:v>2.490839999999999</c:v>
                </c:pt>
                <c:pt idx="31">
                  <c:v>2.56817</c:v>
                </c:pt>
                <c:pt idx="32">
                  <c:v>2.70932</c:v>
                </c:pt>
                <c:pt idx="33">
                  <c:v>2.94505</c:v>
                </c:pt>
                <c:pt idx="34">
                  <c:v>2.873501</c:v>
                </c:pt>
                <c:pt idx="35">
                  <c:v>3.074796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GCC/Argobots ULTs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Sheet1!$B$3:$B$38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Sheet1!$D$3:$D$38</c:f>
              <c:numCache>
                <c:formatCode>General</c:formatCode>
                <c:ptCount val="36"/>
                <c:pt idx="0">
                  <c:v>0.005757</c:v>
                </c:pt>
                <c:pt idx="1">
                  <c:v>0.00576</c:v>
                </c:pt>
                <c:pt idx="2">
                  <c:v>0.005779</c:v>
                </c:pt>
                <c:pt idx="3">
                  <c:v>0.005776</c:v>
                </c:pt>
                <c:pt idx="4">
                  <c:v>0.005799</c:v>
                </c:pt>
                <c:pt idx="5">
                  <c:v>0.005901</c:v>
                </c:pt>
                <c:pt idx="6">
                  <c:v>0.005832</c:v>
                </c:pt>
                <c:pt idx="7">
                  <c:v>0.005856</c:v>
                </c:pt>
                <c:pt idx="8">
                  <c:v>0.007244</c:v>
                </c:pt>
                <c:pt idx="9">
                  <c:v>0.007348</c:v>
                </c:pt>
                <c:pt idx="10">
                  <c:v>0.00749</c:v>
                </c:pt>
                <c:pt idx="11">
                  <c:v>0.007484</c:v>
                </c:pt>
                <c:pt idx="12">
                  <c:v>0.007598</c:v>
                </c:pt>
                <c:pt idx="13">
                  <c:v>0.007645</c:v>
                </c:pt>
                <c:pt idx="14">
                  <c:v>0.007707</c:v>
                </c:pt>
                <c:pt idx="15">
                  <c:v>0.00781</c:v>
                </c:pt>
                <c:pt idx="16">
                  <c:v>0.007911</c:v>
                </c:pt>
                <c:pt idx="17">
                  <c:v>0.008065</c:v>
                </c:pt>
                <c:pt idx="18">
                  <c:v>0.008207</c:v>
                </c:pt>
                <c:pt idx="19">
                  <c:v>0.00821</c:v>
                </c:pt>
                <c:pt idx="20">
                  <c:v>0.008366</c:v>
                </c:pt>
                <c:pt idx="21">
                  <c:v>0.008504</c:v>
                </c:pt>
                <c:pt idx="22">
                  <c:v>0.008604</c:v>
                </c:pt>
                <c:pt idx="23">
                  <c:v>0.008674</c:v>
                </c:pt>
                <c:pt idx="24">
                  <c:v>0.008908</c:v>
                </c:pt>
                <c:pt idx="25">
                  <c:v>0.009204</c:v>
                </c:pt>
                <c:pt idx="26">
                  <c:v>0.009298</c:v>
                </c:pt>
                <c:pt idx="27">
                  <c:v>0.009476</c:v>
                </c:pt>
                <c:pt idx="28">
                  <c:v>0.009499</c:v>
                </c:pt>
                <c:pt idx="29">
                  <c:v>0.009741</c:v>
                </c:pt>
                <c:pt idx="30">
                  <c:v>0.00989</c:v>
                </c:pt>
                <c:pt idx="31">
                  <c:v>0.010015</c:v>
                </c:pt>
                <c:pt idx="32">
                  <c:v>0.010039</c:v>
                </c:pt>
                <c:pt idx="33">
                  <c:v>0.010174</c:v>
                </c:pt>
                <c:pt idx="34">
                  <c:v>0.010356</c:v>
                </c:pt>
                <c:pt idx="35">
                  <c:v>0.010452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GCC/Argobots tasks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Sheet1!$B$3:$B$38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Sheet1!$E$3:$E$38</c:f>
              <c:numCache>
                <c:formatCode>General</c:formatCode>
                <c:ptCount val="36"/>
                <c:pt idx="0">
                  <c:v>0.006038</c:v>
                </c:pt>
                <c:pt idx="1">
                  <c:v>0.005743</c:v>
                </c:pt>
                <c:pt idx="2">
                  <c:v>0.005781</c:v>
                </c:pt>
                <c:pt idx="3">
                  <c:v>0.00593</c:v>
                </c:pt>
                <c:pt idx="4">
                  <c:v>0.005791</c:v>
                </c:pt>
                <c:pt idx="5">
                  <c:v>0.005852</c:v>
                </c:pt>
                <c:pt idx="6">
                  <c:v>0.005863</c:v>
                </c:pt>
                <c:pt idx="7">
                  <c:v>0.005963</c:v>
                </c:pt>
                <c:pt idx="8">
                  <c:v>0.00588</c:v>
                </c:pt>
                <c:pt idx="9">
                  <c:v>0.005886</c:v>
                </c:pt>
                <c:pt idx="10">
                  <c:v>0.005924</c:v>
                </c:pt>
                <c:pt idx="11">
                  <c:v>0.006003</c:v>
                </c:pt>
                <c:pt idx="12">
                  <c:v>0.005929</c:v>
                </c:pt>
                <c:pt idx="13">
                  <c:v>0.005904</c:v>
                </c:pt>
                <c:pt idx="14">
                  <c:v>0.005965</c:v>
                </c:pt>
                <c:pt idx="15">
                  <c:v>0.005971</c:v>
                </c:pt>
                <c:pt idx="16">
                  <c:v>0.00602</c:v>
                </c:pt>
                <c:pt idx="17">
                  <c:v>0.006028</c:v>
                </c:pt>
                <c:pt idx="18">
                  <c:v>0.006047</c:v>
                </c:pt>
                <c:pt idx="19">
                  <c:v>0.006073</c:v>
                </c:pt>
                <c:pt idx="20">
                  <c:v>0.00603</c:v>
                </c:pt>
                <c:pt idx="21">
                  <c:v>0.006056</c:v>
                </c:pt>
                <c:pt idx="22">
                  <c:v>0.006321</c:v>
                </c:pt>
                <c:pt idx="23">
                  <c:v>0.006071</c:v>
                </c:pt>
                <c:pt idx="24">
                  <c:v>0.006164</c:v>
                </c:pt>
                <c:pt idx="25">
                  <c:v>0.006083</c:v>
                </c:pt>
                <c:pt idx="26">
                  <c:v>0.006134</c:v>
                </c:pt>
                <c:pt idx="27">
                  <c:v>0.006171</c:v>
                </c:pt>
                <c:pt idx="28">
                  <c:v>0.006132</c:v>
                </c:pt>
                <c:pt idx="29">
                  <c:v>0.006139</c:v>
                </c:pt>
                <c:pt idx="30">
                  <c:v>0.006135</c:v>
                </c:pt>
                <c:pt idx="31">
                  <c:v>0.006179</c:v>
                </c:pt>
                <c:pt idx="32">
                  <c:v>0.006167</c:v>
                </c:pt>
                <c:pt idx="33">
                  <c:v>0.006199</c:v>
                </c:pt>
                <c:pt idx="34">
                  <c:v>0.006224</c:v>
                </c:pt>
                <c:pt idx="35">
                  <c:v>0.006216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3173056"/>
        <c:axId val="1845115600"/>
      </c:lineChart>
      <c:catAx>
        <c:axId val="1853173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OMP Threads | Argobots ULTs/tasks (inner loop)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5115600"/>
        <c:crosses val="autoZero"/>
        <c:auto val="1"/>
        <c:lblAlgn val="ctr"/>
        <c:lblOffset val="100"/>
        <c:noMultiLvlLbl val="0"/>
      </c:catAx>
      <c:valAx>
        <c:axId val="184511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17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289990599901615"/>
          <c:y val="0.0298507462686567"/>
          <c:w val="0.947892654726478"/>
          <c:h val="0.078384651545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2916463583806"/>
          <c:y val="0.157819661534845"/>
          <c:w val="0.796241029986278"/>
          <c:h val="0.648735162768833"/>
        </c:manualLayout>
      </c:layout>
      <c:lineChart>
        <c:grouping val="standard"/>
        <c:varyColors val="0"/>
        <c:ser>
          <c:idx val="2"/>
          <c:order val="0"/>
          <c:tx>
            <c:strRef>
              <c:f>Sheet1!$H$2</c:f>
              <c:strCache>
                <c:ptCount val="1"/>
                <c:pt idx="0">
                  <c:v>ICC/pthreads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"/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</c:dPt>
          <c:cat>
            <c:numRef>
              <c:f>Sheet1!$G$3:$G$38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Sheet1!$H$3:$H$38</c:f>
              <c:numCache>
                <c:formatCode>General</c:formatCode>
                <c:ptCount val="36"/>
                <c:pt idx="0">
                  <c:v>0.002146</c:v>
                </c:pt>
                <c:pt idx="1">
                  <c:v>0.02254</c:v>
                </c:pt>
                <c:pt idx="2">
                  <c:v>0.03017</c:v>
                </c:pt>
                <c:pt idx="3">
                  <c:v>0.035467</c:v>
                </c:pt>
                <c:pt idx="4">
                  <c:v>0.037254</c:v>
                </c:pt>
                <c:pt idx="5">
                  <c:v>0.027955</c:v>
                </c:pt>
                <c:pt idx="6">
                  <c:v>0.034999</c:v>
                </c:pt>
                <c:pt idx="7">
                  <c:v>0.037485</c:v>
                </c:pt>
                <c:pt idx="8">
                  <c:v>0.045521</c:v>
                </c:pt>
                <c:pt idx="9">
                  <c:v>0.041026</c:v>
                </c:pt>
                <c:pt idx="10">
                  <c:v>0.042632</c:v>
                </c:pt>
                <c:pt idx="11">
                  <c:v>0.04515</c:v>
                </c:pt>
                <c:pt idx="12">
                  <c:v>0.040743</c:v>
                </c:pt>
                <c:pt idx="13">
                  <c:v>0.052261</c:v>
                </c:pt>
                <c:pt idx="14">
                  <c:v>0.050165</c:v>
                </c:pt>
                <c:pt idx="15">
                  <c:v>0.049635</c:v>
                </c:pt>
                <c:pt idx="16">
                  <c:v>0.060124</c:v>
                </c:pt>
                <c:pt idx="17">
                  <c:v>0.056745</c:v>
                </c:pt>
                <c:pt idx="18">
                  <c:v>0.057582</c:v>
                </c:pt>
                <c:pt idx="19">
                  <c:v>0.059007</c:v>
                </c:pt>
                <c:pt idx="20">
                  <c:v>0.059754</c:v>
                </c:pt>
                <c:pt idx="21">
                  <c:v>0.065491</c:v>
                </c:pt>
                <c:pt idx="22">
                  <c:v>0.070197</c:v>
                </c:pt>
                <c:pt idx="23">
                  <c:v>0.067365</c:v>
                </c:pt>
                <c:pt idx="24">
                  <c:v>0.067396</c:v>
                </c:pt>
                <c:pt idx="25">
                  <c:v>0.070578</c:v>
                </c:pt>
                <c:pt idx="26">
                  <c:v>0.087959</c:v>
                </c:pt>
                <c:pt idx="27">
                  <c:v>0.073507</c:v>
                </c:pt>
                <c:pt idx="28">
                  <c:v>0.080042</c:v>
                </c:pt>
                <c:pt idx="29">
                  <c:v>0.076929</c:v>
                </c:pt>
                <c:pt idx="30">
                  <c:v>0.079835</c:v>
                </c:pt>
                <c:pt idx="31">
                  <c:v>0.085384</c:v>
                </c:pt>
                <c:pt idx="32">
                  <c:v>0.094303</c:v>
                </c:pt>
                <c:pt idx="33">
                  <c:v>0.085982</c:v>
                </c:pt>
                <c:pt idx="34">
                  <c:v>0.093755</c:v>
                </c:pt>
                <c:pt idx="35">
                  <c:v>0.094861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Sheet1!$I$2</c:f>
              <c:strCache>
                <c:ptCount val="1"/>
                <c:pt idx="0">
                  <c:v>ICC/Argobots ULTs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Sheet1!$G$3:$G$38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Sheet1!$I$3:$I$38</c:f>
              <c:numCache>
                <c:formatCode>General</c:formatCode>
                <c:ptCount val="36"/>
                <c:pt idx="0">
                  <c:v>0.002174</c:v>
                </c:pt>
                <c:pt idx="1">
                  <c:v>0.002277</c:v>
                </c:pt>
                <c:pt idx="2">
                  <c:v>0.002444</c:v>
                </c:pt>
                <c:pt idx="3">
                  <c:v>0.002418</c:v>
                </c:pt>
                <c:pt idx="4">
                  <c:v>0.002436</c:v>
                </c:pt>
                <c:pt idx="5">
                  <c:v>0.00222</c:v>
                </c:pt>
                <c:pt idx="6">
                  <c:v>0.002391</c:v>
                </c:pt>
                <c:pt idx="7">
                  <c:v>0.00244</c:v>
                </c:pt>
                <c:pt idx="8">
                  <c:v>0.003904</c:v>
                </c:pt>
                <c:pt idx="9">
                  <c:v>0.00382</c:v>
                </c:pt>
                <c:pt idx="10">
                  <c:v>0.004002</c:v>
                </c:pt>
                <c:pt idx="11">
                  <c:v>0.003956</c:v>
                </c:pt>
                <c:pt idx="12">
                  <c:v>0.004003</c:v>
                </c:pt>
                <c:pt idx="13">
                  <c:v>0.004467</c:v>
                </c:pt>
                <c:pt idx="14">
                  <c:v>0.004142</c:v>
                </c:pt>
                <c:pt idx="15">
                  <c:v>0.004392</c:v>
                </c:pt>
                <c:pt idx="16">
                  <c:v>0.004337</c:v>
                </c:pt>
                <c:pt idx="17">
                  <c:v>0.004493</c:v>
                </c:pt>
                <c:pt idx="18">
                  <c:v>0.004634</c:v>
                </c:pt>
                <c:pt idx="19">
                  <c:v>0.004807</c:v>
                </c:pt>
                <c:pt idx="20">
                  <c:v>0.004997</c:v>
                </c:pt>
                <c:pt idx="21">
                  <c:v>0.005118</c:v>
                </c:pt>
                <c:pt idx="22">
                  <c:v>0.005249</c:v>
                </c:pt>
                <c:pt idx="23">
                  <c:v>0.005466</c:v>
                </c:pt>
                <c:pt idx="24">
                  <c:v>0.006584</c:v>
                </c:pt>
                <c:pt idx="25">
                  <c:v>0.005744</c:v>
                </c:pt>
                <c:pt idx="26">
                  <c:v>0.007115</c:v>
                </c:pt>
                <c:pt idx="27">
                  <c:v>0.006281</c:v>
                </c:pt>
                <c:pt idx="28">
                  <c:v>0.006609</c:v>
                </c:pt>
                <c:pt idx="29">
                  <c:v>0.007018</c:v>
                </c:pt>
                <c:pt idx="30">
                  <c:v>0.007107</c:v>
                </c:pt>
                <c:pt idx="31">
                  <c:v>0.008593</c:v>
                </c:pt>
                <c:pt idx="32">
                  <c:v>0.007627</c:v>
                </c:pt>
                <c:pt idx="33">
                  <c:v>0.007582</c:v>
                </c:pt>
                <c:pt idx="34">
                  <c:v>0.007857</c:v>
                </c:pt>
                <c:pt idx="35">
                  <c:v>0.00847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Sheet1!$J$2</c:f>
              <c:strCache>
                <c:ptCount val="1"/>
                <c:pt idx="0">
                  <c:v>ICC/Argobots tasks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Sheet1!$G$3:$G$38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Sheet1!$J$3:$J$38</c:f>
              <c:numCache>
                <c:formatCode>General</c:formatCode>
                <c:ptCount val="36"/>
                <c:pt idx="0">
                  <c:v>0.00218</c:v>
                </c:pt>
                <c:pt idx="1">
                  <c:v>0.002355</c:v>
                </c:pt>
                <c:pt idx="2">
                  <c:v>0.002276</c:v>
                </c:pt>
                <c:pt idx="3">
                  <c:v>0.002336</c:v>
                </c:pt>
                <c:pt idx="4">
                  <c:v>0.002184</c:v>
                </c:pt>
                <c:pt idx="5">
                  <c:v>0.002172</c:v>
                </c:pt>
                <c:pt idx="6">
                  <c:v>0.002186</c:v>
                </c:pt>
                <c:pt idx="7">
                  <c:v>0.002192</c:v>
                </c:pt>
                <c:pt idx="8">
                  <c:v>0.0022</c:v>
                </c:pt>
                <c:pt idx="9">
                  <c:v>0.0023</c:v>
                </c:pt>
                <c:pt idx="10">
                  <c:v>0.002217</c:v>
                </c:pt>
                <c:pt idx="11">
                  <c:v>0.002452</c:v>
                </c:pt>
                <c:pt idx="12">
                  <c:v>0.002455</c:v>
                </c:pt>
                <c:pt idx="13">
                  <c:v>0.00232</c:v>
                </c:pt>
                <c:pt idx="14">
                  <c:v>0.00242</c:v>
                </c:pt>
                <c:pt idx="15">
                  <c:v>0.002285</c:v>
                </c:pt>
                <c:pt idx="16">
                  <c:v>0.002301</c:v>
                </c:pt>
                <c:pt idx="17">
                  <c:v>0.002332</c:v>
                </c:pt>
                <c:pt idx="18">
                  <c:v>0.002355</c:v>
                </c:pt>
                <c:pt idx="19">
                  <c:v>0.002541</c:v>
                </c:pt>
                <c:pt idx="20">
                  <c:v>0.002508</c:v>
                </c:pt>
                <c:pt idx="21">
                  <c:v>0.002506</c:v>
                </c:pt>
                <c:pt idx="22">
                  <c:v>0.002632</c:v>
                </c:pt>
                <c:pt idx="23">
                  <c:v>0.002403</c:v>
                </c:pt>
                <c:pt idx="24">
                  <c:v>0.002428</c:v>
                </c:pt>
                <c:pt idx="25">
                  <c:v>0.00257</c:v>
                </c:pt>
                <c:pt idx="26">
                  <c:v>0.002449</c:v>
                </c:pt>
                <c:pt idx="27">
                  <c:v>0.002709</c:v>
                </c:pt>
                <c:pt idx="28">
                  <c:v>0.002491</c:v>
                </c:pt>
                <c:pt idx="29">
                  <c:v>0.002546</c:v>
                </c:pt>
                <c:pt idx="30">
                  <c:v>0.002517</c:v>
                </c:pt>
                <c:pt idx="31">
                  <c:v>0.002646</c:v>
                </c:pt>
                <c:pt idx="32">
                  <c:v>0.002511</c:v>
                </c:pt>
                <c:pt idx="33">
                  <c:v>0.002685</c:v>
                </c:pt>
                <c:pt idx="34">
                  <c:v>0.002772</c:v>
                </c:pt>
                <c:pt idx="35">
                  <c:v>0.002635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7993360"/>
        <c:axId val="1788059888"/>
      </c:lineChart>
      <c:catAx>
        <c:axId val="-2117993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OMP Threads | Argobots ULTs/tasks (inner loop)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8059888"/>
        <c:crosses val="autoZero"/>
        <c:auto val="1"/>
        <c:lblAlgn val="ctr"/>
        <c:lblOffset val="100"/>
        <c:noMultiLvlLbl val="0"/>
      </c:catAx>
      <c:valAx>
        <c:axId val="178805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799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154566364979267"/>
          <c:y val="0.0298507462686567"/>
          <c:w val="0.980990506969804"/>
          <c:h val="0.0880273827711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3077804106264"/>
          <c:y val="0.158595310847338"/>
          <c:w val="0.838143625448433"/>
          <c:h val="0.65514837231167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GCC/pthreads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Sheet1!$B$3:$B$38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Sheet1!$C$3:$C$38</c:f>
              <c:numCache>
                <c:formatCode>General</c:formatCode>
                <c:ptCount val="36"/>
                <c:pt idx="0">
                  <c:v>0.005929</c:v>
                </c:pt>
                <c:pt idx="1">
                  <c:v>0.092326</c:v>
                </c:pt>
                <c:pt idx="2">
                  <c:v>0.146754</c:v>
                </c:pt>
                <c:pt idx="3">
                  <c:v>0.196127</c:v>
                </c:pt>
                <c:pt idx="4">
                  <c:v>0.244663</c:v>
                </c:pt>
                <c:pt idx="5">
                  <c:v>0.28936</c:v>
                </c:pt>
                <c:pt idx="6">
                  <c:v>0.357702</c:v>
                </c:pt>
                <c:pt idx="7">
                  <c:v>0.461084</c:v>
                </c:pt>
                <c:pt idx="8">
                  <c:v>0.565456</c:v>
                </c:pt>
                <c:pt idx="9">
                  <c:v>0.589552</c:v>
                </c:pt>
                <c:pt idx="10">
                  <c:v>0.709539</c:v>
                </c:pt>
                <c:pt idx="11">
                  <c:v>0.74878</c:v>
                </c:pt>
                <c:pt idx="12">
                  <c:v>0.86124</c:v>
                </c:pt>
                <c:pt idx="13">
                  <c:v>0.821919</c:v>
                </c:pt>
                <c:pt idx="14">
                  <c:v>0.950677</c:v>
                </c:pt>
                <c:pt idx="15">
                  <c:v>1.031251</c:v>
                </c:pt>
                <c:pt idx="16">
                  <c:v>1.231317</c:v>
                </c:pt>
                <c:pt idx="17">
                  <c:v>1.150142</c:v>
                </c:pt>
                <c:pt idx="18">
                  <c:v>1.254692</c:v>
                </c:pt>
                <c:pt idx="19">
                  <c:v>1.328253</c:v>
                </c:pt>
                <c:pt idx="20">
                  <c:v>1.40803</c:v>
                </c:pt>
                <c:pt idx="21">
                  <c:v>1.583161</c:v>
                </c:pt>
                <c:pt idx="22">
                  <c:v>1.583839</c:v>
                </c:pt>
                <c:pt idx="23">
                  <c:v>1.809163</c:v>
                </c:pt>
                <c:pt idx="24">
                  <c:v>1.82223</c:v>
                </c:pt>
                <c:pt idx="25">
                  <c:v>1.9696</c:v>
                </c:pt>
                <c:pt idx="26">
                  <c:v>2.204638</c:v>
                </c:pt>
                <c:pt idx="27">
                  <c:v>2.326849999999984</c:v>
                </c:pt>
                <c:pt idx="28">
                  <c:v>2.210606</c:v>
                </c:pt>
                <c:pt idx="29">
                  <c:v>2.353392</c:v>
                </c:pt>
                <c:pt idx="30">
                  <c:v>2.490839999999999</c:v>
                </c:pt>
                <c:pt idx="31">
                  <c:v>2.56817</c:v>
                </c:pt>
                <c:pt idx="32">
                  <c:v>2.70932</c:v>
                </c:pt>
                <c:pt idx="33">
                  <c:v>2.94505</c:v>
                </c:pt>
                <c:pt idx="34">
                  <c:v>2.873501</c:v>
                </c:pt>
                <c:pt idx="35">
                  <c:v>3.074796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GCC/Argobots ULTs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Sheet1!$B$3:$B$38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Sheet1!$D$3:$D$38</c:f>
              <c:numCache>
                <c:formatCode>General</c:formatCode>
                <c:ptCount val="36"/>
                <c:pt idx="0">
                  <c:v>0.005757</c:v>
                </c:pt>
                <c:pt idx="1">
                  <c:v>0.00576</c:v>
                </c:pt>
                <c:pt idx="2">
                  <c:v>0.005779</c:v>
                </c:pt>
                <c:pt idx="3">
                  <c:v>0.005776</c:v>
                </c:pt>
                <c:pt idx="4">
                  <c:v>0.005799</c:v>
                </c:pt>
                <c:pt idx="5">
                  <c:v>0.005901</c:v>
                </c:pt>
                <c:pt idx="6">
                  <c:v>0.005832</c:v>
                </c:pt>
                <c:pt idx="7">
                  <c:v>0.005856</c:v>
                </c:pt>
                <c:pt idx="8">
                  <c:v>0.007244</c:v>
                </c:pt>
                <c:pt idx="9">
                  <c:v>0.007348</c:v>
                </c:pt>
                <c:pt idx="10">
                  <c:v>0.00749</c:v>
                </c:pt>
                <c:pt idx="11">
                  <c:v>0.007484</c:v>
                </c:pt>
                <c:pt idx="12">
                  <c:v>0.007598</c:v>
                </c:pt>
                <c:pt idx="13">
                  <c:v>0.007645</c:v>
                </c:pt>
                <c:pt idx="14">
                  <c:v>0.007707</c:v>
                </c:pt>
                <c:pt idx="15">
                  <c:v>0.00781</c:v>
                </c:pt>
                <c:pt idx="16">
                  <c:v>0.007911</c:v>
                </c:pt>
                <c:pt idx="17">
                  <c:v>0.008065</c:v>
                </c:pt>
                <c:pt idx="18">
                  <c:v>0.008207</c:v>
                </c:pt>
                <c:pt idx="19">
                  <c:v>0.00821</c:v>
                </c:pt>
                <c:pt idx="20">
                  <c:v>0.008366</c:v>
                </c:pt>
                <c:pt idx="21">
                  <c:v>0.008504</c:v>
                </c:pt>
                <c:pt idx="22">
                  <c:v>0.008604</c:v>
                </c:pt>
                <c:pt idx="23">
                  <c:v>0.008674</c:v>
                </c:pt>
                <c:pt idx="24">
                  <c:v>0.008908</c:v>
                </c:pt>
                <c:pt idx="25">
                  <c:v>0.009204</c:v>
                </c:pt>
                <c:pt idx="26">
                  <c:v>0.009298</c:v>
                </c:pt>
                <c:pt idx="27">
                  <c:v>0.009476</c:v>
                </c:pt>
                <c:pt idx="28">
                  <c:v>0.009499</c:v>
                </c:pt>
                <c:pt idx="29">
                  <c:v>0.009741</c:v>
                </c:pt>
                <c:pt idx="30">
                  <c:v>0.00989</c:v>
                </c:pt>
                <c:pt idx="31">
                  <c:v>0.010015</c:v>
                </c:pt>
                <c:pt idx="32">
                  <c:v>0.010039</c:v>
                </c:pt>
                <c:pt idx="33">
                  <c:v>0.010174</c:v>
                </c:pt>
                <c:pt idx="34">
                  <c:v>0.010356</c:v>
                </c:pt>
                <c:pt idx="35">
                  <c:v>0.010452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GCC/Argobots tasks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Sheet1!$B$3:$B$38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Sheet1!$E$3:$E$38</c:f>
              <c:numCache>
                <c:formatCode>General</c:formatCode>
                <c:ptCount val="36"/>
                <c:pt idx="0">
                  <c:v>0.006038</c:v>
                </c:pt>
                <c:pt idx="1">
                  <c:v>0.005743</c:v>
                </c:pt>
                <c:pt idx="2">
                  <c:v>0.005781</c:v>
                </c:pt>
                <c:pt idx="3">
                  <c:v>0.00593</c:v>
                </c:pt>
                <c:pt idx="4">
                  <c:v>0.005791</c:v>
                </c:pt>
                <c:pt idx="5">
                  <c:v>0.005852</c:v>
                </c:pt>
                <c:pt idx="6">
                  <c:v>0.005863</c:v>
                </c:pt>
                <c:pt idx="7">
                  <c:v>0.005963</c:v>
                </c:pt>
                <c:pt idx="8">
                  <c:v>0.00588</c:v>
                </c:pt>
                <c:pt idx="9">
                  <c:v>0.005886</c:v>
                </c:pt>
                <c:pt idx="10">
                  <c:v>0.005924</c:v>
                </c:pt>
                <c:pt idx="11">
                  <c:v>0.006003</c:v>
                </c:pt>
                <c:pt idx="12">
                  <c:v>0.005929</c:v>
                </c:pt>
                <c:pt idx="13">
                  <c:v>0.005904</c:v>
                </c:pt>
                <c:pt idx="14">
                  <c:v>0.005965</c:v>
                </c:pt>
                <c:pt idx="15">
                  <c:v>0.005971</c:v>
                </c:pt>
                <c:pt idx="16">
                  <c:v>0.00602</c:v>
                </c:pt>
                <c:pt idx="17">
                  <c:v>0.006028</c:v>
                </c:pt>
                <c:pt idx="18">
                  <c:v>0.006047</c:v>
                </c:pt>
                <c:pt idx="19">
                  <c:v>0.006073</c:v>
                </c:pt>
                <c:pt idx="20">
                  <c:v>0.00603</c:v>
                </c:pt>
                <c:pt idx="21">
                  <c:v>0.006056</c:v>
                </c:pt>
                <c:pt idx="22">
                  <c:v>0.006321</c:v>
                </c:pt>
                <c:pt idx="23">
                  <c:v>0.006071</c:v>
                </c:pt>
                <c:pt idx="24">
                  <c:v>0.006164</c:v>
                </c:pt>
                <c:pt idx="25">
                  <c:v>0.006083</c:v>
                </c:pt>
                <c:pt idx="26">
                  <c:v>0.006134</c:v>
                </c:pt>
                <c:pt idx="27">
                  <c:v>0.006171</c:v>
                </c:pt>
                <c:pt idx="28">
                  <c:v>0.006132</c:v>
                </c:pt>
                <c:pt idx="29">
                  <c:v>0.006139</c:v>
                </c:pt>
                <c:pt idx="30">
                  <c:v>0.006135</c:v>
                </c:pt>
                <c:pt idx="31">
                  <c:v>0.006179</c:v>
                </c:pt>
                <c:pt idx="32">
                  <c:v>0.006167</c:v>
                </c:pt>
                <c:pt idx="33">
                  <c:v>0.006199</c:v>
                </c:pt>
                <c:pt idx="34">
                  <c:v>0.006224</c:v>
                </c:pt>
                <c:pt idx="35">
                  <c:v>0.006216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6072832"/>
        <c:axId val="1845249952"/>
      </c:lineChart>
      <c:catAx>
        <c:axId val="-2096072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OMP Threads | Argobots ULTs/tasks (inner loop)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5249952"/>
        <c:crosses val="autoZero"/>
        <c:auto val="1"/>
        <c:lblAlgn val="ctr"/>
        <c:lblOffset val="100"/>
        <c:noMultiLvlLbl val="0"/>
      </c:catAx>
      <c:valAx>
        <c:axId val="184524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6072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289990599901615"/>
          <c:y val="0.0298507462686567"/>
          <c:w val="0.947892654726478"/>
          <c:h val="0.078384651545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'1producer icc modified'!$S$33</c:f>
              <c:strCache>
                <c:ptCount val="1"/>
                <c:pt idx="0">
                  <c:v>User Code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('1producer icc modified'!$R$35,'1producer icc modified'!$R$37)</c:f>
              <c:strCache>
                <c:ptCount val="2"/>
                <c:pt idx="0">
                  <c:v>GCC</c:v>
                </c:pt>
                <c:pt idx="1">
                  <c:v>Intel</c:v>
                </c:pt>
              </c:strCache>
            </c:strRef>
          </c:cat>
          <c:val>
            <c:numRef>
              <c:f>('1producer icc modified'!$S$35,'1producer icc modified'!$S$37)</c:f>
              <c:numCache>
                <c:formatCode>General</c:formatCode>
                <c:ptCount val="2"/>
                <c:pt idx="0">
                  <c:v>1.5226088</c:v>
                </c:pt>
                <c:pt idx="1">
                  <c:v>1.62</c:v>
                </c:pt>
              </c:numCache>
            </c:numRef>
          </c:val>
        </c:ser>
        <c:ser>
          <c:idx val="3"/>
          <c:order val="1"/>
          <c:tx>
            <c:strRef>
              <c:f>'1producer icc modified'!$T$33</c:f>
              <c:strCache>
                <c:ptCount val="1"/>
                <c:pt idx="0">
                  <c:v>API Call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('1producer icc modified'!$R$35,'1producer icc modified'!$R$37)</c:f>
              <c:strCache>
                <c:ptCount val="2"/>
                <c:pt idx="0">
                  <c:v>GCC</c:v>
                </c:pt>
                <c:pt idx="1">
                  <c:v>Intel</c:v>
                </c:pt>
              </c:strCache>
            </c:strRef>
          </c:cat>
          <c:val>
            <c:numRef>
              <c:f>('1producer icc modified'!$T$35,'1producer icc modified'!$T$37)</c:f>
              <c:numCache>
                <c:formatCode>General</c:formatCode>
                <c:ptCount val="2"/>
                <c:pt idx="0">
                  <c:v>0.7294338</c:v>
                </c:pt>
                <c:pt idx="1">
                  <c:v>0.66</c:v>
                </c:pt>
              </c:numCache>
            </c:numRef>
          </c:val>
        </c:ser>
        <c:ser>
          <c:idx val="0"/>
          <c:order val="2"/>
          <c:tx>
            <c:strRef>
              <c:f>'1producer icc modified'!$U$33</c:f>
              <c:strCache>
                <c:ptCount val="1"/>
                <c:pt idx="0">
                  <c:v>API task creation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('1producer icc modified'!$R$35,'1producer icc modified'!$R$37)</c:f>
              <c:strCache>
                <c:ptCount val="2"/>
                <c:pt idx="0">
                  <c:v>GCC</c:v>
                </c:pt>
                <c:pt idx="1">
                  <c:v>Intel</c:v>
                </c:pt>
              </c:strCache>
            </c:strRef>
          </c:cat>
          <c:val>
            <c:numRef>
              <c:f>('1producer icc modified'!$U$35,'1producer icc modified'!$U$37)</c:f>
              <c:numCache>
                <c:formatCode>General</c:formatCode>
                <c:ptCount val="2"/>
                <c:pt idx="0">
                  <c:v>3.724055</c:v>
                </c:pt>
                <c:pt idx="1">
                  <c:v>1.51</c:v>
                </c:pt>
              </c:numCache>
            </c:numRef>
          </c:val>
        </c:ser>
        <c:ser>
          <c:idx val="2"/>
          <c:order val="3"/>
          <c:tx>
            <c:strRef>
              <c:f>'1producer icc modified'!$V$33</c:f>
              <c:strCache>
                <c:ptCount val="1"/>
                <c:pt idx="0">
                  <c:v>Acquire Mutex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('1producer icc modified'!$R$35,'1producer icc modified'!$R$37)</c:f>
              <c:strCache>
                <c:ptCount val="2"/>
                <c:pt idx="0">
                  <c:v>GCC</c:v>
                </c:pt>
                <c:pt idx="1">
                  <c:v>Intel</c:v>
                </c:pt>
              </c:strCache>
            </c:strRef>
          </c:cat>
          <c:val>
            <c:numRef>
              <c:f>('1producer icc modified'!$V$35,'1producer icc modified'!$V$37)</c:f>
              <c:numCache>
                <c:formatCode>General</c:formatCode>
                <c:ptCount val="2"/>
                <c:pt idx="0">
                  <c:v>10.6880656</c:v>
                </c:pt>
                <c:pt idx="1">
                  <c:v>0.43</c:v>
                </c:pt>
              </c:numCache>
            </c:numRef>
          </c:val>
        </c:ser>
        <c:ser>
          <c:idx val="4"/>
          <c:order val="4"/>
          <c:tx>
            <c:strRef>
              <c:f>'1producer icc modified'!$W$33</c:f>
              <c:strCache>
                <c:ptCount val="1"/>
                <c:pt idx="0">
                  <c:v>Set Barrier flag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('1producer icc modified'!$R$35,'1producer icc modified'!$R$37)</c:f>
              <c:strCache>
                <c:ptCount val="2"/>
                <c:pt idx="0">
                  <c:v>GCC</c:v>
                </c:pt>
                <c:pt idx="1">
                  <c:v>Intel</c:v>
                </c:pt>
              </c:strCache>
            </c:strRef>
          </c:cat>
          <c:val>
            <c:numRef>
              <c:f>('1producer icc modified'!$W$35,'1producer icc modified'!$W$37)</c:f>
              <c:numCache>
                <c:formatCode>General</c:formatCode>
                <c:ptCount val="2"/>
                <c:pt idx="0">
                  <c:v>0.8647654</c:v>
                </c:pt>
              </c:numCache>
            </c:numRef>
          </c:val>
        </c:ser>
        <c:ser>
          <c:idx val="5"/>
          <c:order val="5"/>
          <c:tx>
            <c:strRef>
              <c:f>'1producer icc modified'!$X$33</c:f>
              <c:strCache>
                <c:ptCount val="1"/>
                <c:pt idx="0">
                  <c:v>Wake idle Threads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('1producer icc modified'!$R$35,'1producer icc modified'!$R$37)</c:f>
              <c:strCache>
                <c:ptCount val="2"/>
                <c:pt idx="0">
                  <c:v>GCC</c:v>
                </c:pt>
                <c:pt idx="1">
                  <c:v>Intel</c:v>
                </c:pt>
              </c:strCache>
            </c:strRef>
          </c:cat>
          <c:val>
            <c:numRef>
              <c:f>('1producer icc modified'!$X$35,'1producer icc modified'!$X$37)</c:f>
              <c:numCache>
                <c:formatCode>General</c:formatCode>
                <c:ptCount val="2"/>
                <c:pt idx="0">
                  <c:v>1.2054798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82132352"/>
        <c:axId val="-2082269424"/>
      </c:barChart>
      <c:catAx>
        <c:axId val="-2082132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82269424"/>
        <c:crosses val="autoZero"/>
        <c:auto val="1"/>
        <c:lblAlgn val="ctr"/>
        <c:lblOffset val="100"/>
        <c:noMultiLvlLbl val="0"/>
      </c:catAx>
      <c:valAx>
        <c:axId val="-20822694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Time (us)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821323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'1producer icc modified'!$S$33</c:f>
              <c:strCache>
                <c:ptCount val="1"/>
                <c:pt idx="0">
                  <c:v>User Code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'1producer icc modified'!$R$35:$R$37</c:f>
              <c:strCache>
                <c:ptCount val="3"/>
                <c:pt idx="0">
                  <c:v>GCC</c:v>
                </c:pt>
                <c:pt idx="1">
                  <c:v>GCC (passive)</c:v>
                </c:pt>
                <c:pt idx="2">
                  <c:v>Intel</c:v>
                </c:pt>
              </c:strCache>
            </c:strRef>
          </c:cat>
          <c:val>
            <c:numRef>
              <c:f>'1producer icc modified'!$S$35:$S$37</c:f>
              <c:numCache>
                <c:formatCode>General</c:formatCode>
                <c:ptCount val="3"/>
                <c:pt idx="0">
                  <c:v>1.5226088</c:v>
                </c:pt>
                <c:pt idx="1">
                  <c:v>1.8661196</c:v>
                </c:pt>
                <c:pt idx="2">
                  <c:v>1.62</c:v>
                </c:pt>
              </c:numCache>
            </c:numRef>
          </c:val>
        </c:ser>
        <c:ser>
          <c:idx val="2"/>
          <c:order val="1"/>
          <c:tx>
            <c:strRef>
              <c:f>'1producer icc modified'!$T$33</c:f>
              <c:strCache>
                <c:ptCount val="1"/>
                <c:pt idx="0">
                  <c:v>API Call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'1producer icc modified'!$R$35:$R$37</c:f>
              <c:strCache>
                <c:ptCount val="3"/>
                <c:pt idx="0">
                  <c:v>GCC</c:v>
                </c:pt>
                <c:pt idx="1">
                  <c:v>GCC (passive)</c:v>
                </c:pt>
                <c:pt idx="2">
                  <c:v>Intel</c:v>
                </c:pt>
              </c:strCache>
            </c:strRef>
          </c:cat>
          <c:val>
            <c:numRef>
              <c:f>'1producer icc modified'!$T$35:$T$37</c:f>
              <c:numCache>
                <c:formatCode>General</c:formatCode>
                <c:ptCount val="3"/>
                <c:pt idx="0">
                  <c:v>0.7294338</c:v>
                </c:pt>
                <c:pt idx="1">
                  <c:v>0.5735094</c:v>
                </c:pt>
                <c:pt idx="2">
                  <c:v>0.66</c:v>
                </c:pt>
              </c:numCache>
            </c:numRef>
          </c:val>
        </c:ser>
        <c:ser>
          <c:idx val="3"/>
          <c:order val="2"/>
          <c:tx>
            <c:strRef>
              <c:f>'1producer icc modified'!$U$33</c:f>
              <c:strCache>
                <c:ptCount val="1"/>
                <c:pt idx="0">
                  <c:v>API task creation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'1producer icc modified'!$R$35:$R$37</c:f>
              <c:strCache>
                <c:ptCount val="3"/>
                <c:pt idx="0">
                  <c:v>GCC</c:v>
                </c:pt>
                <c:pt idx="1">
                  <c:v>GCC (passive)</c:v>
                </c:pt>
                <c:pt idx="2">
                  <c:v>Intel</c:v>
                </c:pt>
              </c:strCache>
            </c:strRef>
          </c:cat>
          <c:val>
            <c:numRef>
              <c:f>'1producer icc modified'!$U$35:$U$37</c:f>
              <c:numCache>
                <c:formatCode>General</c:formatCode>
                <c:ptCount val="3"/>
                <c:pt idx="0">
                  <c:v>3.724055</c:v>
                </c:pt>
                <c:pt idx="1">
                  <c:v>2.083627</c:v>
                </c:pt>
                <c:pt idx="2">
                  <c:v>1.51</c:v>
                </c:pt>
              </c:numCache>
            </c:numRef>
          </c:val>
        </c:ser>
        <c:ser>
          <c:idx val="0"/>
          <c:order val="3"/>
          <c:tx>
            <c:strRef>
              <c:f>'1producer icc modified'!$V$33</c:f>
              <c:strCache>
                <c:ptCount val="1"/>
                <c:pt idx="0">
                  <c:v>Acquire Mutex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'1producer icc modified'!$R$35:$R$37</c:f>
              <c:strCache>
                <c:ptCount val="3"/>
                <c:pt idx="0">
                  <c:v>GCC</c:v>
                </c:pt>
                <c:pt idx="1">
                  <c:v>GCC (passive)</c:v>
                </c:pt>
                <c:pt idx="2">
                  <c:v>Intel</c:v>
                </c:pt>
              </c:strCache>
            </c:strRef>
          </c:cat>
          <c:val>
            <c:numRef>
              <c:f>'1producer icc modified'!$V$35:$V$37</c:f>
              <c:numCache>
                <c:formatCode>General</c:formatCode>
                <c:ptCount val="3"/>
                <c:pt idx="0">
                  <c:v>10.6880656</c:v>
                </c:pt>
                <c:pt idx="1">
                  <c:v>0.4827186</c:v>
                </c:pt>
                <c:pt idx="2">
                  <c:v>0.43</c:v>
                </c:pt>
              </c:numCache>
            </c:numRef>
          </c:val>
        </c:ser>
        <c:ser>
          <c:idx val="4"/>
          <c:order val="4"/>
          <c:tx>
            <c:strRef>
              <c:f>'1producer icc modified'!$W$33</c:f>
              <c:strCache>
                <c:ptCount val="1"/>
                <c:pt idx="0">
                  <c:v>Set Barrier flag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'1producer icc modified'!$R$35:$R$37</c:f>
              <c:strCache>
                <c:ptCount val="3"/>
                <c:pt idx="0">
                  <c:v>GCC</c:v>
                </c:pt>
                <c:pt idx="1">
                  <c:v>GCC (passive)</c:v>
                </c:pt>
                <c:pt idx="2">
                  <c:v>Intel</c:v>
                </c:pt>
              </c:strCache>
            </c:strRef>
          </c:cat>
          <c:val>
            <c:numRef>
              <c:f>'1producer icc modified'!$W$35:$W$37</c:f>
              <c:numCache>
                <c:formatCode>General</c:formatCode>
                <c:ptCount val="3"/>
                <c:pt idx="0">
                  <c:v>0.8647654</c:v>
                </c:pt>
                <c:pt idx="1">
                  <c:v>0.283719</c:v>
                </c:pt>
              </c:numCache>
            </c:numRef>
          </c:val>
        </c:ser>
        <c:ser>
          <c:idx val="5"/>
          <c:order val="5"/>
          <c:tx>
            <c:strRef>
              <c:f>'1producer icc modified'!$X$33</c:f>
              <c:strCache>
                <c:ptCount val="1"/>
                <c:pt idx="0">
                  <c:v>Wake idle Threads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'1producer icc modified'!$R$35:$R$37</c:f>
              <c:strCache>
                <c:ptCount val="3"/>
                <c:pt idx="0">
                  <c:v>GCC</c:v>
                </c:pt>
                <c:pt idx="1">
                  <c:v>GCC (passive)</c:v>
                </c:pt>
                <c:pt idx="2">
                  <c:v>Intel</c:v>
                </c:pt>
              </c:strCache>
            </c:strRef>
          </c:cat>
          <c:val>
            <c:numRef>
              <c:f>'1producer icc modified'!$X$35:$X$37</c:f>
              <c:numCache>
                <c:formatCode>General</c:formatCode>
                <c:ptCount val="3"/>
                <c:pt idx="0">
                  <c:v>1.2054798</c:v>
                </c:pt>
                <c:pt idx="1">
                  <c:v>1.3576896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9095408"/>
        <c:axId val="2122270128"/>
      </c:barChart>
      <c:catAx>
        <c:axId val="21290954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22270128"/>
        <c:crosses val="autoZero"/>
        <c:auto val="1"/>
        <c:lblAlgn val="ctr"/>
        <c:lblOffset val="100"/>
        <c:noMultiLvlLbl val="0"/>
      </c:catAx>
      <c:valAx>
        <c:axId val="21222701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Time (us)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90954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5910788213329"/>
          <c:y val="0.16232665413092"/>
          <c:w val="0.859584381849176"/>
          <c:h val="0.651417029028088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GCC/pthreads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Sheet1!$B$3:$B$38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Sheet1!$C$3:$C$38</c:f>
              <c:numCache>
                <c:formatCode>General</c:formatCode>
                <c:ptCount val="36"/>
                <c:pt idx="0">
                  <c:v>0.005929</c:v>
                </c:pt>
                <c:pt idx="1">
                  <c:v>0.092326</c:v>
                </c:pt>
                <c:pt idx="2">
                  <c:v>0.146754</c:v>
                </c:pt>
                <c:pt idx="3">
                  <c:v>0.196127</c:v>
                </c:pt>
                <c:pt idx="4">
                  <c:v>0.244663</c:v>
                </c:pt>
                <c:pt idx="5">
                  <c:v>0.28936</c:v>
                </c:pt>
                <c:pt idx="6">
                  <c:v>0.357702</c:v>
                </c:pt>
                <c:pt idx="7">
                  <c:v>0.461084</c:v>
                </c:pt>
                <c:pt idx="8">
                  <c:v>0.565456</c:v>
                </c:pt>
                <c:pt idx="9">
                  <c:v>0.589552</c:v>
                </c:pt>
                <c:pt idx="10">
                  <c:v>0.709539</c:v>
                </c:pt>
                <c:pt idx="11">
                  <c:v>0.74878</c:v>
                </c:pt>
                <c:pt idx="12">
                  <c:v>0.86124</c:v>
                </c:pt>
                <c:pt idx="13">
                  <c:v>0.821919</c:v>
                </c:pt>
                <c:pt idx="14">
                  <c:v>0.950677</c:v>
                </c:pt>
                <c:pt idx="15">
                  <c:v>1.031251</c:v>
                </c:pt>
                <c:pt idx="16">
                  <c:v>1.231317</c:v>
                </c:pt>
                <c:pt idx="17">
                  <c:v>1.150142</c:v>
                </c:pt>
                <c:pt idx="18">
                  <c:v>1.254692</c:v>
                </c:pt>
                <c:pt idx="19">
                  <c:v>1.328253</c:v>
                </c:pt>
                <c:pt idx="20">
                  <c:v>1.40803</c:v>
                </c:pt>
                <c:pt idx="21">
                  <c:v>1.583161</c:v>
                </c:pt>
                <c:pt idx="22">
                  <c:v>1.583839</c:v>
                </c:pt>
                <c:pt idx="23">
                  <c:v>1.809163</c:v>
                </c:pt>
                <c:pt idx="24">
                  <c:v>1.82223</c:v>
                </c:pt>
                <c:pt idx="25">
                  <c:v>1.9696</c:v>
                </c:pt>
                <c:pt idx="26">
                  <c:v>2.204638</c:v>
                </c:pt>
                <c:pt idx="27">
                  <c:v>2.326849999999986</c:v>
                </c:pt>
                <c:pt idx="28">
                  <c:v>2.210606</c:v>
                </c:pt>
                <c:pt idx="29">
                  <c:v>2.353392</c:v>
                </c:pt>
                <c:pt idx="30">
                  <c:v>2.490839999999999</c:v>
                </c:pt>
                <c:pt idx="31">
                  <c:v>2.56817</c:v>
                </c:pt>
                <c:pt idx="32">
                  <c:v>2.70932</c:v>
                </c:pt>
                <c:pt idx="33">
                  <c:v>2.94505</c:v>
                </c:pt>
                <c:pt idx="34">
                  <c:v>2.873501</c:v>
                </c:pt>
                <c:pt idx="35">
                  <c:v>3.074796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GCC/Argobots ULTs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Sheet1!$B$3:$B$38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Sheet1!$D$3:$D$38</c:f>
              <c:numCache>
                <c:formatCode>General</c:formatCode>
                <c:ptCount val="36"/>
                <c:pt idx="0">
                  <c:v>0.005757</c:v>
                </c:pt>
                <c:pt idx="1">
                  <c:v>0.00576</c:v>
                </c:pt>
                <c:pt idx="2">
                  <c:v>0.005779</c:v>
                </c:pt>
                <c:pt idx="3">
                  <c:v>0.005776</c:v>
                </c:pt>
                <c:pt idx="4">
                  <c:v>0.005799</c:v>
                </c:pt>
                <c:pt idx="5">
                  <c:v>0.005901</c:v>
                </c:pt>
                <c:pt idx="6">
                  <c:v>0.005832</c:v>
                </c:pt>
                <c:pt idx="7">
                  <c:v>0.005856</c:v>
                </c:pt>
                <c:pt idx="8">
                  <c:v>0.007244</c:v>
                </c:pt>
                <c:pt idx="9">
                  <c:v>0.007348</c:v>
                </c:pt>
                <c:pt idx="10">
                  <c:v>0.00749</c:v>
                </c:pt>
                <c:pt idx="11">
                  <c:v>0.007484</c:v>
                </c:pt>
                <c:pt idx="12">
                  <c:v>0.007598</c:v>
                </c:pt>
                <c:pt idx="13">
                  <c:v>0.007645</c:v>
                </c:pt>
                <c:pt idx="14">
                  <c:v>0.007707</c:v>
                </c:pt>
                <c:pt idx="15">
                  <c:v>0.00781</c:v>
                </c:pt>
                <c:pt idx="16">
                  <c:v>0.007911</c:v>
                </c:pt>
                <c:pt idx="17">
                  <c:v>0.008065</c:v>
                </c:pt>
                <c:pt idx="18">
                  <c:v>0.008207</c:v>
                </c:pt>
                <c:pt idx="19">
                  <c:v>0.00821</c:v>
                </c:pt>
                <c:pt idx="20">
                  <c:v>0.008366</c:v>
                </c:pt>
                <c:pt idx="21">
                  <c:v>0.008504</c:v>
                </c:pt>
                <c:pt idx="22">
                  <c:v>0.008604</c:v>
                </c:pt>
                <c:pt idx="23">
                  <c:v>0.008674</c:v>
                </c:pt>
                <c:pt idx="24">
                  <c:v>0.008908</c:v>
                </c:pt>
                <c:pt idx="25">
                  <c:v>0.009204</c:v>
                </c:pt>
                <c:pt idx="26">
                  <c:v>0.009298</c:v>
                </c:pt>
                <c:pt idx="27">
                  <c:v>0.009476</c:v>
                </c:pt>
                <c:pt idx="28">
                  <c:v>0.009499</c:v>
                </c:pt>
                <c:pt idx="29">
                  <c:v>0.009741</c:v>
                </c:pt>
                <c:pt idx="30">
                  <c:v>0.00989</c:v>
                </c:pt>
                <c:pt idx="31">
                  <c:v>0.010015</c:v>
                </c:pt>
                <c:pt idx="32">
                  <c:v>0.010039</c:v>
                </c:pt>
                <c:pt idx="33">
                  <c:v>0.010174</c:v>
                </c:pt>
                <c:pt idx="34">
                  <c:v>0.010356</c:v>
                </c:pt>
                <c:pt idx="35">
                  <c:v>0.010452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GCC/Argobots tasks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Sheet1!$B$3:$B$38</c:f>
              <c:numCache>
                <c:formatCode>General</c:formatCode>
                <c:ptCount val="3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</c:numCache>
            </c:numRef>
          </c:cat>
          <c:val>
            <c:numRef>
              <c:f>Sheet1!$E$3:$E$38</c:f>
              <c:numCache>
                <c:formatCode>General</c:formatCode>
                <c:ptCount val="36"/>
                <c:pt idx="0">
                  <c:v>0.006038</c:v>
                </c:pt>
                <c:pt idx="1">
                  <c:v>0.005743</c:v>
                </c:pt>
                <c:pt idx="2">
                  <c:v>0.005781</c:v>
                </c:pt>
                <c:pt idx="3">
                  <c:v>0.00593</c:v>
                </c:pt>
                <c:pt idx="4">
                  <c:v>0.005791</c:v>
                </c:pt>
                <c:pt idx="5">
                  <c:v>0.005852</c:v>
                </c:pt>
                <c:pt idx="6">
                  <c:v>0.005863</c:v>
                </c:pt>
                <c:pt idx="7">
                  <c:v>0.005963</c:v>
                </c:pt>
                <c:pt idx="8">
                  <c:v>0.00588</c:v>
                </c:pt>
                <c:pt idx="9">
                  <c:v>0.005886</c:v>
                </c:pt>
                <c:pt idx="10">
                  <c:v>0.005924</c:v>
                </c:pt>
                <c:pt idx="11">
                  <c:v>0.006003</c:v>
                </c:pt>
                <c:pt idx="12">
                  <c:v>0.005929</c:v>
                </c:pt>
                <c:pt idx="13">
                  <c:v>0.005904</c:v>
                </c:pt>
                <c:pt idx="14">
                  <c:v>0.005965</c:v>
                </c:pt>
                <c:pt idx="15">
                  <c:v>0.005971</c:v>
                </c:pt>
                <c:pt idx="16">
                  <c:v>0.00602</c:v>
                </c:pt>
                <c:pt idx="17">
                  <c:v>0.006028</c:v>
                </c:pt>
                <c:pt idx="18">
                  <c:v>0.006047</c:v>
                </c:pt>
                <c:pt idx="19">
                  <c:v>0.006073</c:v>
                </c:pt>
                <c:pt idx="20">
                  <c:v>0.00603</c:v>
                </c:pt>
                <c:pt idx="21">
                  <c:v>0.006056</c:v>
                </c:pt>
                <c:pt idx="22">
                  <c:v>0.006321</c:v>
                </c:pt>
                <c:pt idx="23">
                  <c:v>0.006071</c:v>
                </c:pt>
                <c:pt idx="24">
                  <c:v>0.006164</c:v>
                </c:pt>
                <c:pt idx="25">
                  <c:v>0.006083</c:v>
                </c:pt>
                <c:pt idx="26">
                  <c:v>0.006134</c:v>
                </c:pt>
                <c:pt idx="27">
                  <c:v>0.006171</c:v>
                </c:pt>
                <c:pt idx="28">
                  <c:v>0.006132</c:v>
                </c:pt>
                <c:pt idx="29">
                  <c:v>0.006139</c:v>
                </c:pt>
                <c:pt idx="30">
                  <c:v>0.006135</c:v>
                </c:pt>
                <c:pt idx="31">
                  <c:v>0.006179</c:v>
                </c:pt>
                <c:pt idx="32">
                  <c:v>0.006167</c:v>
                </c:pt>
                <c:pt idx="33">
                  <c:v>0.006199</c:v>
                </c:pt>
                <c:pt idx="34">
                  <c:v>0.006224</c:v>
                </c:pt>
                <c:pt idx="35">
                  <c:v>0.006216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8179328"/>
        <c:axId val="-2055728608"/>
      </c:lineChart>
      <c:catAx>
        <c:axId val="-2028179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OMP Threads | Argobots ULTs/tasks (inner loop)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5728608"/>
        <c:crosses val="autoZero"/>
        <c:auto val="1"/>
        <c:lblAlgn val="ctr"/>
        <c:lblOffset val="100"/>
        <c:noMultiLvlLbl val="0"/>
      </c:catAx>
      <c:valAx>
        <c:axId val="-205572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817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2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2017947724713"/>
          <c:y val="0.0545798869376114"/>
          <c:w val="0.846542746353013"/>
          <c:h val="0.763196660277898"/>
        </c:manualLayout>
      </c:layout>
      <c:barChart>
        <c:barDir val="col"/>
        <c:grouping val="clustered"/>
        <c:varyColors val="0"/>
        <c:ser>
          <c:idx val="0"/>
          <c:order val="0"/>
          <c:tx>
            <c:v>MPI only</c:v>
          </c:tx>
          <c:spPr>
            <a:solidFill>
              <a:schemeClr val="bg1"/>
            </a:solidFill>
            <a:ln>
              <a:solidFill>
                <a:srgbClr val="0000FF"/>
              </a:solidFill>
            </a:ln>
            <a:effectLst/>
          </c:spPr>
          <c:invertIfNegative val="0"/>
          <c:cat>
            <c:strRef>
              <c:f>hpcg!$B$10:$B$17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hpcg!$C$10:$C$17</c:f>
              <c:numCache>
                <c:formatCode>General</c:formatCode>
                <c:ptCount val="8"/>
                <c:pt idx="0">
                  <c:v>7.09024</c:v>
                </c:pt>
                <c:pt idx="1">
                  <c:v>14.0069</c:v>
                </c:pt>
                <c:pt idx="2">
                  <c:v>25.3516</c:v>
                </c:pt>
                <c:pt idx="3">
                  <c:v>49.9567</c:v>
                </c:pt>
                <c:pt idx="4">
                  <c:v>78.2222</c:v>
                </c:pt>
                <c:pt idx="5">
                  <c:v>131.176</c:v>
                </c:pt>
                <c:pt idx="6">
                  <c:v>275.4209999999989</c:v>
                </c:pt>
                <c:pt idx="7">
                  <c:v>432.886</c:v>
                </c:pt>
              </c:numCache>
            </c:numRef>
          </c:val>
        </c:ser>
        <c:ser>
          <c:idx val="1"/>
          <c:order val="1"/>
          <c:tx>
            <c:v>MPI+Argobots</c:v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hpcg!$B$10:$B$17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hpcg!$D$10:$D$17</c:f>
              <c:numCache>
                <c:formatCode>General</c:formatCode>
                <c:ptCount val="8"/>
                <c:pt idx="0">
                  <c:v>7.01487333333</c:v>
                </c:pt>
                <c:pt idx="1">
                  <c:v>13.8798666667</c:v>
                </c:pt>
                <c:pt idx="2">
                  <c:v>20.5949666667</c:v>
                </c:pt>
                <c:pt idx="3">
                  <c:v>38.5964</c:v>
                </c:pt>
                <c:pt idx="4">
                  <c:v>61.6125</c:v>
                </c:pt>
                <c:pt idx="5">
                  <c:v>135.286333333</c:v>
                </c:pt>
                <c:pt idx="6">
                  <c:v>251.918</c:v>
                </c:pt>
                <c:pt idx="7">
                  <c:v>490.771</c:v>
                </c:pt>
              </c:numCache>
            </c:numRef>
          </c:val>
        </c:ser>
        <c:ser>
          <c:idx val="2"/>
          <c:order val="2"/>
          <c:tx>
            <c:v>MPI+Pthreads (ppn=16)</c:v>
          </c:tx>
          <c:spPr>
            <a:pattFill prst="wdUpDiag">
              <a:fgClr>
                <a:srgbClr val="7CC305"/>
              </a:fgClr>
              <a:bgClr>
                <a:prstClr val="white"/>
              </a:bgClr>
            </a:pattFill>
            <a:ln>
              <a:solidFill>
                <a:srgbClr val="408000"/>
              </a:solidFill>
            </a:ln>
            <a:effectLst/>
          </c:spPr>
          <c:invertIfNegative val="0"/>
          <c:cat>
            <c:strRef>
              <c:f>hpcg!$B$10:$B$17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hpcg!$E$10:$E$17</c:f>
              <c:numCache>
                <c:formatCode>General</c:formatCode>
                <c:ptCount val="8"/>
                <c:pt idx="0">
                  <c:v>7.03536</c:v>
                </c:pt>
                <c:pt idx="1">
                  <c:v>12.7582</c:v>
                </c:pt>
                <c:pt idx="2">
                  <c:v>19.6316</c:v>
                </c:pt>
                <c:pt idx="3">
                  <c:v>37.1094</c:v>
                </c:pt>
                <c:pt idx="4">
                  <c:v>57.0807</c:v>
                </c:pt>
                <c:pt idx="5">
                  <c:v>111.688</c:v>
                </c:pt>
                <c:pt idx="6">
                  <c:v>196.971</c:v>
                </c:pt>
                <c:pt idx="7">
                  <c:v>384.155</c:v>
                </c:pt>
              </c:numCache>
            </c:numRef>
          </c:val>
        </c:ser>
        <c:ser>
          <c:idx val="3"/>
          <c:order val="3"/>
          <c:tx>
            <c:v>MPI+Pthreads (ppn=8)</c:v>
          </c:tx>
          <c:spPr>
            <a:pattFill prst="wdDnDiag">
              <a:fgClr>
                <a:srgbClr val="CC66FF"/>
              </a:fgClr>
              <a:bgClr>
                <a:prstClr val="white"/>
              </a:bgClr>
            </a:pattFill>
            <a:ln>
              <a:solidFill>
                <a:srgbClr val="CC66FF"/>
              </a:solidFill>
            </a:ln>
            <a:effectLst/>
          </c:spPr>
          <c:invertIfNegative val="0"/>
          <c:val>
            <c:numRef>
              <c:f>hpcg!$F$10:$F$17</c:f>
              <c:numCache>
                <c:formatCode>General</c:formatCode>
                <c:ptCount val="8"/>
                <c:pt idx="0">
                  <c:v>3.73981</c:v>
                </c:pt>
                <c:pt idx="1">
                  <c:v>7.68876</c:v>
                </c:pt>
                <c:pt idx="2">
                  <c:v>11.7669</c:v>
                </c:pt>
                <c:pt idx="3">
                  <c:v>24.4342</c:v>
                </c:pt>
                <c:pt idx="4">
                  <c:v>46.6261</c:v>
                </c:pt>
                <c:pt idx="5">
                  <c:v>89.6874</c:v>
                </c:pt>
                <c:pt idx="6">
                  <c:v>157.887</c:v>
                </c:pt>
                <c:pt idx="7">
                  <c:v>307.9979999999989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0510992"/>
        <c:axId val="1782944992"/>
      </c:barChart>
      <c:catAx>
        <c:axId val="17905109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#Cores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82944992"/>
        <c:crosses val="autoZero"/>
        <c:auto val="1"/>
        <c:lblAlgn val="ctr"/>
        <c:lblOffset val="100"/>
        <c:noMultiLvlLbl val="0"/>
      </c:catAx>
      <c:valAx>
        <c:axId val="1782944992"/>
        <c:scaling>
          <c:orientation val="minMax"/>
        </c:scaling>
        <c:delete val="0"/>
        <c:axPos val="l"/>
        <c:majorGridlines>
          <c:spPr>
            <a:ln w="6350">
              <a:solidFill>
                <a:schemeClr val="tx1"/>
              </a:solidFill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HPCG (GFlop/s)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90510992"/>
        <c:crosses val="autoZero"/>
        <c:crossBetween val="between"/>
      </c:valAx>
      <c:spPr>
        <a:ln w="15875">
          <a:solidFill>
            <a:schemeClr val="tx1"/>
          </a:solidFill>
        </a:ln>
      </c:spPr>
    </c:plotArea>
    <c:legend>
      <c:legendPos val="l"/>
      <c:layout>
        <c:manualLayout>
          <c:xMode val="edge"/>
          <c:yMode val="edge"/>
          <c:x val="0.148814494684909"/>
          <c:y val="0.0910552758415836"/>
          <c:w val="0.347898383143901"/>
          <c:h val="0.343099423820848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SpMV Speedup vs. MPI-only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38458542871648"/>
          <c:y val="0.137503176925727"/>
          <c:w val="0.831692642909108"/>
          <c:h val="0.677204907943262"/>
        </c:manualLayout>
      </c:layout>
      <c:lineChart>
        <c:grouping val="standard"/>
        <c:varyColors val="0"/>
        <c:ser>
          <c:idx val="0"/>
          <c:order val="0"/>
          <c:tx>
            <c:v>MPI+Qthreads</c:v>
          </c:tx>
          <c:marker>
            <c:symbol val="triangle"/>
            <c:size val="8"/>
          </c:marker>
          <c:cat>
            <c:strRef>
              <c:f>spmv!$A$12:$A$15</c:f>
              <c:strCache>
                <c:ptCount val="4"/>
                <c:pt idx="0">
                  <c:v>16</c:v>
                </c:pt>
                <c:pt idx="1">
                  <c:v>64</c:v>
                </c:pt>
                <c:pt idx="2">
                  <c:v>256</c:v>
                </c:pt>
                <c:pt idx="3">
                  <c:v>    1K</c:v>
                </c:pt>
              </c:strCache>
            </c:strRef>
          </c:cat>
          <c:val>
            <c:numRef>
              <c:f>spmv!$E$12:$E$15</c:f>
              <c:numCache>
                <c:formatCode>General</c:formatCode>
                <c:ptCount val="4"/>
                <c:pt idx="0">
                  <c:v>0.940969241092953</c:v>
                </c:pt>
                <c:pt idx="1">
                  <c:v>0.830609861049317</c:v>
                </c:pt>
                <c:pt idx="2">
                  <c:v>0.950571138551671</c:v>
                </c:pt>
                <c:pt idx="3">
                  <c:v>1.277305830331654</c:v>
                </c:pt>
              </c:numCache>
            </c:numRef>
          </c:val>
          <c:smooth val="0"/>
        </c:ser>
        <c:ser>
          <c:idx val="1"/>
          <c:order val="1"/>
          <c:tx>
            <c:v>MPI+Argobots</c:v>
          </c:tx>
          <c:marker>
            <c:symbol val="square"/>
            <c:size val="7"/>
          </c:marker>
          <c:cat>
            <c:strRef>
              <c:f>spmv!$A$12:$A$15</c:f>
              <c:strCache>
                <c:ptCount val="4"/>
                <c:pt idx="0">
                  <c:v>16</c:v>
                </c:pt>
                <c:pt idx="1">
                  <c:v>64</c:v>
                </c:pt>
                <c:pt idx="2">
                  <c:v>256</c:v>
                </c:pt>
                <c:pt idx="3">
                  <c:v>    1K</c:v>
                </c:pt>
              </c:strCache>
            </c:strRef>
          </c:cat>
          <c:val>
            <c:numRef>
              <c:f>spmv!$F$12:$F$15</c:f>
              <c:numCache>
                <c:formatCode>General</c:formatCode>
                <c:ptCount val="4"/>
                <c:pt idx="0">
                  <c:v>0.972224860815104</c:v>
                </c:pt>
                <c:pt idx="1">
                  <c:v>1.548159577378466</c:v>
                </c:pt>
                <c:pt idx="2">
                  <c:v>1.192443998972225</c:v>
                </c:pt>
                <c:pt idx="3">
                  <c:v>1.512504267432861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3990720"/>
        <c:axId val="1786146336"/>
      </c:lineChart>
      <c:catAx>
        <c:axId val="1773990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#Cores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786146336"/>
        <c:crosses val="autoZero"/>
        <c:auto val="1"/>
        <c:lblAlgn val="ctr"/>
        <c:lblOffset val="100"/>
        <c:noMultiLvlLbl val="0"/>
      </c:catAx>
      <c:valAx>
        <c:axId val="1786146336"/>
        <c:scaling>
          <c:orientation val="minMax"/>
        </c:scaling>
        <c:delete val="0"/>
        <c:axPos val="l"/>
        <c:majorGridlines>
          <c:spPr>
            <a:ln>
              <a:prstDash val="sys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Speedup</a:t>
                </a:r>
              </a:p>
            </c:rich>
          </c:tx>
          <c:layout/>
          <c:overlay val="0"/>
        </c:title>
        <c:numFmt formatCode="#,##0.0" sourceLinked="0"/>
        <c:majorTickMark val="out"/>
        <c:minorTickMark val="none"/>
        <c:tickLblPos val="nextTo"/>
        <c:crossAx val="17739907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00016343626926"/>
          <c:y val="0.500312711541947"/>
          <c:w val="0.281615155315078"/>
          <c:h val="0.14490085804937"/>
        </c:manualLayout>
      </c:layout>
      <c:overlay val="1"/>
      <c:spPr>
        <a:solidFill>
          <a:sysClr val="window" lastClr="FFFFFF"/>
        </a:solidFill>
      </c:spPr>
    </c:legend>
    <c:plotVisOnly val="1"/>
    <c:dispBlanksAs val="gap"/>
    <c:showDLblsOverMax val="0"/>
  </c:chart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70698991645197"/>
          <c:y val="0.0385704469525246"/>
          <c:w val="0.808405630682091"/>
          <c:h val="0.72310551819991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'rma-graph-large-comp'!$A$16</c:f>
              <c:strCache>
                <c:ptCount val="1"/>
                <c:pt idx="0">
                  <c:v>Computation</c:v>
                </c:pt>
              </c:strCache>
            </c:strRef>
          </c:tx>
          <c:invertIfNegative val="0"/>
          <c:cat>
            <c:multiLvlStrRef>
              <c:f>'rma-graph-large-comp'!$B$14:$G$15</c:f>
              <c:multiLvlStrCache>
                <c:ptCount val="6"/>
                <c:lvl>
                  <c:pt idx="1">
                    <c:v>1</c:v>
                  </c:pt>
                  <c:pt idx="2">
                    <c:v>2</c:v>
                  </c:pt>
                  <c:pt idx="3">
                    <c:v>4</c:v>
                  </c:pt>
                  <c:pt idx="4">
                    <c:v>8</c:v>
                  </c:pt>
                  <c:pt idx="5">
                    <c:v>16</c:v>
                  </c:pt>
                </c:lvl>
                <c:lvl>
                  <c:pt idx="0">
                    <c:v>MPI-Only</c:v>
                  </c:pt>
                  <c:pt idx="1">
                    <c:v>MPI+ULT</c:v>
                  </c:pt>
                </c:lvl>
              </c:multiLvlStrCache>
            </c:multiLvlStrRef>
          </c:cat>
          <c:val>
            <c:numRef>
              <c:f>'rma-graph-large-comp'!$B$16:$G$16</c:f>
              <c:numCache>
                <c:formatCode>0%</c:formatCode>
                <c:ptCount val="6"/>
                <c:pt idx="0">
                  <c:v>0.496031997874869</c:v>
                </c:pt>
                <c:pt idx="1">
                  <c:v>0.489980235077253</c:v>
                </c:pt>
                <c:pt idx="2">
                  <c:v>0.493791465239564</c:v>
                </c:pt>
                <c:pt idx="3">
                  <c:v>0.495032864795645</c:v>
                </c:pt>
                <c:pt idx="4">
                  <c:v>0.488122954815925</c:v>
                </c:pt>
                <c:pt idx="5">
                  <c:v>0.498136027471469</c:v>
                </c:pt>
              </c:numCache>
            </c:numRef>
          </c:val>
        </c:ser>
        <c:ser>
          <c:idx val="1"/>
          <c:order val="1"/>
          <c:tx>
            <c:strRef>
              <c:f>'rma-graph-large-comp'!$A$17</c:f>
              <c:strCache>
                <c:ptCount val="1"/>
                <c:pt idx="0">
                  <c:v>RMA</c:v>
                </c:pt>
              </c:strCache>
            </c:strRef>
          </c:tx>
          <c:invertIfNegative val="0"/>
          <c:cat>
            <c:multiLvlStrRef>
              <c:f>'rma-graph-large-comp'!$B$14:$G$15</c:f>
              <c:multiLvlStrCache>
                <c:ptCount val="6"/>
                <c:lvl>
                  <c:pt idx="1">
                    <c:v>1</c:v>
                  </c:pt>
                  <c:pt idx="2">
                    <c:v>2</c:v>
                  </c:pt>
                  <c:pt idx="3">
                    <c:v>4</c:v>
                  </c:pt>
                  <c:pt idx="4">
                    <c:v>8</c:v>
                  </c:pt>
                  <c:pt idx="5">
                    <c:v>16</c:v>
                  </c:pt>
                </c:lvl>
                <c:lvl>
                  <c:pt idx="0">
                    <c:v>MPI-Only</c:v>
                  </c:pt>
                  <c:pt idx="1">
                    <c:v>MPI+ULT</c:v>
                  </c:pt>
                </c:lvl>
              </c:multiLvlStrCache>
            </c:multiLvlStrRef>
          </c:cat>
          <c:val>
            <c:numRef>
              <c:f>'rma-graph-large-comp'!$B$17:$G$17</c:f>
              <c:numCache>
                <c:formatCode>0%</c:formatCode>
                <c:ptCount val="6"/>
                <c:pt idx="0">
                  <c:v>0.503968002125131</c:v>
                </c:pt>
                <c:pt idx="1">
                  <c:v>0.513064362255434</c:v>
                </c:pt>
                <c:pt idx="2">
                  <c:v>0.250558035821497</c:v>
                </c:pt>
                <c:pt idx="3">
                  <c:v>0.114408374440611</c:v>
                </c:pt>
                <c:pt idx="4">
                  <c:v>0.0764747147252997</c:v>
                </c:pt>
                <c:pt idx="5">
                  <c:v>0.0517268066671888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84911216"/>
        <c:axId val="1784991104"/>
      </c:barChart>
      <c:catAx>
        <c:axId val="1784911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784991104"/>
        <c:crosses val="autoZero"/>
        <c:auto val="1"/>
        <c:lblAlgn val="ctr"/>
        <c:lblOffset val="100"/>
        <c:noMultiLvlLbl val="0"/>
      </c:catAx>
      <c:valAx>
        <c:axId val="1784991104"/>
        <c:scaling>
          <c:orientation val="minMax"/>
          <c:max val="1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Breakdown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17849112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74312898910817"/>
          <c:y val="0.0681011231734345"/>
          <c:w val="0.254003979143061"/>
          <c:h val="0.155665376958041"/>
        </c:manualLayout>
      </c:layout>
      <c:overlay val="0"/>
      <c:spPr>
        <a:solidFill>
          <a:sysClr val="window" lastClr="FFFFFF"/>
        </a:solidFill>
      </c:spPr>
    </c:legend>
    <c:plotVisOnly val="1"/>
    <c:dispBlanksAs val="gap"/>
    <c:showDLblsOverMax val="0"/>
  </c:chart>
  <c:txPr>
    <a:bodyPr/>
    <a:lstStyle/>
    <a:p>
      <a:pPr>
        <a:defRPr sz="1200">
          <a:latin typeface="Arial"/>
          <a:cs typeface="Arial"/>
        </a:defRPr>
      </a:pPr>
      <a:endParaRPr lang="en-US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5732337284663"/>
          <c:y val="0.0601851851851852"/>
          <c:w val="0.49879313051937"/>
          <c:h val="0.744691965587635"/>
        </c:manualLayout>
      </c:layout>
      <c:lineChart>
        <c:grouping val="standard"/>
        <c:varyColors val="0"/>
        <c:ser>
          <c:idx val="0"/>
          <c:order val="0"/>
          <c:tx>
            <c:strRef>
              <c:f>'message rate'!$B$1</c:f>
              <c:strCache>
                <c:ptCount val="1"/>
                <c:pt idx="0">
                  <c:v>   Pthreads </c:v>
                </c:pt>
              </c:strCache>
            </c:strRef>
          </c:tx>
          <c:cat>
            <c:numRef>
              <c:f>'message rate'!$A$2:$A$6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'message rate'!$B$2:$B$6</c:f>
              <c:numCache>
                <c:formatCode>General</c:formatCode>
                <c:ptCount val="5"/>
                <c:pt idx="0">
                  <c:v>20.637642</c:v>
                </c:pt>
                <c:pt idx="1">
                  <c:v>2.334837999999999</c:v>
                </c:pt>
                <c:pt idx="2">
                  <c:v>1.590127</c:v>
                </c:pt>
                <c:pt idx="3">
                  <c:v>3.874547</c:v>
                </c:pt>
                <c:pt idx="4">
                  <c:v>4.238361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'message rate'!$C$1</c:f>
              <c:strCache>
                <c:ptCount val="1"/>
                <c:pt idx="0">
                  <c:v> ULT (one kernel thread) </c:v>
                </c:pt>
              </c:strCache>
            </c:strRef>
          </c:tx>
          <c:cat>
            <c:numRef>
              <c:f>'message rate'!$A$2:$A$6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'message rate'!$C$2:$C$6</c:f>
              <c:numCache>
                <c:formatCode>General</c:formatCode>
                <c:ptCount val="5"/>
                <c:pt idx="0">
                  <c:v>40.319089</c:v>
                </c:pt>
                <c:pt idx="1">
                  <c:v>39.496612</c:v>
                </c:pt>
                <c:pt idx="2">
                  <c:v>46.876745</c:v>
                </c:pt>
                <c:pt idx="3">
                  <c:v>46.529712</c:v>
                </c:pt>
                <c:pt idx="4">
                  <c:v>47.974655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'message rate'!$E$1</c:f>
              <c:strCache>
                <c:ptCount val="1"/>
                <c:pt idx="0">
                  <c:v>MPI-only (no thread)</c:v>
                </c:pt>
              </c:strCache>
            </c:strRef>
          </c:tx>
          <c:marker>
            <c:symbol val="none"/>
          </c:marker>
          <c:cat>
            <c:numRef>
              <c:f>'message rate'!$A$2:$A$6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'message rate'!$E$2:$E$6</c:f>
              <c:numCache>
                <c:formatCode>General</c:formatCode>
                <c:ptCount val="5"/>
                <c:pt idx="0">
                  <c:v>48.016229</c:v>
                </c:pt>
                <c:pt idx="1">
                  <c:v>48.016229</c:v>
                </c:pt>
                <c:pt idx="2">
                  <c:v>48.016229</c:v>
                </c:pt>
                <c:pt idx="3">
                  <c:v>48.016229</c:v>
                </c:pt>
                <c:pt idx="4">
                  <c:v>48.016229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4883216"/>
        <c:axId val="1774943360"/>
      </c:lineChart>
      <c:catAx>
        <c:axId val="1774883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Thread or ULT 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4943360"/>
        <c:crosses val="autoZero"/>
        <c:auto val="1"/>
        <c:lblAlgn val="ctr"/>
        <c:lblOffset val="100"/>
        <c:noMultiLvlLbl val="0"/>
      </c:catAx>
      <c:valAx>
        <c:axId val="1774943360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Message rate (millions /</a:t>
                </a:r>
                <a:r>
                  <a:rPr lang="en-US" sz="1400" baseline="0"/>
                  <a:t> s)</a:t>
                </a:r>
                <a:endParaRPr 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4883216"/>
        <c:crosses val="autoZero"/>
        <c:crossBetween val="between"/>
      </c:valAx>
      <c:spPr>
        <a:ln>
          <a:prstDash val="dash"/>
        </a:ln>
      </c:spPr>
    </c:plotArea>
    <c:legend>
      <c:legendPos val="r"/>
      <c:layout>
        <c:manualLayout>
          <c:xMode val="edge"/>
          <c:yMode val="edge"/>
          <c:x val="0.66127564209126"/>
          <c:y val="0.202168270632838"/>
          <c:w val="0.33872435790874"/>
          <c:h val="0.595663458734325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'overhead of MPI send'!$B$1</c:f>
              <c:strCache>
                <c:ptCount val="1"/>
                <c:pt idx="0">
                  <c:v> MPI_Send</c:v>
                </c:pt>
              </c:strCache>
            </c:strRef>
          </c:tx>
          <c:cat>
            <c:numRef>
              <c:f>'overhead of MPI send'!$A$2:$A$10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send'!$B$2:$B$10</c:f>
              <c:numCache>
                <c:formatCode>General</c:formatCode>
                <c:ptCount val="9"/>
                <c:pt idx="0">
                  <c:v>2.827644</c:v>
                </c:pt>
                <c:pt idx="1">
                  <c:v>18.541813</c:v>
                </c:pt>
                <c:pt idx="2">
                  <c:v>58.617592</c:v>
                </c:pt>
                <c:pt idx="3">
                  <c:v>138.194561</c:v>
                </c:pt>
                <c:pt idx="4">
                  <c:v>275.762081</c:v>
                </c:pt>
                <c:pt idx="5">
                  <c:v>551.049709</c:v>
                </c:pt>
                <c:pt idx="6">
                  <c:v>1085.822582</c:v>
                </c:pt>
                <c:pt idx="7">
                  <c:v>2169.466019</c:v>
                </c:pt>
                <c:pt idx="8">
                  <c:v>4471.428394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'overhead of MPI send'!$C$1</c:f>
              <c:strCache>
                <c:ptCount val="1"/>
                <c:pt idx="0">
                  <c:v> MPI_Isend</c:v>
                </c:pt>
              </c:strCache>
            </c:strRef>
          </c:tx>
          <c:cat>
            <c:numRef>
              <c:f>'overhead of MPI send'!$A$2:$A$10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send'!$C$2:$C$10</c:f>
              <c:numCache>
                <c:formatCode>General</c:formatCode>
                <c:ptCount val="9"/>
                <c:pt idx="0">
                  <c:v>2.450943</c:v>
                </c:pt>
                <c:pt idx="1">
                  <c:v>6.132126</c:v>
                </c:pt>
                <c:pt idx="2">
                  <c:v>10.273457</c:v>
                </c:pt>
                <c:pt idx="3">
                  <c:v>14.858246</c:v>
                </c:pt>
                <c:pt idx="4">
                  <c:v>18.389225</c:v>
                </c:pt>
                <c:pt idx="5">
                  <c:v>23.832321</c:v>
                </c:pt>
                <c:pt idx="6">
                  <c:v>33.476353</c:v>
                </c:pt>
                <c:pt idx="7">
                  <c:v>51.259995</c:v>
                </c:pt>
                <c:pt idx="8">
                  <c:v>87.53299699999998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'overhead of MPI send'!$D$1</c:f>
              <c:strCache>
                <c:ptCount val="1"/>
                <c:pt idx="0">
                  <c:v>MPI_Send w/ ULT</c:v>
                </c:pt>
              </c:strCache>
            </c:strRef>
          </c:tx>
          <c:cat>
            <c:numRef>
              <c:f>'overhead of MPI send'!$A$2:$A$10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send'!$D$2:$D$10</c:f>
              <c:numCache>
                <c:formatCode>General</c:formatCode>
                <c:ptCount val="9"/>
                <c:pt idx="0">
                  <c:v>6.177424999999985</c:v>
                </c:pt>
                <c:pt idx="1">
                  <c:v>11.246204</c:v>
                </c:pt>
                <c:pt idx="2">
                  <c:v>16.39843</c:v>
                </c:pt>
                <c:pt idx="3">
                  <c:v>22.521019</c:v>
                </c:pt>
                <c:pt idx="4">
                  <c:v>26.445389</c:v>
                </c:pt>
                <c:pt idx="5">
                  <c:v>32.410622</c:v>
                </c:pt>
                <c:pt idx="6">
                  <c:v>43.444633</c:v>
                </c:pt>
                <c:pt idx="7">
                  <c:v>63.55762499999999</c:v>
                </c:pt>
                <c:pt idx="8">
                  <c:v>107.89156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4475760"/>
        <c:axId val="1775120624"/>
      </c:lineChart>
      <c:catAx>
        <c:axId val="1774475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Data size (KB)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5120624"/>
        <c:crosses val="autoZero"/>
        <c:auto val="1"/>
        <c:lblAlgn val="ctr"/>
        <c:lblOffset val="100"/>
        <c:noMultiLvlLbl val="0"/>
      </c:catAx>
      <c:valAx>
        <c:axId val="1775120624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(us)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44757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'overhead of MPI collective'!$B$2</c:f>
              <c:strCache>
                <c:ptCount val="1"/>
                <c:pt idx="0">
                  <c:v>MPI_Bcast</c:v>
                </c:pt>
              </c:strCache>
            </c:strRef>
          </c:tx>
          <c:cat>
            <c:numRef>
              <c:f>'overhead of MPI collective'!$A$3:$A$11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collective'!$B$3:$B$11</c:f>
              <c:numCache>
                <c:formatCode>General</c:formatCode>
                <c:ptCount val="9"/>
                <c:pt idx="0">
                  <c:v>189.232826</c:v>
                </c:pt>
                <c:pt idx="1">
                  <c:v>334.28669</c:v>
                </c:pt>
                <c:pt idx="2">
                  <c:v>406.455994</c:v>
                </c:pt>
                <c:pt idx="3">
                  <c:v>765.9673689999977</c:v>
                </c:pt>
                <c:pt idx="4">
                  <c:v>943.088531</c:v>
                </c:pt>
                <c:pt idx="5">
                  <c:v>1665.353775</c:v>
                </c:pt>
                <c:pt idx="6">
                  <c:v>2790.427208</c:v>
                </c:pt>
                <c:pt idx="7">
                  <c:v>4923.677444</c:v>
                </c:pt>
                <c:pt idx="8">
                  <c:v>9497.117996000001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'overhead of MPI collective'!$E$2</c:f>
              <c:strCache>
                <c:ptCount val="1"/>
                <c:pt idx="0">
                  <c:v>MPI_Ibcast</c:v>
                </c:pt>
              </c:strCache>
            </c:strRef>
          </c:tx>
          <c:cat>
            <c:numRef>
              <c:f>'overhead of MPI collective'!$A$3:$A$11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collective'!$E$3:$E$11</c:f>
              <c:numCache>
                <c:formatCode>General</c:formatCode>
                <c:ptCount val="9"/>
                <c:pt idx="0">
                  <c:v>4.839897</c:v>
                </c:pt>
                <c:pt idx="1">
                  <c:v>4.744529999999997</c:v>
                </c:pt>
                <c:pt idx="2">
                  <c:v>5.125998999999985</c:v>
                </c:pt>
                <c:pt idx="3">
                  <c:v>6.103515999999981</c:v>
                </c:pt>
                <c:pt idx="4">
                  <c:v>16.570091</c:v>
                </c:pt>
                <c:pt idx="5">
                  <c:v>22.983551</c:v>
                </c:pt>
                <c:pt idx="6">
                  <c:v>37.264824</c:v>
                </c:pt>
                <c:pt idx="7">
                  <c:v>69.45133199999998</c:v>
                </c:pt>
                <c:pt idx="8">
                  <c:v>114.46476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'overhead of MPI collective'!$H$2</c:f>
              <c:strCache>
                <c:ptCount val="1"/>
                <c:pt idx="0">
                  <c:v>MPI_Bcast w/ ULT</c:v>
                </c:pt>
              </c:strCache>
            </c:strRef>
          </c:tx>
          <c:cat>
            <c:numRef>
              <c:f>'overhead of MPI collective'!$A$3:$A$11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collective'!$H$3:$H$11</c:f>
              <c:numCache>
                <c:formatCode>General</c:formatCode>
                <c:ptCount val="9"/>
                <c:pt idx="0">
                  <c:v>12.683868</c:v>
                </c:pt>
                <c:pt idx="1">
                  <c:v>12.683868</c:v>
                </c:pt>
                <c:pt idx="2">
                  <c:v>12.874603</c:v>
                </c:pt>
                <c:pt idx="3">
                  <c:v>13.804436</c:v>
                </c:pt>
                <c:pt idx="4">
                  <c:v>24.390221</c:v>
                </c:pt>
                <c:pt idx="5">
                  <c:v>32.162666</c:v>
                </c:pt>
                <c:pt idx="6">
                  <c:v>44.751167</c:v>
                </c:pt>
                <c:pt idx="7">
                  <c:v>63.443184</c:v>
                </c:pt>
                <c:pt idx="8">
                  <c:v>96.487999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4209904"/>
        <c:axId val="1781891376"/>
      </c:lineChart>
      <c:catAx>
        <c:axId val="-1994209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Data size (KB)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81891376"/>
        <c:crosses val="autoZero"/>
        <c:auto val="1"/>
        <c:lblAlgn val="ctr"/>
        <c:lblOffset val="100"/>
        <c:noMultiLvlLbl val="0"/>
      </c:catAx>
      <c:valAx>
        <c:axId val="1781891376"/>
        <c:scaling>
          <c:logBase val="10.0"/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Time (us)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-1994209904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'overhead of MPI collective'!$B$14</c:f>
              <c:strCache>
                <c:ptCount val="1"/>
                <c:pt idx="0">
                  <c:v>MPI_Allgather</c:v>
                </c:pt>
              </c:strCache>
            </c:strRef>
          </c:tx>
          <c:cat>
            <c:numRef>
              <c:f>'overhead of MPI collective'!$A$27:$A$35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collective'!$B$15:$B$23</c:f>
              <c:numCache>
                <c:formatCode>General</c:formatCode>
                <c:ptCount val="9"/>
                <c:pt idx="0">
                  <c:v>25949.883461</c:v>
                </c:pt>
                <c:pt idx="1">
                  <c:v>22632.241249</c:v>
                </c:pt>
                <c:pt idx="2">
                  <c:v>36214.518547</c:v>
                </c:pt>
                <c:pt idx="3">
                  <c:v>72272.920609</c:v>
                </c:pt>
                <c:pt idx="4">
                  <c:v>139936.804771</c:v>
                </c:pt>
                <c:pt idx="5">
                  <c:v>278944.587708</c:v>
                </c:pt>
                <c:pt idx="6">
                  <c:v>557227.7069089989</c:v>
                </c:pt>
                <c:pt idx="7">
                  <c:v>1.117519497871E6</c:v>
                </c:pt>
                <c:pt idx="8">
                  <c:v>2.917374157906E6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'overhead of MPI collective'!$E$14</c:f>
              <c:strCache>
                <c:ptCount val="1"/>
                <c:pt idx="0">
                  <c:v>MPI_Iallgather</c:v>
                </c:pt>
              </c:strCache>
            </c:strRef>
          </c:tx>
          <c:cat>
            <c:numRef>
              <c:f>'overhead of MPI collective'!$A$27:$A$35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collective'!$E$15:$E$23</c:f>
              <c:numCache>
                <c:formatCode>General</c:formatCode>
                <c:ptCount val="9"/>
                <c:pt idx="0">
                  <c:v>1027.202606</c:v>
                </c:pt>
                <c:pt idx="1">
                  <c:v>1156.044006</c:v>
                </c:pt>
                <c:pt idx="2">
                  <c:v>2201.032639</c:v>
                </c:pt>
                <c:pt idx="3">
                  <c:v>3386.592865</c:v>
                </c:pt>
                <c:pt idx="4">
                  <c:v>6580.448151</c:v>
                </c:pt>
                <c:pt idx="5">
                  <c:v>12776.088715</c:v>
                </c:pt>
                <c:pt idx="6">
                  <c:v>24323.439598</c:v>
                </c:pt>
                <c:pt idx="7">
                  <c:v>57518.315315</c:v>
                </c:pt>
                <c:pt idx="8">
                  <c:v>101052.069664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'overhead of MPI collective'!$H$14</c:f>
              <c:strCache>
                <c:ptCount val="1"/>
                <c:pt idx="0">
                  <c:v>MPI_Allgather w/ ULT</c:v>
                </c:pt>
              </c:strCache>
            </c:strRef>
          </c:tx>
          <c:cat>
            <c:numRef>
              <c:f>'overhead of MPI collective'!$A$27:$A$35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collective'!$H$15:$H$23</c:f>
              <c:numCache>
                <c:formatCode>General</c:formatCode>
                <c:ptCount val="9"/>
                <c:pt idx="0">
                  <c:v>3124.189377</c:v>
                </c:pt>
                <c:pt idx="1">
                  <c:v>3775.501251</c:v>
                </c:pt>
                <c:pt idx="2">
                  <c:v>4324.913025</c:v>
                </c:pt>
                <c:pt idx="3">
                  <c:v>6150.29335</c:v>
                </c:pt>
                <c:pt idx="4">
                  <c:v>9064.888953999971</c:v>
                </c:pt>
                <c:pt idx="5">
                  <c:v>14742.612839</c:v>
                </c:pt>
                <c:pt idx="6">
                  <c:v>25244.903564</c:v>
                </c:pt>
                <c:pt idx="7">
                  <c:v>57106.685638</c:v>
                </c:pt>
                <c:pt idx="8">
                  <c:v>103181.07605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5306192"/>
        <c:axId val="1775469264"/>
      </c:lineChart>
      <c:catAx>
        <c:axId val="17753061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Data size</a:t>
                </a:r>
                <a:r>
                  <a:rPr lang="en-US" sz="1100" baseline="0"/>
                  <a:t> (KB)</a:t>
                </a:r>
                <a:endParaRPr lang="en-US" sz="11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75469264"/>
        <c:crosses val="autoZero"/>
        <c:auto val="1"/>
        <c:lblAlgn val="ctr"/>
        <c:lblOffset val="100"/>
        <c:noMultiLvlLbl val="0"/>
      </c:catAx>
      <c:valAx>
        <c:axId val="1775469264"/>
        <c:scaling>
          <c:logBase val="10.0"/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Time (us)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75306192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'overhead of MPI collective'!$B$26</c:f>
              <c:strCache>
                <c:ptCount val="1"/>
                <c:pt idx="0">
                  <c:v>MPI_Alltoall</c:v>
                </c:pt>
              </c:strCache>
            </c:strRef>
          </c:tx>
          <c:cat>
            <c:numRef>
              <c:f>'overhead of MPI collective'!$A$27:$A$35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collective'!$B$27:$B$35</c:f>
              <c:numCache>
                <c:formatCode>General</c:formatCode>
                <c:ptCount val="9"/>
                <c:pt idx="0">
                  <c:v>5.428416331609E6</c:v>
                </c:pt>
                <c:pt idx="1">
                  <c:v>4.299663702647E6</c:v>
                </c:pt>
                <c:pt idx="2">
                  <c:v>4.442602316538E6</c:v>
                </c:pt>
                <c:pt idx="3">
                  <c:v>7.72690765063E6</c:v>
                </c:pt>
                <c:pt idx="4">
                  <c:v>1.1617791970571E7</c:v>
                </c:pt>
                <c:pt idx="5">
                  <c:v>1.9496713002523E7</c:v>
                </c:pt>
                <c:pt idx="6">
                  <c:v>4.0470929940542E7</c:v>
                </c:pt>
                <c:pt idx="7">
                  <c:v>6.5804729620616E7</c:v>
                </c:pt>
                <c:pt idx="8">
                  <c:v>8.2466770013173E7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'overhead of MPI collective'!$E$26</c:f>
              <c:strCache>
                <c:ptCount val="1"/>
                <c:pt idx="0">
                  <c:v>MPI_Ialltoall</c:v>
                </c:pt>
              </c:strCache>
            </c:strRef>
          </c:tx>
          <c:cat>
            <c:numRef>
              <c:f>'overhead of MPI collective'!$A$27:$A$35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collective'!$E$27:$E$35</c:f>
              <c:numCache>
                <c:formatCode>General</c:formatCode>
                <c:ptCount val="9"/>
                <c:pt idx="0">
                  <c:v>2.064357280731E6</c:v>
                </c:pt>
                <c:pt idx="1">
                  <c:v>1.98623029391E6</c:v>
                </c:pt>
                <c:pt idx="2">
                  <c:v>2.662731250127E6</c:v>
                </c:pt>
                <c:pt idx="3">
                  <c:v>4.038422505061E6</c:v>
                </c:pt>
                <c:pt idx="4">
                  <c:v>6.450394948324E6</c:v>
                </c:pt>
                <c:pt idx="5">
                  <c:v>1.0484459161758E7</c:v>
                </c:pt>
                <c:pt idx="6">
                  <c:v>2.1747868696849E7</c:v>
                </c:pt>
                <c:pt idx="7">
                  <c:v>3.4666289567947E7</c:v>
                </c:pt>
                <c:pt idx="8">
                  <c:v>4.5080849726995E7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'overhead of MPI collective'!$H$26</c:f>
              <c:strCache>
                <c:ptCount val="1"/>
                <c:pt idx="0">
                  <c:v>MPI_Alltoall w/ ULT</c:v>
                </c:pt>
              </c:strCache>
            </c:strRef>
          </c:tx>
          <c:cat>
            <c:numRef>
              <c:f>'overhead of MPI collective'!$A$27:$A$35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collective'!$H$27:$H$35</c:f>
              <c:numCache>
                <c:formatCode>General</c:formatCode>
                <c:ptCount val="9"/>
                <c:pt idx="0">
                  <c:v>311092.376709</c:v>
                </c:pt>
                <c:pt idx="1">
                  <c:v>306908.845901</c:v>
                </c:pt>
                <c:pt idx="2">
                  <c:v>423010.1108549995</c:v>
                </c:pt>
                <c:pt idx="3">
                  <c:v>617689.6095279999</c:v>
                </c:pt>
                <c:pt idx="4">
                  <c:v>1.035699049632E6</c:v>
                </c:pt>
                <c:pt idx="5">
                  <c:v>1.75791200002E6</c:v>
                </c:pt>
                <c:pt idx="6">
                  <c:v>4.202878634135E6</c:v>
                </c:pt>
                <c:pt idx="7">
                  <c:v>5.410772005717E6</c:v>
                </c:pt>
                <c:pt idx="8">
                  <c:v>7.413760026296E6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5515968"/>
        <c:axId val="1775521280"/>
      </c:lineChart>
      <c:catAx>
        <c:axId val="1775515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Data size (KB)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75521280"/>
        <c:crosses val="autoZero"/>
        <c:auto val="1"/>
        <c:lblAlgn val="ctr"/>
        <c:lblOffset val="100"/>
        <c:noMultiLvlLbl val="0"/>
      </c:catAx>
      <c:valAx>
        <c:axId val="1775521280"/>
        <c:scaling>
          <c:logBase val="10.0"/>
          <c:orientation val="minMax"/>
          <c:min val="100000.0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Time (us)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75515968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'overhead of MPI collective'!$B$38</c:f>
              <c:strCache>
                <c:ptCount val="1"/>
                <c:pt idx="0">
                  <c:v>MPI_Allreduce</c:v>
                </c:pt>
              </c:strCache>
            </c:strRef>
          </c:tx>
          <c:cat>
            <c:numRef>
              <c:f>'overhead of MPI collective'!$A$39:$A$47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collective'!$B$39:$B$47</c:f>
              <c:numCache>
                <c:formatCode>General</c:formatCode>
                <c:ptCount val="9"/>
                <c:pt idx="0">
                  <c:v>8331.489563</c:v>
                </c:pt>
                <c:pt idx="1">
                  <c:v>762.248039</c:v>
                </c:pt>
                <c:pt idx="2">
                  <c:v>862.765312</c:v>
                </c:pt>
                <c:pt idx="3">
                  <c:v>1110.911369</c:v>
                </c:pt>
                <c:pt idx="4">
                  <c:v>1431.775093</c:v>
                </c:pt>
                <c:pt idx="5">
                  <c:v>2201.938629</c:v>
                </c:pt>
                <c:pt idx="6">
                  <c:v>3408.432007</c:v>
                </c:pt>
                <c:pt idx="7">
                  <c:v>5931.925774</c:v>
                </c:pt>
                <c:pt idx="8">
                  <c:v>8966.636658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'overhead of MPI collective'!$E$38</c:f>
              <c:strCache>
                <c:ptCount val="1"/>
                <c:pt idx="0">
                  <c:v>MPI_Iallreduce</c:v>
                </c:pt>
              </c:strCache>
            </c:strRef>
          </c:tx>
          <c:cat>
            <c:numRef>
              <c:f>'overhead of MPI collective'!$A$39:$A$47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collective'!$E$39:$E$47</c:f>
              <c:numCache>
                <c:formatCode>General</c:formatCode>
                <c:ptCount val="9"/>
                <c:pt idx="0">
                  <c:v>8.606910999999998</c:v>
                </c:pt>
                <c:pt idx="1">
                  <c:v>8.106232</c:v>
                </c:pt>
                <c:pt idx="2">
                  <c:v>14.090538</c:v>
                </c:pt>
                <c:pt idx="3">
                  <c:v>17.166138</c:v>
                </c:pt>
                <c:pt idx="4">
                  <c:v>32.281876</c:v>
                </c:pt>
                <c:pt idx="5">
                  <c:v>48.303604</c:v>
                </c:pt>
                <c:pt idx="6">
                  <c:v>84.590912</c:v>
                </c:pt>
                <c:pt idx="7">
                  <c:v>214.219093</c:v>
                </c:pt>
                <c:pt idx="8">
                  <c:v>385.808945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'overhead of MPI collective'!$H$38</c:f>
              <c:strCache>
                <c:ptCount val="1"/>
                <c:pt idx="0">
                  <c:v>MPI_Allreduce w/ ULT</c:v>
                </c:pt>
              </c:strCache>
            </c:strRef>
          </c:tx>
          <c:cat>
            <c:numRef>
              <c:f>'overhead of MPI collective'!$A$39:$A$47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</c:numCache>
            </c:numRef>
          </c:cat>
          <c:val>
            <c:numRef>
              <c:f>'overhead of MPI collective'!$H$39:$H$47</c:f>
              <c:numCache>
                <c:formatCode>General</c:formatCode>
                <c:ptCount val="9"/>
                <c:pt idx="0">
                  <c:v>23.818016</c:v>
                </c:pt>
                <c:pt idx="1">
                  <c:v>19.478798</c:v>
                </c:pt>
                <c:pt idx="2">
                  <c:v>28.634071</c:v>
                </c:pt>
                <c:pt idx="3">
                  <c:v>33.831596</c:v>
                </c:pt>
                <c:pt idx="4">
                  <c:v>52.35672</c:v>
                </c:pt>
                <c:pt idx="5">
                  <c:v>69.236755</c:v>
                </c:pt>
                <c:pt idx="6">
                  <c:v>109.171867</c:v>
                </c:pt>
                <c:pt idx="7">
                  <c:v>233.078003</c:v>
                </c:pt>
                <c:pt idx="8">
                  <c:v>401.02005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5567504"/>
        <c:axId val="1775572816"/>
      </c:lineChart>
      <c:catAx>
        <c:axId val="17755675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Data size (KB)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75572816"/>
        <c:crosses val="autoZero"/>
        <c:auto val="1"/>
        <c:lblAlgn val="ctr"/>
        <c:lblOffset val="100"/>
        <c:noMultiLvlLbl val="0"/>
      </c:catAx>
      <c:valAx>
        <c:axId val="1775572816"/>
        <c:scaling>
          <c:logBase val="10.0"/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Time (us)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5567504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'rma-graph-large-comp'!$A$16</c:f>
              <c:strCache>
                <c:ptCount val="1"/>
                <c:pt idx="0">
                  <c:v>Computation</c:v>
                </c:pt>
              </c:strCache>
            </c:strRef>
          </c:tx>
          <c:invertIfNegative val="0"/>
          <c:cat>
            <c:multiLvlStrRef>
              <c:f>'rma-graph-large-comp'!$B$14:$G$15</c:f>
              <c:multiLvlStrCache>
                <c:ptCount val="6"/>
                <c:lvl>
                  <c:pt idx="1">
                    <c:v>1</c:v>
                  </c:pt>
                  <c:pt idx="2">
                    <c:v>2</c:v>
                  </c:pt>
                  <c:pt idx="3">
                    <c:v>4</c:v>
                  </c:pt>
                  <c:pt idx="4">
                    <c:v>8</c:v>
                  </c:pt>
                  <c:pt idx="5">
                    <c:v>16</c:v>
                  </c:pt>
                </c:lvl>
                <c:lvl>
                  <c:pt idx="0">
                    <c:v>MPI-Only</c:v>
                  </c:pt>
                  <c:pt idx="1">
                    <c:v>MPI+ULT</c:v>
                  </c:pt>
                </c:lvl>
              </c:multiLvlStrCache>
            </c:multiLvlStrRef>
          </c:cat>
          <c:val>
            <c:numRef>
              <c:f>'rma-graph-large-comp'!$B$16:$G$16</c:f>
              <c:numCache>
                <c:formatCode>0%</c:formatCode>
                <c:ptCount val="6"/>
                <c:pt idx="0">
                  <c:v>0.496031997874869</c:v>
                </c:pt>
                <c:pt idx="1">
                  <c:v>0.489980235077253</c:v>
                </c:pt>
                <c:pt idx="2">
                  <c:v>0.493791465239564</c:v>
                </c:pt>
                <c:pt idx="3">
                  <c:v>0.495032864795645</c:v>
                </c:pt>
                <c:pt idx="4">
                  <c:v>0.488122954815925</c:v>
                </c:pt>
                <c:pt idx="5">
                  <c:v>0.498136027471469</c:v>
                </c:pt>
              </c:numCache>
            </c:numRef>
          </c:val>
        </c:ser>
        <c:ser>
          <c:idx val="1"/>
          <c:order val="1"/>
          <c:tx>
            <c:strRef>
              <c:f>'rma-graph-large-comp'!$A$17</c:f>
              <c:strCache>
                <c:ptCount val="1"/>
                <c:pt idx="0">
                  <c:v>RMA</c:v>
                </c:pt>
              </c:strCache>
            </c:strRef>
          </c:tx>
          <c:invertIfNegative val="0"/>
          <c:cat>
            <c:multiLvlStrRef>
              <c:f>'rma-graph-large-comp'!$B$14:$G$15</c:f>
              <c:multiLvlStrCache>
                <c:ptCount val="6"/>
                <c:lvl>
                  <c:pt idx="1">
                    <c:v>1</c:v>
                  </c:pt>
                  <c:pt idx="2">
                    <c:v>2</c:v>
                  </c:pt>
                  <c:pt idx="3">
                    <c:v>4</c:v>
                  </c:pt>
                  <c:pt idx="4">
                    <c:v>8</c:v>
                  </c:pt>
                  <c:pt idx="5">
                    <c:v>16</c:v>
                  </c:pt>
                </c:lvl>
                <c:lvl>
                  <c:pt idx="0">
                    <c:v>MPI-Only</c:v>
                  </c:pt>
                  <c:pt idx="1">
                    <c:v>MPI+ULT</c:v>
                  </c:pt>
                </c:lvl>
              </c:multiLvlStrCache>
            </c:multiLvlStrRef>
          </c:cat>
          <c:val>
            <c:numRef>
              <c:f>'rma-graph-large-comp'!$B$17:$G$17</c:f>
              <c:numCache>
                <c:formatCode>0%</c:formatCode>
                <c:ptCount val="6"/>
                <c:pt idx="0">
                  <c:v>0.503968002125131</c:v>
                </c:pt>
                <c:pt idx="1">
                  <c:v>0.513064362255434</c:v>
                </c:pt>
                <c:pt idx="2">
                  <c:v>0.250558035821497</c:v>
                </c:pt>
                <c:pt idx="3">
                  <c:v>0.114408374440611</c:v>
                </c:pt>
                <c:pt idx="4">
                  <c:v>0.0764747147252997</c:v>
                </c:pt>
                <c:pt idx="5">
                  <c:v>0.0517268066671888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80586720"/>
        <c:axId val="1781168592"/>
      </c:barChart>
      <c:catAx>
        <c:axId val="1780586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781168592"/>
        <c:crosses val="autoZero"/>
        <c:auto val="1"/>
        <c:lblAlgn val="ctr"/>
        <c:lblOffset val="100"/>
        <c:noMultiLvlLbl val="0"/>
      </c:catAx>
      <c:valAx>
        <c:axId val="1781168592"/>
        <c:scaling>
          <c:orientation val="minMax"/>
          <c:max val="1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Breakdown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17805867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2372144181449"/>
          <c:y val="0.158627191156984"/>
          <c:w val="0.768605372095137"/>
          <c:h val="0.613253935221612"/>
        </c:manualLayout>
      </c:layout>
      <c:lineChart>
        <c:grouping val="standard"/>
        <c:varyColors val="0"/>
        <c:ser>
          <c:idx val="0"/>
          <c:order val="0"/>
          <c:tx>
            <c:strRef>
              <c:f>Sheet1!$B$36</c:f>
              <c:strCache>
                <c:ptCount val="1"/>
                <c:pt idx="0">
                  <c:v>pthread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Sheet1!$A$37:$A$48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</c:numCache>
            </c:numRef>
          </c:cat>
          <c:val>
            <c:numRef>
              <c:f>Sheet1!$B$37:$B$48</c:f>
              <c:numCache>
                <c:formatCode>General</c:formatCode>
                <c:ptCount val="12"/>
                <c:pt idx="0">
                  <c:v>12023.0</c:v>
                </c:pt>
                <c:pt idx="1">
                  <c:v>8373.0</c:v>
                </c:pt>
                <c:pt idx="2">
                  <c:v>6600.0</c:v>
                </c:pt>
                <c:pt idx="3">
                  <c:v>13118.0</c:v>
                </c:pt>
                <c:pt idx="4">
                  <c:v>15085.0</c:v>
                </c:pt>
                <c:pt idx="5">
                  <c:v>16665.0</c:v>
                </c:pt>
                <c:pt idx="6">
                  <c:v>17210.0</c:v>
                </c:pt>
                <c:pt idx="7">
                  <c:v>21182.0</c:v>
                </c:pt>
                <c:pt idx="8">
                  <c:v>17016.0</c:v>
                </c:pt>
                <c:pt idx="9">
                  <c:v>18641.0</c:v>
                </c:pt>
                <c:pt idx="10">
                  <c:v>19027.0</c:v>
                </c:pt>
                <c:pt idx="11">
                  <c:v>19661.0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Sheet1!$C$36</c:f>
              <c:strCache>
                <c:ptCount val="1"/>
                <c:pt idx="0">
                  <c:v>ULT (Argobots)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Sheet1!$A$37:$A$48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</c:numCache>
            </c:numRef>
          </c:cat>
          <c:val>
            <c:numRef>
              <c:f>Sheet1!$C$37:$C$48</c:f>
              <c:numCache>
                <c:formatCode>General</c:formatCode>
                <c:ptCount val="12"/>
                <c:pt idx="0">
                  <c:v>121.0</c:v>
                </c:pt>
                <c:pt idx="1">
                  <c:v>130.0</c:v>
                </c:pt>
                <c:pt idx="2">
                  <c:v>90.00000000000001</c:v>
                </c:pt>
                <c:pt idx="3">
                  <c:v>94.0</c:v>
                </c:pt>
                <c:pt idx="4">
                  <c:v>84.00000000000001</c:v>
                </c:pt>
                <c:pt idx="5">
                  <c:v>78.0</c:v>
                </c:pt>
                <c:pt idx="6">
                  <c:v>81.0</c:v>
                </c:pt>
                <c:pt idx="7">
                  <c:v>80.0</c:v>
                </c:pt>
                <c:pt idx="8">
                  <c:v>79.0</c:v>
                </c:pt>
                <c:pt idx="9">
                  <c:v>80.0</c:v>
                </c:pt>
                <c:pt idx="10">
                  <c:v>88.0</c:v>
                </c:pt>
                <c:pt idx="11">
                  <c:v>94.0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7989632"/>
        <c:axId val="-2028139568"/>
      </c:lineChart>
      <c:catAx>
        <c:axId val="-2027989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8139568"/>
        <c:crosses val="autoZero"/>
        <c:auto val="1"/>
        <c:lblAlgn val="ctr"/>
        <c:lblOffset val="100"/>
        <c:noMultiLvlLbl val="0"/>
      </c:catAx>
      <c:valAx>
        <c:axId val="-2028139568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Avg. </a:t>
                </a:r>
                <a:r>
                  <a:rPr lang="en-US" b="1" dirty="0" err="1" smtClean="0"/>
                  <a:t>Create&amp;Join</a:t>
                </a:r>
                <a:r>
                  <a:rPr lang="en-US" b="1" dirty="0" smtClean="0"/>
                  <a:t> Time/thread </a:t>
                </a:r>
                <a:r>
                  <a:rPr lang="en-US" b="1" dirty="0"/>
                  <a:t>(ns)</a:t>
                </a:r>
              </a:p>
            </c:rich>
          </c:tx>
          <c:layout>
            <c:manualLayout>
              <c:xMode val="edge"/>
              <c:yMode val="edge"/>
              <c:x val="0.0245615146747418"/>
              <c:y val="0.0957060237546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798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MPI only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hpcg!$C$4:$C$11</c:f>
              <c:numCache>
                <c:formatCode>General</c:formatCode>
                <c:ptCount val="8"/>
                <c:pt idx="0">
                  <c:v>7.09024</c:v>
                </c:pt>
                <c:pt idx="1">
                  <c:v>14.0069</c:v>
                </c:pt>
                <c:pt idx="2">
                  <c:v>25.3516</c:v>
                </c:pt>
                <c:pt idx="3">
                  <c:v>49.9567</c:v>
                </c:pt>
                <c:pt idx="4">
                  <c:v>78.2222</c:v>
                </c:pt>
                <c:pt idx="5">
                  <c:v>131.176</c:v>
                </c:pt>
                <c:pt idx="6">
                  <c:v>275.4209999999989</c:v>
                </c:pt>
                <c:pt idx="7">
                  <c:v>432.886</c:v>
                </c:pt>
              </c:numCache>
            </c:numRef>
          </c:val>
        </c:ser>
        <c:ser>
          <c:idx val="1"/>
          <c:order val="1"/>
          <c:tx>
            <c:v>MPI+ULT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hpcg!$D$4:$D$11</c:f>
              <c:numCache>
                <c:formatCode>General</c:formatCode>
                <c:ptCount val="8"/>
                <c:pt idx="0">
                  <c:v>6.88207</c:v>
                </c:pt>
                <c:pt idx="1">
                  <c:v>13.3488</c:v>
                </c:pt>
                <c:pt idx="2">
                  <c:v>22.5482</c:v>
                </c:pt>
                <c:pt idx="3">
                  <c:v>49.0335</c:v>
                </c:pt>
                <c:pt idx="4">
                  <c:v>82.6981</c:v>
                </c:pt>
                <c:pt idx="5">
                  <c:v>140.206</c:v>
                </c:pt>
                <c:pt idx="6">
                  <c:v>299.973</c:v>
                </c:pt>
                <c:pt idx="7">
                  <c:v>518.133</c:v>
                </c:pt>
              </c:numCache>
            </c:numRef>
          </c:val>
        </c:ser>
        <c:ser>
          <c:idx val="2"/>
          <c:order val="2"/>
          <c:tx>
            <c:v>MPI+Pthreads (ppn=16)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hpcg!$E$4:$E$11</c:f>
              <c:numCache>
                <c:formatCode>General</c:formatCode>
                <c:ptCount val="8"/>
                <c:pt idx="0">
                  <c:v>7.03536</c:v>
                </c:pt>
                <c:pt idx="1">
                  <c:v>12.7582</c:v>
                </c:pt>
                <c:pt idx="2">
                  <c:v>19.6316</c:v>
                </c:pt>
                <c:pt idx="3">
                  <c:v>37.1094</c:v>
                </c:pt>
                <c:pt idx="4">
                  <c:v>57.0807</c:v>
                </c:pt>
                <c:pt idx="5">
                  <c:v>111.688</c:v>
                </c:pt>
                <c:pt idx="6">
                  <c:v>196.971</c:v>
                </c:pt>
                <c:pt idx="7">
                  <c:v>384.155</c:v>
                </c:pt>
              </c:numCache>
            </c:numRef>
          </c:val>
        </c:ser>
        <c:ser>
          <c:idx val="3"/>
          <c:order val="3"/>
          <c:tx>
            <c:v>MPI+Pthreads (ppn=8)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hpcg!$F$4:$F$11</c:f>
              <c:numCache>
                <c:formatCode>General</c:formatCode>
                <c:ptCount val="8"/>
                <c:pt idx="0">
                  <c:v>3.73981</c:v>
                </c:pt>
                <c:pt idx="1">
                  <c:v>7.68876</c:v>
                </c:pt>
                <c:pt idx="2">
                  <c:v>11.7669</c:v>
                </c:pt>
                <c:pt idx="3">
                  <c:v>24.4342</c:v>
                </c:pt>
                <c:pt idx="4">
                  <c:v>46.6261</c:v>
                </c:pt>
                <c:pt idx="5">
                  <c:v>89.6874</c:v>
                </c:pt>
                <c:pt idx="6">
                  <c:v>157.887</c:v>
                </c:pt>
                <c:pt idx="7">
                  <c:v>307.9979999999989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5808864"/>
        <c:axId val="1775792736"/>
      </c:barChart>
      <c:lineChart>
        <c:grouping val="standard"/>
        <c:varyColors val="0"/>
        <c:ser>
          <c:idx val="4"/>
          <c:order val="4"/>
          <c:tx>
            <c:v>MPI+ULT vs. MPI only</c:v>
          </c:tx>
          <c:spPr>
            <a:ln w="25400">
              <a:solidFill>
                <a:srgbClr val="FF0000"/>
              </a:solidFill>
            </a:ln>
          </c:spPr>
          <c:marker>
            <c:symbol val="squar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val>
            <c:numRef>
              <c:f>hpcg!$G$4:$G$11</c:f>
              <c:numCache>
                <c:formatCode>General</c:formatCode>
                <c:ptCount val="8"/>
                <c:pt idx="0">
                  <c:v>0.97063992</c:v>
                </c:pt>
                <c:pt idx="1">
                  <c:v>0.95301601</c:v>
                </c:pt>
                <c:pt idx="2">
                  <c:v>0.88941921</c:v>
                </c:pt>
                <c:pt idx="3">
                  <c:v>0.98152</c:v>
                </c:pt>
                <c:pt idx="4">
                  <c:v>1.0572203</c:v>
                </c:pt>
                <c:pt idx="5">
                  <c:v>1.0688388</c:v>
                </c:pt>
                <c:pt idx="6">
                  <c:v>1.0891435</c:v>
                </c:pt>
                <c:pt idx="7">
                  <c:v>1.1969271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5597456"/>
        <c:axId val="1775594592"/>
      </c:lineChart>
      <c:catAx>
        <c:axId val="17758088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#Cores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775792736"/>
        <c:crosses val="autoZero"/>
        <c:auto val="1"/>
        <c:lblAlgn val="ctr"/>
        <c:lblOffset val="100"/>
        <c:noMultiLvlLbl val="0"/>
      </c:catAx>
      <c:valAx>
        <c:axId val="17757927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HPCG (GFlop/s)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5808864"/>
        <c:crosses val="autoZero"/>
        <c:crossBetween val="between"/>
      </c:valAx>
      <c:valAx>
        <c:axId val="1775594592"/>
        <c:scaling>
          <c:orientation val="minMax"/>
        </c:scaling>
        <c:delete val="0"/>
        <c:axPos val="r"/>
        <c:majorGridlines>
          <c:spPr>
            <a:ln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775597456"/>
        <c:crosses val="max"/>
        <c:crossBetween val="between"/>
      </c:valAx>
      <c:catAx>
        <c:axId val="1775597456"/>
        <c:scaling>
          <c:orientation val="minMax"/>
        </c:scaling>
        <c:delete val="1"/>
        <c:axPos val="b"/>
        <c:majorTickMark val="out"/>
        <c:minorTickMark val="none"/>
        <c:tickLblPos val="nextTo"/>
        <c:crossAx val="1775594592"/>
        <c:crosses val="autoZero"/>
        <c:auto val="1"/>
        <c:lblAlgn val="ctr"/>
        <c:lblOffset val="100"/>
        <c:noMultiLvlLbl val="0"/>
      </c:catAx>
    </c:plotArea>
    <c:legend>
      <c:legendPos val="r"/>
      <c:layout/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MPI only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hpcg!$C$4:$C$11</c:f>
              <c:numCache>
                <c:formatCode>General</c:formatCode>
                <c:ptCount val="8"/>
                <c:pt idx="0">
                  <c:v>7.09024</c:v>
                </c:pt>
                <c:pt idx="1">
                  <c:v>14.0069</c:v>
                </c:pt>
                <c:pt idx="2">
                  <c:v>25.3516</c:v>
                </c:pt>
                <c:pt idx="3">
                  <c:v>49.9567</c:v>
                </c:pt>
                <c:pt idx="4">
                  <c:v>78.2222</c:v>
                </c:pt>
                <c:pt idx="5">
                  <c:v>131.176</c:v>
                </c:pt>
                <c:pt idx="6">
                  <c:v>275.4209999999989</c:v>
                </c:pt>
                <c:pt idx="7">
                  <c:v>432.886</c:v>
                </c:pt>
              </c:numCache>
            </c:numRef>
          </c:val>
        </c:ser>
        <c:ser>
          <c:idx val="1"/>
          <c:order val="1"/>
          <c:tx>
            <c:v>MPI+ULT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hpcg!$D$4:$D$11</c:f>
              <c:numCache>
                <c:formatCode>General</c:formatCode>
                <c:ptCount val="8"/>
                <c:pt idx="0">
                  <c:v>6.88207</c:v>
                </c:pt>
                <c:pt idx="1">
                  <c:v>13.3488</c:v>
                </c:pt>
                <c:pt idx="2">
                  <c:v>22.5482</c:v>
                </c:pt>
                <c:pt idx="3">
                  <c:v>49.0335</c:v>
                </c:pt>
                <c:pt idx="4">
                  <c:v>82.6981</c:v>
                </c:pt>
                <c:pt idx="5">
                  <c:v>140.206</c:v>
                </c:pt>
                <c:pt idx="6">
                  <c:v>299.973</c:v>
                </c:pt>
                <c:pt idx="7">
                  <c:v>518.133</c:v>
                </c:pt>
              </c:numCache>
            </c:numRef>
          </c:val>
        </c:ser>
        <c:ser>
          <c:idx val="2"/>
          <c:order val="2"/>
          <c:tx>
            <c:v>MPI+Pthreads (ppn=16)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hpcg!$E$4:$E$11</c:f>
              <c:numCache>
                <c:formatCode>General</c:formatCode>
                <c:ptCount val="8"/>
                <c:pt idx="0">
                  <c:v>7.03536</c:v>
                </c:pt>
                <c:pt idx="1">
                  <c:v>12.7582</c:v>
                </c:pt>
                <c:pt idx="2">
                  <c:v>19.6316</c:v>
                </c:pt>
                <c:pt idx="3">
                  <c:v>37.1094</c:v>
                </c:pt>
                <c:pt idx="4">
                  <c:v>57.0807</c:v>
                </c:pt>
                <c:pt idx="5">
                  <c:v>111.688</c:v>
                </c:pt>
                <c:pt idx="6">
                  <c:v>196.971</c:v>
                </c:pt>
                <c:pt idx="7">
                  <c:v>384.155</c:v>
                </c:pt>
              </c:numCache>
            </c:numRef>
          </c:val>
        </c:ser>
        <c:ser>
          <c:idx val="3"/>
          <c:order val="3"/>
          <c:tx>
            <c:v>MPI+Pthreads (ppn=8)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hpcg!$F$4:$F$11</c:f>
              <c:numCache>
                <c:formatCode>General</c:formatCode>
                <c:ptCount val="8"/>
                <c:pt idx="0">
                  <c:v>3.73981</c:v>
                </c:pt>
                <c:pt idx="1">
                  <c:v>7.68876</c:v>
                </c:pt>
                <c:pt idx="2">
                  <c:v>11.7669</c:v>
                </c:pt>
                <c:pt idx="3">
                  <c:v>24.4342</c:v>
                </c:pt>
                <c:pt idx="4">
                  <c:v>46.6261</c:v>
                </c:pt>
                <c:pt idx="5">
                  <c:v>89.6874</c:v>
                </c:pt>
                <c:pt idx="6">
                  <c:v>157.887</c:v>
                </c:pt>
                <c:pt idx="7">
                  <c:v>307.9979999999989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4282224"/>
        <c:axId val="1784327840"/>
      </c:barChart>
      <c:lineChart>
        <c:grouping val="standard"/>
        <c:varyColors val="0"/>
        <c:ser>
          <c:idx val="4"/>
          <c:order val="4"/>
          <c:tx>
            <c:v>MPI+ULT vs. MPI only</c:v>
          </c:tx>
          <c:spPr>
            <a:ln w="25400">
              <a:solidFill>
                <a:srgbClr val="FF0000"/>
              </a:solidFill>
            </a:ln>
          </c:spPr>
          <c:marker>
            <c:symbol val="squar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val>
            <c:numRef>
              <c:f>hpcg!$G$4:$G$11</c:f>
              <c:numCache>
                <c:formatCode>General</c:formatCode>
                <c:ptCount val="8"/>
                <c:pt idx="0">
                  <c:v>0.97063992</c:v>
                </c:pt>
                <c:pt idx="1">
                  <c:v>0.95301601</c:v>
                </c:pt>
                <c:pt idx="2">
                  <c:v>0.88941921</c:v>
                </c:pt>
                <c:pt idx="3">
                  <c:v>0.98152</c:v>
                </c:pt>
                <c:pt idx="4">
                  <c:v>1.0572203</c:v>
                </c:pt>
                <c:pt idx="5">
                  <c:v>1.0688388</c:v>
                </c:pt>
                <c:pt idx="6">
                  <c:v>1.0891435</c:v>
                </c:pt>
                <c:pt idx="7">
                  <c:v>1.1969271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4290080"/>
        <c:axId val="1784287232"/>
      </c:lineChart>
      <c:catAx>
        <c:axId val="1784282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#Cores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784327840"/>
        <c:crosses val="autoZero"/>
        <c:auto val="1"/>
        <c:lblAlgn val="ctr"/>
        <c:lblOffset val="100"/>
        <c:noMultiLvlLbl val="0"/>
      </c:catAx>
      <c:valAx>
        <c:axId val="17843278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HPCG (GFlop/s)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84282224"/>
        <c:crosses val="autoZero"/>
        <c:crossBetween val="between"/>
      </c:valAx>
      <c:valAx>
        <c:axId val="1784287232"/>
        <c:scaling>
          <c:orientation val="minMax"/>
        </c:scaling>
        <c:delete val="0"/>
        <c:axPos val="r"/>
        <c:majorGridlines>
          <c:spPr>
            <a:ln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784290080"/>
        <c:crosses val="max"/>
        <c:crossBetween val="between"/>
      </c:valAx>
      <c:catAx>
        <c:axId val="1784290080"/>
        <c:scaling>
          <c:orientation val="minMax"/>
        </c:scaling>
        <c:delete val="1"/>
        <c:axPos val="b"/>
        <c:majorTickMark val="out"/>
        <c:minorTickMark val="none"/>
        <c:tickLblPos val="nextTo"/>
        <c:crossAx val="1784287232"/>
        <c:crosses val="autoZero"/>
        <c:auto val="1"/>
        <c:lblAlgn val="ctr"/>
        <c:lblOffset val="100"/>
        <c:noMultiLvlLbl val="0"/>
      </c:catAx>
    </c:plotArea>
    <c:legend>
      <c:legendPos val="r"/>
      <c:layout/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hpcg!$B$33</c:f>
              <c:strCache>
                <c:ptCount val="1"/>
                <c:pt idx="0">
                  <c:v>    DDOT </c:v>
                </c:pt>
              </c:strCache>
            </c:strRef>
          </c:tx>
          <c:invertIfNegative val="0"/>
          <c:cat>
            <c:strRef>
              <c:f>hpcg!$A$34:$A$35</c:f>
              <c:strCache>
                <c:ptCount val="2"/>
                <c:pt idx="0">
                  <c:v> MPI Only   </c:v>
                </c:pt>
                <c:pt idx="1">
                  <c:v> MPI+ULT    </c:v>
                </c:pt>
              </c:strCache>
            </c:strRef>
          </c:cat>
          <c:val>
            <c:numRef>
              <c:f>hpcg!$B$34:$B$35</c:f>
              <c:numCache>
                <c:formatCode>General</c:formatCode>
                <c:ptCount val="2"/>
                <c:pt idx="0">
                  <c:v>65.8678</c:v>
                </c:pt>
                <c:pt idx="1">
                  <c:v>28.6702</c:v>
                </c:pt>
              </c:numCache>
            </c:numRef>
          </c:val>
        </c:ser>
        <c:ser>
          <c:idx val="1"/>
          <c:order val="1"/>
          <c:tx>
            <c:strRef>
              <c:f>hpcg!$C$33</c:f>
              <c:strCache>
                <c:ptCount val="1"/>
                <c:pt idx="0">
                  <c:v>  WAXPBY </c:v>
                </c:pt>
              </c:strCache>
            </c:strRef>
          </c:tx>
          <c:invertIfNegative val="0"/>
          <c:cat>
            <c:strRef>
              <c:f>hpcg!$A$34:$A$35</c:f>
              <c:strCache>
                <c:ptCount val="2"/>
                <c:pt idx="0">
                  <c:v> MPI Only   </c:v>
                </c:pt>
                <c:pt idx="1">
                  <c:v> MPI+ULT    </c:v>
                </c:pt>
              </c:strCache>
            </c:strRef>
          </c:cat>
          <c:val>
            <c:numRef>
              <c:f>hpcg!$C$34:$C$35</c:f>
              <c:numCache>
                <c:formatCode>General</c:formatCode>
                <c:ptCount val="2"/>
                <c:pt idx="0">
                  <c:v>1.51036</c:v>
                </c:pt>
                <c:pt idx="1">
                  <c:v>1.54669</c:v>
                </c:pt>
              </c:numCache>
            </c:numRef>
          </c:val>
        </c:ser>
        <c:ser>
          <c:idx val="2"/>
          <c:order val="2"/>
          <c:tx>
            <c:strRef>
              <c:f>hpcg!$D$33</c:f>
              <c:strCache>
                <c:ptCount val="1"/>
                <c:pt idx="0">
                  <c:v>    SpMV </c:v>
                </c:pt>
              </c:strCache>
            </c:strRef>
          </c:tx>
          <c:invertIfNegative val="0"/>
          <c:cat>
            <c:strRef>
              <c:f>hpcg!$A$34:$A$35</c:f>
              <c:strCache>
                <c:ptCount val="2"/>
                <c:pt idx="0">
                  <c:v> MPI Only   </c:v>
                </c:pt>
                <c:pt idx="1">
                  <c:v> MPI+ULT    </c:v>
                </c:pt>
              </c:strCache>
            </c:strRef>
          </c:cat>
          <c:val>
            <c:numRef>
              <c:f>hpcg!$D$34:$D$35</c:f>
              <c:numCache>
                <c:formatCode>General</c:formatCode>
                <c:ptCount val="2"/>
                <c:pt idx="0">
                  <c:v>12.3895</c:v>
                </c:pt>
                <c:pt idx="1">
                  <c:v>13.3264</c:v>
                </c:pt>
              </c:numCache>
            </c:numRef>
          </c:val>
        </c:ser>
        <c:ser>
          <c:idx val="3"/>
          <c:order val="3"/>
          <c:tx>
            <c:strRef>
              <c:f>hpcg!$E$33</c:f>
              <c:strCache>
                <c:ptCount val="1"/>
                <c:pt idx="0">
                  <c:v>      MG </c:v>
                </c:pt>
              </c:strCache>
            </c:strRef>
          </c:tx>
          <c:invertIfNegative val="0"/>
          <c:cat>
            <c:strRef>
              <c:f>hpcg!$A$34:$A$35</c:f>
              <c:strCache>
                <c:ptCount val="2"/>
                <c:pt idx="0">
                  <c:v> MPI Only   </c:v>
                </c:pt>
                <c:pt idx="1">
                  <c:v> MPI+ULT    </c:v>
                </c:pt>
              </c:strCache>
            </c:strRef>
          </c:cat>
          <c:val>
            <c:numRef>
              <c:f>hpcg!$E$34:$E$35</c:f>
              <c:numCache>
                <c:formatCode>General</c:formatCode>
                <c:ptCount val="2"/>
                <c:pt idx="0">
                  <c:v>91.4386</c:v>
                </c:pt>
                <c:pt idx="1">
                  <c:v>99.3801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82989904"/>
        <c:axId val="1783912176"/>
      </c:barChart>
      <c:catAx>
        <c:axId val="17829899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783912176"/>
        <c:crosses val="autoZero"/>
        <c:auto val="1"/>
        <c:lblAlgn val="ctr"/>
        <c:lblOffset val="100"/>
        <c:noMultiLvlLbl val="0"/>
      </c:catAx>
      <c:valAx>
        <c:axId val="17839121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829899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'hpcg-spmv'!$E$1</c:f>
              <c:strCache>
                <c:ptCount val="1"/>
                <c:pt idx="0">
                  <c:v>     Halo </c:v>
                </c:pt>
              </c:strCache>
            </c:strRef>
          </c:tx>
          <c:invertIfNegative val="0"/>
          <c:cat>
            <c:strRef>
              <c:f>'hpcg-spmv'!$A$2:$A$5</c:f>
              <c:strCache>
                <c:ptCount val="4"/>
                <c:pt idx="0">
                  <c:v>64</c:v>
                </c:pt>
                <c:pt idx="1">
                  <c:v>256</c:v>
                </c:pt>
                <c:pt idx="2">
                  <c:v> 1K     </c:v>
                </c:pt>
                <c:pt idx="3">
                  <c:v> 4K     </c:v>
                </c:pt>
              </c:strCache>
            </c:strRef>
          </c:cat>
          <c:val>
            <c:numRef>
              <c:f>'hpcg-spmv'!$E$2:$E$5</c:f>
              <c:numCache>
                <c:formatCode>General</c:formatCode>
                <c:ptCount val="4"/>
                <c:pt idx="0">
                  <c:v>13.762524</c:v>
                </c:pt>
                <c:pt idx="1">
                  <c:v>17.373822</c:v>
                </c:pt>
                <c:pt idx="2">
                  <c:v>29.055356</c:v>
                </c:pt>
                <c:pt idx="3">
                  <c:v>50.392412</c:v>
                </c:pt>
              </c:numCache>
            </c:numRef>
          </c:val>
        </c:ser>
        <c:ser>
          <c:idx val="1"/>
          <c:order val="1"/>
          <c:tx>
            <c:strRef>
              <c:f>'hpcg-spmv'!$F$1</c:f>
              <c:strCache>
                <c:ptCount val="1"/>
                <c:pt idx="0">
                  <c:v>Computation</c:v>
                </c:pt>
              </c:strCache>
            </c:strRef>
          </c:tx>
          <c:invertIfNegative val="0"/>
          <c:cat>
            <c:strRef>
              <c:f>'hpcg-spmv'!$A$2:$A$5</c:f>
              <c:strCache>
                <c:ptCount val="4"/>
                <c:pt idx="0">
                  <c:v>64</c:v>
                </c:pt>
                <c:pt idx="1">
                  <c:v>256</c:v>
                </c:pt>
                <c:pt idx="2">
                  <c:v> 1K     </c:v>
                </c:pt>
                <c:pt idx="3">
                  <c:v> 4K     </c:v>
                </c:pt>
              </c:strCache>
            </c:strRef>
          </c:cat>
          <c:val>
            <c:numRef>
              <c:f>'hpcg-spmv'!$F$2:$F$5</c:f>
              <c:numCache>
                <c:formatCode>General</c:formatCode>
                <c:ptCount val="4"/>
                <c:pt idx="0">
                  <c:v>86.237476</c:v>
                </c:pt>
                <c:pt idx="1">
                  <c:v>82.6261779999998</c:v>
                </c:pt>
                <c:pt idx="2">
                  <c:v>70.944644</c:v>
                </c:pt>
                <c:pt idx="3">
                  <c:v>49.607588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85365568"/>
        <c:axId val="1785370816"/>
      </c:barChart>
      <c:lineChart>
        <c:grouping val="standard"/>
        <c:varyColors val="0"/>
        <c:ser>
          <c:idx val="2"/>
          <c:order val="2"/>
          <c:tx>
            <c:strRef>
              <c:f>'hpcg-spmv'!$H$1</c:f>
              <c:strCache>
                <c:ptCount val="1"/>
                <c:pt idx="0">
                  <c:v>Speedup</c:v>
                </c:pt>
              </c:strCache>
            </c:strRef>
          </c:tx>
          <c:cat>
            <c:strRef>
              <c:f>'hpcg-spmv'!$A$2:$A$5</c:f>
              <c:strCache>
                <c:ptCount val="4"/>
                <c:pt idx="0">
                  <c:v>64</c:v>
                </c:pt>
                <c:pt idx="1">
                  <c:v>256</c:v>
                </c:pt>
                <c:pt idx="2">
                  <c:v> 1K     </c:v>
                </c:pt>
                <c:pt idx="3">
                  <c:v> 4K     </c:v>
                </c:pt>
              </c:strCache>
            </c:strRef>
          </c:cat>
          <c:val>
            <c:numRef>
              <c:f>'hpcg-spmv'!$H$2:$H$5</c:f>
              <c:numCache>
                <c:formatCode>General</c:formatCode>
                <c:ptCount val="4"/>
                <c:pt idx="0">
                  <c:v>1.0165232</c:v>
                </c:pt>
                <c:pt idx="1">
                  <c:v>0.96012113</c:v>
                </c:pt>
                <c:pt idx="2">
                  <c:v>0.96503878</c:v>
                </c:pt>
                <c:pt idx="3">
                  <c:v>1.1479447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5378528"/>
        <c:axId val="1785375712"/>
      </c:lineChart>
      <c:catAx>
        <c:axId val="1785365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#Cores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785370816"/>
        <c:crosses val="autoZero"/>
        <c:auto val="1"/>
        <c:lblAlgn val="ctr"/>
        <c:lblOffset val="100"/>
        <c:noMultiLvlLbl val="0"/>
      </c:catAx>
      <c:valAx>
        <c:axId val="17853708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% of total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1785365568"/>
        <c:crosses val="autoZero"/>
        <c:crossBetween val="between"/>
      </c:valAx>
      <c:valAx>
        <c:axId val="1785375712"/>
        <c:scaling>
          <c:orientation val="minMax"/>
          <c:min val="0.0"/>
        </c:scaling>
        <c:delete val="0"/>
        <c:axPos val="r"/>
        <c:numFmt formatCode="General" sourceLinked="1"/>
        <c:majorTickMark val="out"/>
        <c:minorTickMark val="none"/>
        <c:tickLblPos val="nextTo"/>
        <c:crossAx val="1785378528"/>
        <c:crosses val="max"/>
        <c:crossBetween val="between"/>
      </c:valAx>
      <c:catAx>
        <c:axId val="17853785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785375712"/>
        <c:crosses val="autoZero"/>
        <c:auto val="1"/>
        <c:lblAlgn val="ctr"/>
        <c:lblOffset val="100"/>
        <c:noMultiLvlLbl val="0"/>
      </c:cat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1899063356872"/>
          <c:y val="0.0416345455265307"/>
          <c:w val="0.548468951521622"/>
          <c:h val="0.813551880653352"/>
        </c:manualLayout>
      </c:layout>
      <c:barChart>
        <c:barDir val="col"/>
        <c:grouping val="clustered"/>
        <c:varyColors val="0"/>
        <c:ser>
          <c:idx val="0"/>
          <c:order val="0"/>
          <c:tx>
            <c:v>MPI only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hpcg!$C$4:$C$11</c:f>
              <c:numCache>
                <c:formatCode>General</c:formatCode>
                <c:ptCount val="8"/>
                <c:pt idx="0">
                  <c:v>7.09024</c:v>
                </c:pt>
                <c:pt idx="1">
                  <c:v>14.0069</c:v>
                </c:pt>
                <c:pt idx="2">
                  <c:v>25.3516</c:v>
                </c:pt>
                <c:pt idx="3">
                  <c:v>49.9567</c:v>
                </c:pt>
                <c:pt idx="4">
                  <c:v>78.2222</c:v>
                </c:pt>
                <c:pt idx="5">
                  <c:v>131.176</c:v>
                </c:pt>
                <c:pt idx="6">
                  <c:v>275.4209999999989</c:v>
                </c:pt>
                <c:pt idx="7">
                  <c:v>432.886</c:v>
                </c:pt>
              </c:numCache>
            </c:numRef>
          </c:val>
        </c:ser>
        <c:ser>
          <c:idx val="1"/>
          <c:order val="1"/>
          <c:tx>
            <c:v>MPI+Qthreads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hpcg!$D$4:$D$11</c:f>
              <c:numCache>
                <c:formatCode>General</c:formatCode>
                <c:ptCount val="8"/>
                <c:pt idx="0">
                  <c:v>6.88207</c:v>
                </c:pt>
                <c:pt idx="1">
                  <c:v>13.3488</c:v>
                </c:pt>
                <c:pt idx="2">
                  <c:v>22.5482</c:v>
                </c:pt>
                <c:pt idx="3">
                  <c:v>49.0335</c:v>
                </c:pt>
                <c:pt idx="4">
                  <c:v>82.6981</c:v>
                </c:pt>
                <c:pt idx="5">
                  <c:v>140.206</c:v>
                </c:pt>
                <c:pt idx="6">
                  <c:v>299.973</c:v>
                </c:pt>
                <c:pt idx="7">
                  <c:v>518.133</c:v>
                </c:pt>
              </c:numCache>
            </c:numRef>
          </c:val>
        </c:ser>
        <c:ser>
          <c:idx val="2"/>
          <c:order val="2"/>
          <c:tx>
            <c:v>MPI+Pthreads (ppn=16)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hpcg!$E$4:$E$11</c:f>
              <c:numCache>
                <c:formatCode>General</c:formatCode>
                <c:ptCount val="8"/>
                <c:pt idx="0">
                  <c:v>7.03536</c:v>
                </c:pt>
                <c:pt idx="1">
                  <c:v>12.7582</c:v>
                </c:pt>
                <c:pt idx="2">
                  <c:v>19.6316</c:v>
                </c:pt>
                <c:pt idx="3">
                  <c:v>37.1094</c:v>
                </c:pt>
                <c:pt idx="4">
                  <c:v>57.0807</c:v>
                </c:pt>
                <c:pt idx="5">
                  <c:v>111.688</c:v>
                </c:pt>
                <c:pt idx="6">
                  <c:v>196.971</c:v>
                </c:pt>
                <c:pt idx="7">
                  <c:v>384.155</c:v>
                </c:pt>
              </c:numCache>
            </c:numRef>
          </c:val>
        </c:ser>
        <c:ser>
          <c:idx val="3"/>
          <c:order val="3"/>
          <c:tx>
            <c:v>MPI+Pthreads (ppn=8)</c:v>
          </c:tx>
          <c:invertIfNegative val="0"/>
          <c:cat>
            <c:strRef>
              <c:f>hpcg!$B$4:$B$11</c:f>
              <c:strCache>
                <c:ptCount val="8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1K</c:v>
                </c:pt>
                <c:pt idx="7">
                  <c:v>2K</c:v>
                </c:pt>
              </c:strCache>
            </c:strRef>
          </c:cat>
          <c:val>
            <c:numRef>
              <c:f>hpcg!$F$4:$F$11</c:f>
              <c:numCache>
                <c:formatCode>General</c:formatCode>
                <c:ptCount val="8"/>
                <c:pt idx="0">
                  <c:v>3.73981</c:v>
                </c:pt>
                <c:pt idx="1">
                  <c:v>7.68876</c:v>
                </c:pt>
                <c:pt idx="2">
                  <c:v>11.7669</c:v>
                </c:pt>
                <c:pt idx="3">
                  <c:v>24.4342</c:v>
                </c:pt>
                <c:pt idx="4">
                  <c:v>46.6261</c:v>
                </c:pt>
                <c:pt idx="5">
                  <c:v>89.6874</c:v>
                </c:pt>
                <c:pt idx="6">
                  <c:v>157.887</c:v>
                </c:pt>
                <c:pt idx="7">
                  <c:v>307.9979999999989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7069408"/>
        <c:axId val="1787098768"/>
      </c:barChart>
      <c:lineChart>
        <c:grouping val="standard"/>
        <c:varyColors val="0"/>
        <c:ser>
          <c:idx val="4"/>
          <c:order val="4"/>
          <c:tx>
            <c:v>MPI+Qthreads vs. MPI only</c:v>
          </c:tx>
          <c:spPr>
            <a:ln w="25400">
              <a:solidFill>
                <a:srgbClr val="FF0000"/>
              </a:solidFill>
            </a:ln>
          </c:spPr>
          <c:marker>
            <c:symbol val="square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val>
            <c:numRef>
              <c:f>hpcg!$G$4:$G$11</c:f>
              <c:numCache>
                <c:formatCode>General</c:formatCode>
                <c:ptCount val="8"/>
                <c:pt idx="0">
                  <c:v>0.97063992</c:v>
                </c:pt>
                <c:pt idx="1">
                  <c:v>0.95301601</c:v>
                </c:pt>
                <c:pt idx="2">
                  <c:v>0.88941921</c:v>
                </c:pt>
                <c:pt idx="3">
                  <c:v>0.98152</c:v>
                </c:pt>
                <c:pt idx="4">
                  <c:v>1.0572203</c:v>
                </c:pt>
                <c:pt idx="5">
                  <c:v>1.0688388</c:v>
                </c:pt>
                <c:pt idx="6">
                  <c:v>1.0891435</c:v>
                </c:pt>
                <c:pt idx="7">
                  <c:v>1.1969271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03718560"/>
        <c:axId val="1785903760"/>
      </c:lineChart>
      <c:catAx>
        <c:axId val="17770694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#Cores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787098768"/>
        <c:crosses val="autoZero"/>
        <c:auto val="1"/>
        <c:lblAlgn val="ctr"/>
        <c:lblOffset val="100"/>
        <c:noMultiLvlLbl val="0"/>
      </c:catAx>
      <c:valAx>
        <c:axId val="17870987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HPCG (GFlop/s)</a:t>
                </a:r>
              </a:p>
            </c:rich>
          </c:tx>
          <c:layout>
            <c:manualLayout>
              <c:xMode val="edge"/>
              <c:yMode val="edge"/>
              <c:x val="0.00516807721501313"/>
              <c:y val="0.2936226518154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77069408"/>
        <c:crosses val="autoZero"/>
        <c:crossBetween val="between"/>
      </c:valAx>
      <c:valAx>
        <c:axId val="1785903760"/>
        <c:scaling>
          <c:orientation val="minMax"/>
        </c:scaling>
        <c:delete val="0"/>
        <c:axPos val="r"/>
        <c:majorGridlines>
          <c:spPr>
            <a:ln>
              <a:prstDash val="sysDash"/>
            </a:ln>
          </c:spPr>
        </c:majorGridlines>
        <c:numFmt formatCode="#,##0.0" sourceLinked="0"/>
        <c:majorTickMark val="out"/>
        <c:minorTickMark val="none"/>
        <c:tickLblPos val="nextTo"/>
        <c:crossAx val="-2003718560"/>
        <c:crosses val="max"/>
        <c:crossBetween val="between"/>
      </c:valAx>
      <c:catAx>
        <c:axId val="-2003718560"/>
        <c:scaling>
          <c:orientation val="minMax"/>
        </c:scaling>
        <c:delete val="1"/>
        <c:axPos val="b"/>
        <c:majorTickMark val="out"/>
        <c:minorTickMark val="none"/>
        <c:tickLblPos val="nextTo"/>
        <c:crossAx val="178590376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723717898768814"/>
          <c:y val="0.319862502606887"/>
          <c:w val="0.276282101231186"/>
          <c:h val="0.360274994786225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2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swap!$B$1</c:f>
              <c:strCache>
                <c:ptCount val="1"/>
                <c:pt idx="0">
                  <c:v>MPI+Pthreads (ppn=8)</c:v>
                </c:pt>
              </c:strCache>
            </c:strRef>
          </c:tx>
          <c:invertIfNegative val="0"/>
          <c:cat>
            <c:numRef>
              <c:f>swap!$A$2:$A$8</c:f>
              <c:numCache>
                <c:formatCode>General</c:formatCode>
                <c:ptCount val="7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  <c:pt idx="6">
                  <c:v>1024.0</c:v>
                </c:pt>
              </c:numCache>
            </c:numRef>
          </c:cat>
          <c:val>
            <c:numRef>
              <c:f>swap!$B$2:$B$8</c:f>
              <c:numCache>
                <c:formatCode>General</c:formatCode>
                <c:ptCount val="7"/>
                <c:pt idx="0">
                  <c:v>879.47003</c:v>
                </c:pt>
                <c:pt idx="1">
                  <c:v>1764.07996</c:v>
                </c:pt>
                <c:pt idx="2">
                  <c:v>1178.90991</c:v>
                </c:pt>
                <c:pt idx="3">
                  <c:v>683.88</c:v>
                </c:pt>
                <c:pt idx="4">
                  <c:v>396.85999</c:v>
                </c:pt>
                <c:pt idx="5">
                  <c:v>165.67999</c:v>
                </c:pt>
                <c:pt idx="6">
                  <c:v>128.10001</c:v>
                </c:pt>
              </c:numCache>
            </c:numRef>
          </c:val>
        </c:ser>
        <c:ser>
          <c:idx val="1"/>
          <c:order val="1"/>
          <c:tx>
            <c:strRef>
              <c:f>swap!$C$1</c:f>
              <c:strCache>
                <c:ptCount val="1"/>
                <c:pt idx="0">
                  <c:v>MPI+ULT (ppn=16)</c:v>
                </c:pt>
              </c:strCache>
            </c:strRef>
          </c:tx>
          <c:invertIfNegative val="0"/>
          <c:cat>
            <c:numRef>
              <c:f>swap!$A$2:$A$8</c:f>
              <c:numCache>
                <c:formatCode>General</c:formatCode>
                <c:ptCount val="7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  <c:pt idx="6">
                  <c:v>1024.0</c:v>
                </c:pt>
              </c:numCache>
            </c:numRef>
          </c:cat>
          <c:val>
            <c:numRef>
              <c:f>swap!$C$2:$C$8</c:f>
              <c:numCache>
                <c:formatCode>General</c:formatCode>
                <c:ptCount val="7"/>
                <c:pt idx="0">
                  <c:v>138.96001</c:v>
                </c:pt>
                <c:pt idx="1">
                  <c:v>336.54001</c:v>
                </c:pt>
                <c:pt idx="2">
                  <c:v>246.05</c:v>
                </c:pt>
                <c:pt idx="3">
                  <c:v>159.53</c:v>
                </c:pt>
                <c:pt idx="4">
                  <c:v>117.88</c:v>
                </c:pt>
                <c:pt idx="5">
                  <c:v>78.89</c:v>
                </c:pt>
                <c:pt idx="6">
                  <c:v>63.14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2672640"/>
        <c:axId val="1783752384"/>
      </c:barChart>
      <c:lineChart>
        <c:grouping val="standard"/>
        <c:varyColors val="0"/>
        <c:ser>
          <c:idx val="2"/>
          <c:order val="2"/>
          <c:tx>
            <c:v>Speedup</c:v>
          </c:tx>
          <c:val>
            <c:numRef>
              <c:f>swap!$D$2:$D$8</c:f>
              <c:numCache>
                <c:formatCode>General</c:formatCode>
                <c:ptCount val="7"/>
                <c:pt idx="0">
                  <c:v>6.3289433</c:v>
                </c:pt>
                <c:pt idx="1">
                  <c:v>5.2418135</c:v>
                </c:pt>
                <c:pt idx="2">
                  <c:v>4.7913429</c:v>
                </c:pt>
                <c:pt idx="3">
                  <c:v>4.2868426</c:v>
                </c:pt>
                <c:pt idx="4">
                  <c:v>3.366643999999989</c:v>
                </c:pt>
                <c:pt idx="5">
                  <c:v>2.1001393</c:v>
                </c:pt>
                <c:pt idx="6">
                  <c:v>2.028825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3772880"/>
        <c:axId val="1785134080"/>
      </c:lineChart>
      <c:catAx>
        <c:axId val="1782672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#Cores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83752384"/>
        <c:crosses val="autoZero"/>
        <c:auto val="1"/>
        <c:lblAlgn val="ctr"/>
        <c:lblOffset val="100"/>
        <c:noMultiLvlLbl val="0"/>
      </c:catAx>
      <c:valAx>
        <c:axId val="1783752384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782672640"/>
        <c:crosses val="autoZero"/>
        <c:crossBetween val="between"/>
      </c:valAx>
      <c:valAx>
        <c:axId val="178513408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Speedup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83772880"/>
        <c:crosses val="max"/>
        <c:crossBetween val="between"/>
      </c:valAx>
      <c:catAx>
        <c:axId val="1783772880"/>
        <c:scaling>
          <c:orientation val="minMax"/>
        </c:scaling>
        <c:delete val="1"/>
        <c:axPos val="b"/>
        <c:majorTickMark val="out"/>
        <c:minorTickMark val="none"/>
        <c:tickLblPos val="nextTo"/>
        <c:crossAx val="1785134080"/>
        <c:crosses val="autoZero"/>
        <c:auto val="1"/>
        <c:lblAlgn val="ctr"/>
        <c:lblOffset val="100"/>
        <c:noMultiLvlLbl val="0"/>
      </c:catAx>
      <c:spPr>
        <a:ln>
          <a:solidFill>
            <a:schemeClr val="tx1"/>
          </a:solidFill>
        </a:ln>
      </c:spPr>
    </c:plotArea>
    <c:legend>
      <c:legendPos val="r"/>
      <c:layout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3452125823722"/>
          <c:y val="0.140863418729719"/>
          <c:w val="0.854315458274138"/>
          <c:h val="0.5893047266786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baseline!$C$74</c:f>
              <c:strCache>
                <c:ptCount val="1"/>
                <c:pt idx="0">
                  <c:v>create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baseline!$B$75:$B$95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baseline!$C$75:$C$95</c:f>
              <c:numCache>
                <c:formatCode>0</c:formatCode>
                <c:ptCount val="21"/>
                <c:pt idx="0">
                  <c:v>2235.07</c:v>
                </c:pt>
                <c:pt idx="1">
                  <c:v>2234.03</c:v>
                </c:pt>
                <c:pt idx="2">
                  <c:v>2250.92</c:v>
                </c:pt>
                <c:pt idx="3">
                  <c:v>2246.78</c:v>
                </c:pt>
                <c:pt idx="4">
                  <c:v>2337.02</c:v>
                </c:pt>
                <c:pt idx="5">
                  <c:v>2969.37</c:v>
                </c:pt>
                <c:pt idx="6">
                  <c:v>3524.29</c:v>
                </c:pt>
                <c:pt idx="7">
                  <c:v>3784.5</c:v>
                </c:pt>
                <c:pt idx="8">
                  <c:v>3863.55</c:v>
                </c:pt>
                <c:pt idx="9">
                  <c:v>3920.24</c:v>
                </c:pt>
                <c:pt idx="10">
                  <c:v>3925.13</c:v>
                </c:pt>
                <c:pt idx="11">
                  <c:v>3932.32</c:v>
                </c:pt>
                <c:pt idx="12">
                  <c:v>3913.29</c:v>
                </c:pt>
                <c:pt idx="13">
                  <c:v>3910.55</c:v>
                </c:pt>
                <c:pt idx="14">
                  <c:v>3921.2</c:v>
                </c:pt>
                <c:pt idx="15">
                  <c:v>3899.15</c:v>
                </c:pt>
                <c:pt idx="16">
                  <c:v>3905.68</c:v>
                </c:pt>
                <c:pt idx="17">
                  <c:v>3899.06</c:v>
                </c:pt>
                <c:pt idx="18">
                  <c:v>3893.42</c:v>
                </c:pt>
                <c:pt idx="19">
                  <c:v>3894.74</c:v>
                </c:pt>
                <c:pt idx="20">
                  <c:v>3891.94</c:v>
                </c:pt>
              </c:numCache>
            </c:numRef>
          </c:val>
        </c:ser>
        <c:ser>
          <c:idx val="1"/>
          <c:order val="1"/>
          <c:tx>
            <c:strRef>
              <c:f>baseline!$D$74</c:f>
              <c:strCache>
                <c:ptCount val="1"/>
                <c:pt idx="0">
                  <c:v>join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baseline!$B$75:$B$95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baseline!$D$75:$D$95</c:f>
              <c:numCache>
                <c:formatCode>0</c:formatCode>
                <c:ptCount val="21"/>
                <c:pt idx="0">
                  <c:v>234.5</c:v>
                </c:pt>
                <c:pt idx="1">
                  <c:v>243.78</c:v>
                </c:pt>
                <c:pt idx="2">
                  <c:v>245.72</c:v>
                </c:pt>
                <c:pt idx="3">
                  <c:v>246.18</c:v>
                </c:pt>
                <c:pt idx="4">
                  <c:v>260.01</c:v>
                </c:pt>
                <c:pt idx="5">
                  <c:v>322.25</c:v>
                </c:pt>
                <c:pt idx="6">
                  <c:v>381.81</c:v>
                </c:pt>
                <c:pt idx="7">
                  <c:v>448.42</c:v>
                </c:pt>
                <c:pt idx="8">
                  <c:v>485.19</c:v>
                </c:pt>
                <c:pt idx="9">
                  <c:v>520.73</c:v>
                </c:pt>
                <c:pt idx="10">
                  <c:v>537.48</c:v>
                </c:pt>
                <c:pt idx="11">
                  <c:v>557.3399999999996</c:v>
                </c:pt>
                <c:pt idx="12">
                  <c:v>565.69</c:v>
                </c:pt>
                <c:pt idx="13">
                  <c:v>574.59</c:v>
                </c:pt>
                <c:pt idx="14">
                  <c:v>576.76</c:v>
                </c:pt>
                <c:pt idx="15">
                  <c:v>576.5</c:v>
                </c:pt>
                <c:pt idx="16">
                  <c:v>577.53</c:v>
                </c:pt>
                <c:pt idx="17">
                  <c:v>573.51</c:v>
                </c:pt>
                <c:pt idx="18">
                  <c:v>572.92</c:v>
                </c:pt>
                <c:pt idx="19">
                  <c:v>569.9299999999995</c:v>
                </c:pt>
                <c:pt idx="20">
                  <c:v>569.29</c:v>
                </c:pt>
              </c:numCache>
            </c:numRef>
          </c:val>
        </c:ser>
        <c:ser>
          <c:idx val="2"/>
          <c:order val="2"/>
          <c:tx>
            <c:strRef>
              <c:f>baseline!$E$74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baseline!$B$75:$B$95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baseline!$E$75:$E$95</c:f>
              <c:numCache>
                <c:formatCode>0</c:formatCode>
                <c:ptCount val="21"/>
                <c:pt idx="0">
                  <c:v>478.57</c:v>
                </c:pt>
                <c:pt idx="1">
                  <c:v>487.26</c:v>
                </c:pt>
                <c:pt idx="2">
                  <c:v>492.91</c:v>
                </c:pt>
                <c:pt idx="3">
                  <c:v>493.87</c:v>
                </c:pt>
                <c:pt idx="4">
                  <c:v>506.7</c:v>
                </c:pt>
                <c:pt idx="5">
                  <c:v>581.37</c:v>
                </c:pt>
                <c:pt idx="6">
                  <c:v>634.24</c:v>
                </c:pt>
                <c:pt idx="7">
                  <c:v>636.5</c:v>
                </c:pt>
                <c:pt idx="8">
                  <c:v>632.76</c:v>
                </c:pt>
                <c:pt idx="9">
                  <c:v>624.92</c:v>
                </c:pt>
                <c:pt idx="10">
                  <c:v>596.3599999999996</c:v>
                </c:pt>
                <c:pt idx="11">
                  <c:v>618.3299999999996</c:v>
                </c:pt>
                <c:pt idx="12">
                  <c:v>651.74</c:v>
                </c:pt>
                <c:pt idx="13">
                  <c:v>672.77</c:v>
                </c:pt>
                <c:pt idx="14">
                  <c:v>685.8199999999996</c:v>
                </c:pt>
                <c:pt idx="15">
                  <c:v>683.91</c:v>
                </c:pt>
                <c:pt idx="16">
                  <c:v>686.47</c:v>
                </c:pt>
                <c:pt idx="17">
                  <c:v>679.74</c:v>
                </c:pt>
                <c:pt idx="18">
                  <c:v>678.75</c:v>
                </c:pt>
                <c:pt idx="19">
                  <c:v>676.13</c:v>
                </c:pt>
                <c:pt idx="20">
                  <c:v>675.13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2039264128"/>
        <c:axId val="-2039259040"/>
      </c:barChart>
      <c:catAx>
        <c:axId val="-2039264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9259040"/>
        <c:crosses val="autoZero"/>
        <c:auto val="1"/>
        <c:lblAlgn val="ctr"/>
        <c:lblOffset val="100"/>
        <c:noMultiLvlLbl val="0"/>
      </c:catAx>
      <c:valAx>
        <c:axId val="-203925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Avg. Exec. </a:t>
                </a:r>
                <a:r>
                  <a:rPr lang="en-US" b="1" dirty="0" smtClean="0"/>
                  <a:t>Time/ULT </a:t>
                </a:r>
                <a:r>
                  <a:rPr lang="en-US" b="1" dirty="0"/>
                  <a:t>(cycles)</a:t>
                </a:r>
              </a:p>
            </c:rich>
          </c:tx>
          <c:layout>
            <c:manualLayout>
              <c:xMode val="edge"/>
              <c:yMode val="edge"/>
              <c:x val="0.00859129196068184"/>
              <c:y val="0.1440074246684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926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7268230734"/>
          <c:y val="0.0251515840918211"/>
          <c:w val="0.411355803708172"/>
          <c:h val="0.08593870489641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create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2959026269201"/>
          <c:y val="0.184855725322736"/>
          <c:w val="0.755623083879914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'mem-pool'!$C$74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'mem-pool'!$B$75:$B$95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'mem-pool'!$C$75:$C$95</c:f>
              <c:numCache>
                <c:formatCode>0</c:formatCode>
                <c:ptCount val="21"/>
                <c:pt idx="0">
                  <c:v>2235.07</c:v>
                </c:pt>
                <c:pt idx="1">
                  <c:v>2234.03</c:v>
                </c:pt>
                <c:pt idx="2">
                  <c:v>2250.92</c:v>
                </c:pt>
                <c:pt idx="3">
                  <c:v>2246.78</c:v>
                </c:pt>
                <c:pt idx="4">
                  <c:v>2337.02</c:v>
                </c:pt>
                <c:pt idx="5">
                  <c:v>2969.37</c:v>
                </c:pt>
                <c:pt idx="6">
                  <c:v>3524.29</c:v>
                </c:pt>
                <c:pt idx="7">
                  <c:v>3784.5</c:v>
                </c:pt>
                <c:pt idx="8">
                  <c:v>3863.55</c:v>
                </c:pt>
                <c:pt idx="9">
                  <c:v>3920.24</c:v>
                </c:pt>
                <c:pt idx="10">
                  <c:v>3925.13</c:v>
                </c:pt>
                <c:pt idx="11">
                  <c:v>3932.32</c:v>
                </c:pt>
                <c:pt idx="12">
                  <c:v>3913.29</c:v>
                </c:pt>
                <c:pt idx="13">
                  <c:v>3910.55</c:v>
                </c:pt>
                <c:pt idx="14">
                  <c:v>3921.2</c:v>
                </c:pt>
                <c:pt idx="15">
                  <c:v>3899.15</c:v>
                </c:pt>
                <c:pt idx="16">
                  <c:v>3905.68</c:v>
                </c:pt>
                <c:pt idx="17">
                  <c:v>3899.06</c:v>
                </c:pt>
                <c:pt idx="18">
                  <c:v>3893.42</c:v>
                </c:pt>
                <c:pt idx="19">
                  <c:v>3894.74</c:v>
                </c:pt>
                <c:pt idx="20">
                  <c:v>3891.94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'mem-pool'!$D$74</c:f>
              <c:strCache>
                <c:ptCount val="1"/>
                <c:pt idx="0">
                  <c:v>mem-pool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'mem-pool'!$B$75:$B$95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'mem-pool'!$D$75:$D$95</c:f>
              <c:numCache>
                <c:formatCode>0</c:formatCode>
                <c:ptCount val="21"/>
                <c:pt idx="0">
                  <c:v>132.57</c:v>
                </c:pt>
                <c:pt idx="1">
                  <c:v>148.16</c:v>
                </c:pt>
                <c:pt idx="2">
                  <c:v>155.18</c:v>
                </c:pt>
                <c:pt idx="3">
                  <c:v>160.67</c:v>
                </c:pt>
                <c:pt idx="4">
                  <c:v>164.8</c:v>
                </c:pt>
                <c:pt idx="5">
                  <c:v>167.65</c:v>
                </c:pt>
                <c:pt idx="6">
                  <c:v>168.43</c:v>
                </c:pt>
                <c:pt idx="7">
                  <c:v>170.03</c:v>
                </c:pt>
                <c:pt idx="8">
                  <c:v>170.44</c:v>
                </c:pt>
                <c:pt idx="9">
                  <c:v>171.95</c:v>
                </c:pt>
                <c:pt idx="10">
                  <c:v>173.33</c:v>
                </c:pt>
                <c:pt idx="11">
                  <c:v>248.92</c:v>
                </c:pt>
                <c:pt idx="12">
                  <c:v>421.6</c:v>
                </c:pt>
                <c:pt idx="13">
                  <c:v>1093.98</c:v>
                </c:pt>
                <c:pt idx="14">
                  <c:v>1023.34</c:v>
                </c:pt>
                <c:pt idx="15">
                  <c:v>1032.12</c:v>
                </c:pt>
                <c:pt idx="16">
                  <c:v>1024.28</c:v>
                </c:pt>
                <c:pt idx="17">
                  <c:v>1041.65</c:v>
                </c:pt>
                <c:pt idx="18">
                  <c:v>1018.33</c:v>
                </c:pt>
                <c:pt idx="19">
                  <c:v>1038.41</c:v>
                </c:pt>
                <c:pt idx="20">
                  <c:v>1015.65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00050592"/>
        <c:axId val="-1999825280"/>
      </c:lineChart>
      <c:catAx>
        <c:axId val="-2000050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9825280"/>
        <c:crosses val="autoZero"/>
        <c:auto val="1"/>
        <c:lblAlgn val="ctr"/>
        <c:lblOffset val="100"/>
        <c:noMultiLvlLbl val="0"/>
      </c:catAx>
      <c:valAx>
        <c:axId val="-199982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0050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5468984471159"/>
          <c:y val="0.111301063856046"/>
          <c:w val="0.464779375811428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free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2263426172303"/>
          <c:y val="0.184855725322736"/>
          <c:w val="0.788944480607552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'mem-pool'!$G$74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'mem-pool'!$B$75:$B$95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'mem-pool'!$G$75:$G$95</c:f>
              <c:numCache>
                <c:formatCode>0</c:formatCode>
                <c:ptCount val="21"/>
                <c:pt idx="0">
                  <c:v>478.57</c:v>
                </c:pt>
                <c:pt idx="1">
                  <c:v>487.26</c:v>
                </c:pt>
                <c:pt idx="2">
                  <c:v>492.91</c:v>
                </c:pt>
                <c:pt idx="3">
                  <c:v>493.87</c:v>
                </c:pt>
                <c:pt idx="4">
                  <c:v>506.7</c:v>
                </c:pt>
                <c:pt idx="5">
                  <c:v>581.37</c:v>
                </c:pt>
                <c:pt idx="6">
                  <c:v>634.24</c:v>
                </c:pt>
                <c:pt idx="7">
                  <c:v>636.5</c:v>
                </c:pt>
                <c:pt idx="8">
                  <c:v>632.76</c:v>
                </c:pt>
                <c:pt idx="9">
                  <c:v>624.92</c:v>
                </c:pt>
                <c:pt idx="10">
                  <c:v>596.3599999999996</c:v>
                </c:pt>
                <c:pt idx="11">
                  <c:v>618.3299999999996</c:v>
                </c:pt>
                <c:pt idx="12">
                  <c:v>651.74</c:v>
                </c:pt>
                <c:pt idx="13">
                  <c:v>672.77</c:v>
                </c:pt>
                <c:pt idx="14">
                  <c:v>685.8199999999996</c:v>
                </c:pt>
                <c:pt idx="15">
                  <c:v>683.91</c:v>
                </c:pt>
                <c:pt idx="16">
                  <c:v>686.47</c:v>
                </c:pt>
                <c:pt idx="17">
                  <c:v>679.74</c:v>
                </c:pt>
                <c:pt idx="18">
                  <c:v>678.75</c:v>
                </c:pt>
                <c:pt idx="19">
                  <c:v>676.13</c:v>
                </c:pt>
                <c:pt idx="20">
                  <c:v>675.13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'mem-pool'!$H$74</c:f>
              <c:strCache>
                <c:ptCount val="1"/>
                <c:pt idx="0">
                  <c:v>mem-pool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'mem-pool'!$B$75:$B$95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'mem-pool'!$H$75:$H$95</c:f>
              <c:numCache>
                <c:formatCode>0</c:formatCode>
                <c:ptCount val="21"/>
                <c:pt idx="0">
                  <c:v>29.12</c:v>
                </c:pt>
                <c:pt idx="1">
                  <c:v>36.73</c:v>
                </c:pt>
                <c:pt idx="2">
                  <c:v>38.52</c:v>
                </c:pt>
                <c:pt idx="3">
                  <c:v>39.81</c:v>
                </c:pt>
                <c:pt idx="4">
                  <c:v>39.67</c:v>
                </c:pt>
                <c:pt idx="5">
                  <c:v>39.56</c:v>
                </c:pt>
                <c:pt idx="6">
                  <c:v>39.43</c:v>
                </c:pt>
                <c:pt idx="7">
                  <c:v>39.22</c:v>
                </c:pt>
                <c:pt idx="8">
                  <c:v>38.92</c:v>
                </c:pt>
                <c:pt idx="9">
                  <c:v>38.9</c:v>
                </c:pt>
                <c:pt idx="10">
                  <c:v>40.44</c:v>
                </c:pt>
                <c:pt idx="11">
                  <c:v>57.99</c:v>
                </c:pt>
                <c:pt idx="12">
                  <c:v>79.14</c:v>
                </c:pt>
                <c:pt idx="13">
                  <c:v>123.59</c:v>
                </c:pt>
                <c:pt idx="14">
                  <c:v>137.58</c:v>
                </c:pt>
                <c:pt idx="15">
                  <c:v>146.29</c:v>
                </c:pt>
                <c:pt idx="16">
                  <c:v>146.48</c:v>
                </c:pt>
                <c:pt idx="17">
                  <c:v>147.95</c:v>
                </c:pt>
                <c:pt idx="18">
                  <c:v>147.48</c:v>
                </c:pt>
                <c:pt idx="19">
                  <c:v>149.12</c:v>
                </c:pt>
                <c:pt idx="20">
                  <c:v>149.53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9808144"/>
        <c:axId val="-2002261344"/>
      </c:lineChart>
      <c:catAx>
        <c:axId val="-1999808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2261344"/>
        <c:crosses val="autoZero"/>
        <c:auto val="1"/>
        <c:lblAlgn val="ctr"/>
        <c:lblOffset val="100"/>
        <c:noMultiLvlLbl val="0"/>
      </c:catAx>
      <c:valAx>
        <c:axId val="-200226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980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5468984471159"/>
          <c:y val="0.111301063856046"/>
          <c:w val="0.464779375811428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create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7496768491111"/>
          <c:y val="0.184855725322736"/>
          <c:w val="0.783527427212818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'mp-hp'!$C$74</c:f>
              <c:strCache>
                <c:ptCount val="1"/>
                <c:pt idx="0">
                  <c:v>mem-pool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'mp-hp'!$B$75:$B$95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'mp-hp'!$C$75:$C$95</c:f>
              <c:numCache>
                <c:formatCode>0</c:formatCode>
                <c:ptCount val="21"/>
                <c:pt idx="0">
                  <c:v>132.57</c:v>
                </c:pt>
                <c:pt idx="1">
                  <c:v>148.16</c:v>
                </c:pt>
                <c:pt idx="2">
                  <c:v>155.18</c:v>
                </c:pt>
                <c:pt idx="3">
                  <c:v>160.67</c:v>
                </c:pt>
                <c:pt idx="4">
                  <c:v>164.8</c:v>
                </c:pt>
                <c:pt idx="5">
                  <c:v>167.65</c:v>
                </c:pt>
                <c:pt idx="6">
                  <c:v>168.43</c:v>
                </c:pt>
                <c:pt idx="7">
                  <c:v>170.03</c:v>
                </c:pt>
                <c:pt idx="8">
                  <c:v>170.44</c:v>
                </c:pt>
                <c:pt idx="9">
                  <c:v>171.95</c:v>
                </c:pt>
                <c:pt idx="10">
                  <c:v>173.33</c:v>
                </c:pt>
                <c:pt idx="11">
                  <c:v>248.92</c:v>
                </c:pt>
                <c:pt idx="12">
                  <c:v>421.6</c:v>
                </c:pt>
                <c:pt idx="13">
                  <c:v>1093.98</c:v>
                </c:pt>
                <c:pt idx="14">
                  <c:v>1023.34</c:v>
                </c:pt>
                <c:pt idx="15">
                  <c:v>1032.12</c:v>
                </c:pt>
                <c:pt idx="16">
                  <c:v>1024.28</c:v>
                </c:pt>
                <c:pt idx="17">
                  <c:v>1041.65</c:v>
                </c:pt>
                <c:pt idx="18">
                  <c:v>1018.33</c:v>
                </c:pt>
                <c:pt idx="19">
                  <c:v>1038.41</c:v>
                </c:pt>
                <c:pt idx="20">
                  <c:v>1015.65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'mp-hp'!$D$74</c:f>
              <c:strCache>
                <c:ptCount val="1"/>
                <c:pt idx="0">
                  <c:v>hugepages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'mp-hp'!$B$75:$B$95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'mp-hp'!$D$75:$D$95</c:f>
              <c:numCache>
                <c:formatCode>0</c:formatCode>
                <c:ptCount val="21"/>
                <c:pt idx="0">
                  <c:v>105.3</c:v>
                </c:pt>
                <c:pt idx="1">
                  <c:v>110.57</c:v>
                </c:pt>
                <c:pt idx="2">
                  <c:v>115.21</c:v>
                </c:pt>
                <c:pt idx="3">
                  <c:v>115.83</c:v>
                </c:pt>
                <c:pt idx="4">
                  <c:v>118.64</c:v>
                </c:pt>
                <c:pt idx="5">
                  <c:v>116.11</c:v>
                </c:pt>
                <c:pt idx="6">
                  <c:v>116.55</c:v>
                </c:pt>
                <c:pt idx="7">
                  <c:v>117.0</c:v>
                </c:pt>
                <c:pt idx="8">
                  <c:v>117.18</c:v>
                </c:pt>
                <c:pt idx="9">
                  <c:v>117.6</c:v>
                </c:pt>
                <c:pt idx="10">
                  <c:v>119.21</c:v>
                </c:pt>
                <c:pt idx="11">
                  <c:v>179.21</c:v>
                </c:pt>
                <c:pt idx="12">
                  <c:v>264.16</c:v>
                </c:pt>
                <c:pt idx="13">
                  <c:v>645.58</c:v>
                </c:pt>
                <c:pt idx="14">
                  <c:v>631.89</c:v>
                </c:pt>
                <c:pt idx="15">
                  <c:v>650.04</c:v>
                </c:pt>
                <c:pt idx="16">
                  <c:v>631.29</c:v>
                </c:pt>
                <c:pt idx="17">
                  <c:v>649.67</c:v>
                </c:pt>
                <c:pt idx="18">
                  <c:v>629.47</c:v>
                </c:pt>
                <c:pt idx="19">
                  <c:v>649.77</c:v>
                </c:pt>
                <c:pt idx="20">
                  <c:v>640.97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6581680"/>
        <c:axId val="-1997713984"/>
      </c:lineChart>
      <c:catAx>
        <c:axId val="-1996581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7713984"/>
        <c:crosses val="autoZero"/>
        <c:auto val="1"/>
        <c:lblAlgn val="ctr"/>
        <c:lblOffset val="100"/>
        <c:noMultiLvlLbl val="0"/>
      </c:catAx>
      <c:valAx>
        <c:axId val="-199771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658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85124733644814"/>
          <c:y val="0.111301063856046"/>
          <c:w val="0.642684702112608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free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550267470732"/>
          <c:y val="0.184855725322736"/>
          <c:w val="0.794657648034473"/>
          <c:h val="0.543571939871152"/>
        </c:manualLayout>
      </c:layout>
      <c:lineChart>
        <c:grouping val="standard"/>
        <c:varyColors val="0"/>
        <c:ser>
          <c:idx val="0"/>
          <c:order val="0"/>
          <c:tx>
            <c:strRef>
              <c:f>'mp-hp'!$G$74</c:f>
              <c:strCache>
                <c:ptCount val="1"/>
                <c:pt idx="0">
                  <c:v>mem-pool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'mp-hp'!$B$75:$B$95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'mp-hp'!$G$75:$G$95</c:f>
              <c:numCache>
                <c:formatCode>0</c:formatCode>
                <c:ptCount val="21"/>
                <c:pt idx="0">
                  <c:v>29.12</c:v>
                </c:pt>
                <c:pt idx="1">
                  <c:v>36.73</c:v>
                </c:pt>
                <c:pt idx="2">
                  <c:v>38.52</c:v>
                </c:pt>
                <c:pt idx="3">
                  <c:v>39.81</c:v>
                </c:pt>
                <c:pt idx="4">
                  <c:v>39.67</c:v>
                </c:pt>
                <c:pt idx="5">
                  <c:v>39.56</c:v>
                </c:pt>
                <c:pt idx="6">
                  <c:v>39.43</c:v>
                </c:pt>
                <c:pt idx="7">
                  <c:v>39.22</c:v>
                </c:pt>
                <c:pt idx="8">
                  <c:v>38.92</c:v>
                </c:pt>
                <c:pt idx="9">
                  <c:v>38.9</c:v>
                </c:pt>
                <c:pt idx="10">
                  <c:v>40.44</c:v>
                </c:pt>
                <c:pt idx="11">
                  <c:v>57.99</c:v>
                </c:pt>
                <c:pt idx="12">
                  <c:v>79.14</c:v>
                </c:pt>
                <c:pt idx="13">
                  <c:v>123.59</c:v>
                </c:pt>
                <c:pt idx="14">
                  <c:v>137.58</c:v>
                </c:pt>
                <c:pt idx="15">
                  <c:v>146.29</c:v>
                </c:pt>
                <c:pt idx="16">
                  <c:v>146.48</c:v>
                </c:pt>
                <c:pt idx="17">
                  <c:v>147.95</c:v>
                </c:pt>
                <c:pt idx="18">
                  <c:v>147.48</c:v>
                </c:pt>
                <c:pt idx="19">
                  <c:v>149.12</c:v>
                </c:pt>
                <c:pt idx="20">
                  <c:v>149.53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'mp-hp'!$H$74</c:f>
              <c:strCache>
                <c:ptCount val="1"/>
                <c:pt idx="0">
                  <c:v>hugepages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'mp-hp'!$B$75:$B$95</c:f>
              <c:numCache>
                <c:formatCode>General</c:formatCode>
                <c:ptCount val="21"/>
                <c:pt idx="0">
                  <c:v>1024.0</c:v>
                </c:pt>
                <c:pt idx="1">
                  <c:v>1536.0</c:v>
                </c:pt>
                <c:pt idx="2">
                  <c:v>2048.0</c:v>
                </c:pt>
                <c:pt idx="3">
                  <c:v>3072.0</c:v>
                </c:pt>
                <c:pt idx="4">
                  <c:v>4096.0</c:v>
                </c:pt>
                <c:pt idx="5">
                  <c:v>6144.0</c:v>
                </c:pt>
                <c:pt idx="6">
                  <c:v>8192.0</c:v>
                </c:pt>
                <c:pt idx="7">
                  <c:v>12288.0</c:v>
                </c:pt>
                <c:pt idx="8">
                  <c:v>16384.0</c:v>
                </c:pt>
                <c:pt idx="9">
                  <c:v>24576.0</c:v>
                </c:pt>
                <c:pt idx="10">
                  <c:v>32768.0</c:v>
                </c:pt>
                <c:pt idx="11">
                  <c:v>49152.0</c:v>
                </c:pt>
                <c:pt idx="12">
                  <c:v>65536.0</c:v>
                </c:pt>
                <c:pt idx="13">
                  <c:v>98304.0</c:v>
                </c:pt>
                <c:pt idx="14">
                  <c:v>131072.0</c:v>
                </c:pt>
                <c:pt idx="15">
                  <c:v>196608.0</c:v>
                </c:pt>
                <c:pt idx="16">
                  <c:v>262144.0</c:v>
                </c:pt>
                <c:pt idx="17">
                  <c:v>393216.0</c:v>
                </c:pt>
                <c:pt idx="18">
                  <c:v>524288.0</c:v>
                </c:pt>
                <c:pt idx="19">
                  <c:v>786432.0</c:v>
                </c:pt>
                <c:pt idx="20">
                  <c:v>1.048576E6</c:v>
                </c:pt>
              </c:numCache>
            </c:numRef>
          </c:cat>
          <c:val>
            <c:numRef>
              <c:f>'mp-hp'!$H$75:$H$95</c:f>
              <c:numCache>
                <c:formatCode>0</c:formatCode>
                <c:ptCount val="21"/>
                <c:pt idx="0">
                  <c:v>23.77</c:v>
                </c:pt>
                <c:pt idx="1">
                  <c:v>25.02</c:v>
                </c:pt>
                <c:pt idx="2">
                  <c:v>25.73</c:v>
                </c:pt>
                <c:pt idx="3">
                  <c:v>25.67</c:v>
                </c:pt>
                <c:pt idx="4">
                  <c:v>25.95</c:v>
                </c:pt>
                <c:pt idx="5">
                  <c:v>25.57</c:v>
                </c:pt>
                <c:pt idx="6">
                  <c:v>25.61</c:v>
                </c:pt>
                <c:pt idx="7">
                  <c:v>25.67</c:v>
                </c:pt>
                <c:pt idx="8">
                  <c:v>25.69</c:v>
                </c:pt>
                <c:pt idx="9">
                  <c:v>25.73</c:v>
                </c:pt>
                <c:pt idx="10">
                  <c:v>26.05</c:v>
                </c:pt>
                <c:pt idx="11">
                  <c:v>31.38</c:v>
                </c:pt>
                <c:pt idx="12">
                  <c:v>34.15</c:v>
                </c:pt>
                <c:pt idx="13">
                  <c:v>63.08</c:v>
                </c:pt>
                <c:pt idx="14">
                  <c:v>66.97</c:v>
                </c:pt>
                <c:pt idx="15">
                  <c:v>70.27</c:v>
                </c:pt>
                <c:pt idx="16">
                  <c:v>69.66999999999998</c:v>
                </c:pt>
                <c:pt idx="17">
                  <c:v>71.18000000000001</c:v>
                </c:pt>
                <c:pt idx="18">
                  <c:v>69.86</c:v>
                </c:pt>
                <c:pt idx="19">
                  <c:v>71.28</c:v>
                </c:pt>
                <c:pt idx="20">
                  <c:v>71.66999999999998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96603408"/>
        <c:axId val="-1996619280"/>
      </c:lineChart>
      <c:catAx>
        <c:axId val="-1996603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 of ULTs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6619280"/>
        <c:crosses val="autoZero"/>
        <c:auto val="1"/>
        <c:lblAlgn val="ctr"/>
        <c:lblOffset val="100"/>
        <c:noMultiLvlLbl val="0"/>
      </c:catAx>
      <c:valAx>
        <c:axId val="-199661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Latency/ULT (cycles)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660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8345851588888"/>
          <c:y val="0.111301063856046"/>
          <c:w val="0.659025481189777"/>
          <c:h val="0.0781159134105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93F1-86E9-5C4D-8287-0327B338419C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D6081-0B7A-9F49-B5FD-9E26BEDCE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41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2E8D8-24B4-3647-BE77-7AC3841D8246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F6EE3-EB51-D543-BD02-3EDA7E034F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48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0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2" algn="l" defTabSz="4570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65" algn="l" defTabSz="4570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50" algn="l" defTabSz="4570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32" algn="l" defTabSz="4570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15" algn="l" defTabSz="4570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00" algn="l" defTabSz="4570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4570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65" algn="l" defTabSz="4570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4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54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74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MPI_Win_flush_all</a:t>
            </a:r>
            <a:r>
              <a:rPr lang="en-US" baseline="0" dirty="0" smtClean="0"/>
              <a:t> after Gets.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0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another</a:t>
            </a:r>
            <a:r>
              <a:rPr lang="en-US" baseline="0" dirty="0" smtClean="0"/>
              <a:t> scenario.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73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84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0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Models 3D PDE. 27-point stencil, communicate with up to 26 neighbors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74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three DDOT operation in HPCG loop.</a:t>
            </a:r>
            <a:r>
              <a:rPr lang="en-US" baseline="0" dirty="0" smtClean="0"/>
              <a:t> The third one costs most of the time, and is overlapped with MG.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45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dataset used is small.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7046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Thesis:</a:t>
            </a:r>
          </a:p>
          <a:p>
            <a:r>
              <a:rPr lang="en-US" dirty="0" smtClean="0"/>
              <a:t>Choice:  </a:t>
            </a:r>
            <a:r>
              <a:rPr lang="en-US" dirty="0" err="1" smtClean="0"/>
              <a:t>MPI+OpenMP</a:t>
            </a:r>
            <a:r>
              <a:rPr lang="en-US" dirty="0" smtClean="0"/>
              <a:t>  or </a:t>
            </a:r>
            <a:r>
              <a:rPr lang="en-US" dirty="0" err="1" smtClean="0"/>
              <a:t>NewProgMod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 smtClean="0"/>
              <a:t>MPI+OpenMP</a:t>
            </a:r>
            <a:r>
              <a:rPr lang="en-US" dirty="0" smtClean="0"/>
              <a:t> =</a:t>
            </a:r>
            <a:r>
              <a:rPr lang="en-US" dirty="0" smtClean="0">
                <a:sym typeface="Wingdings"/>
              </a:rPr>
              <a:t>  MPI</a:t>
            </a:r>
            <a:r>
              <a:rPr lang="en-US" baseline="0" dirty="0" smtClean="0">
                <a:sym typeface="Wingdings"/>
              </a:rPr>
              <a:t> + </a:t>
            </a:r>
            <a:r>
              <a:rPr lang="en-US" baseline="0" dirty="0" err="1" smtClean="0">
                <a:sym typeface="Wingdings"/>
              </a:rPr>
              <a:t>PThreads</a:t>
            </a:r>
            <a:r>
              <a:rPr lang="en-US" baseline="0" dirty="0" smtClean="0">
                <a:sym typeface="Wingdings"/>
              </a:rPr>
              <a:t> (in modern implementations)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Problem:  To address massive on-node parallelism, the number of work units (threads, </a:t>
            </a:r>
            <a:r>
              <a:rPr lang="en-US" dirty="0" err="1" smtClean="0"/>
              <a:t>etc</a:t>
            </a:r>
            <a:r>
              <a:rPr lang="en-US" dirty="0" smtClean="0"/>
              <a:t>) must increase by 100X</a:t>
            </a:r>
          </a:p>
          <a:p>
            <a:endParaRPr lang="en-US" dirty="0" smtClean="0"/>
          </a:p>
          <a:p>
            <a:r>
              <a:rPr lang="en-US" dirty="0" err="1" smtClean="0"/>
              <a:t>Pthread</a:t>
            </a:r>
            <a:r>
              <a:rPr lang="en-US" baseline="0" dirty="0" smtClean="0"/>
              <a:t> abstraction is not good for:  </a:t>
            </a:r>
            <a:r>
              <a:rPr lang="en-US" baseline="0" dirty="0" err="1" smtClean="0"/>
              <a:t>mem</a:t>
            </a:r>
            <a:r>
              <a:rPr lang="en-US" baseline="0" dirty="0" smtClean="0"/>
              <a:t>, interconnect, schedule, tasks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38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91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i="0" baseline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1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i="0" baseline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56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i="0" baseline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72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drop in #ULT=1/2 is because </a:t>
            </a:r>
            <a:r>
              <a:rPr lang="en-US" baseline="0" dirty="0" err="1" smtClean="0"/>
              <a:t>qthreads</a:t>
            </a:r>
            <a:r>
              <a:rPr lang="en-US" baseline="0" dirty="0" smtClean="0"/>
              <a:t> runtime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09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 reason why </a:t>
            </a:r>
            <a:r>
              <a:rPr lang="en-US" dirty="0" err="1" smtClean="0"/>
              <a:t>MPI_Alltoall</a:t>
            </a:r>
            <a:r>
              <a:rPr lang="en-US" dirty="0" smtClean="0"/>
              <a:t> w/</a:t>
            </a:r>
            <a:r>
              <a:rPr lang="en-US" baseline="0" dirty="0" smtClean="0"/>
              <a:t> ULT is because the </a:t>
            </a:r>
            <a:r>
              <a:rPr lang="en-US" baseline="0" dirty="0" err="1" smtClean="0"/>
              <a:t>MPI_Ialltoall</a:t>
            </a:r>
            <a:r>
              <a:rPr lang="en-US" baseline="0" dirty="0" smtClean="0"/>
              <a:t> is not optimized as it is newly added after MPI-3, while </a:t>
            </a:r>
            <a:r>
              <a:rPr lang="en-US" baseline="0" dirty="0" err="1" smtClean="0"/>
              <a:t>MPI_Alltoall</a:t>
            </a:r>
            <a:r>
              <a:rPr lang="en-US" baseline="0" dirty="0" smtClean="0"/>
              <a:t> optimize the algorithm for different data sizes.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5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0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Models 3D PDE. 27-point stencil, communicate with up to 26 neighbors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9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0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Models 3D PDE. 27-point stencil, communicate with up to 26 neighbors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2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three DDOT operation in HPCG loop.</a:t>
            </a:r>
            <a:r>
              <a:rPr lang="en-US" baseline="0" dirty="0" smtClean="0"/>
              <a:t> The third one costs most of the time, and is overlapped with MG.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933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05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MPI+OpenMP</a:t>
            </a:r>
            <a:r>
              <a:rPr lang="en-US" dirty="0" smtClean="0"/>
              <a:t> == </a:t>
            </a:r>
            <a:r>
              <a:rPr lang="en-US" dirty="0" err="1" smtClean="0"/>
              <a:t>MPI+Pthreads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problem of: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/>
              <a:t>Nested</a:t>
            </a:r>
            <a:r>
              <a:rPr lang="en-US" baseline="0" dirty="0" smtClean="0"/>
              <a:t> parallelism</a:t>
            </a:r>
          </a:p>
          <a:p>
            <a:endParaRPr lang="en-US" baseline="0" dirty="0" smtClean="0"/>
          </a:p>
          <a:p>
            <a:r>
              <a:rPr lang="en-US" baseline="0" dirty="0" smtClean="0"/>
              <a:t>Very simple OpenMP example, that </a:t>
            </a:r>
            <a:r>
              <a:rPr lang="en-US" baseline="0" dirty="0" err="1" smtClean="0"/>
              <a:t>Kothe</a:t>
            </a:r>
            <a:r>
              <a:rPr lang="en-US" baseline="0" dirty="0" smtClean="0"/>
              <a:t> gets, and has bad performance.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Implementation problem from an model/abstraction issue:  (external library call, blocking)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voodoo block?  If compiler can’t tell, we need a full </a:t>
            </a:r>
            <a:r>
              <a:rPr lang="en-US" baseline="0" dirty="0" err="1" smtClean="0"/>
              <a:t>preemptable</a:t>
            </a:r>
            <a:r>
              <a:rPr lang="en-US" baseline="0" dirty="0" smtClean="0"/>
              <a:t>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Thesis:  Without an abstraction for tasks, we simply put them in a bucket in a </a:t>
            </a:r>
            <a:r>
              <a:rPr lang="en-US" baseline="0" dirty="0" err="1" smtClean="0"/>
              <a:t>Pthread</a:t>
            </a:r>
            <a:r>
              <a:rPr lang="en-US" baseline="0" dirty="0" smtClean="0"/>
              <a:t>, so when there is communication, the </a:t>
            </a:r>
            <a:r>
              <a:rPr lang="en-US" baseline="0" dirty="0" err="1" smtClean="0"/>
              <a:t>pthread</a:t>
            </a:r>
            <a:r>
              <a:rPr lang="en-US" baseline="0" dirty="0" smtClean="0"/>
              <a:t> blocks, so the remainder of the tasks stall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0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x Intel Xeon E5-2699 v3 (2.30GHz): 36 physical cores (72 threads)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OpenMP has more information,</a:t>
            </a:r>
            <a:r>
              <a:rPr lang="en-US" baseline="0" dirty="0" smtClean="0"/>
              <a:t> so they want their own scheduler</a:t>
            </a:r>
          </a:p>
          <a:p>
            <a:r>
              <a:rPr lang="en-US" baseline="0" dirty="0" err="1" smtClean="0"/>
              <a:t>CilkBots</a:t>
            </a:r>
            <a:r>
              <a:rPr lang="en-US" baseline="0" dirty="0" smtClean="0"/>
              <a:t> wants to do data </a:t>
            </a:r>
            <a:r>
              <a:rPr lang="en-US" baseline="0" dirty="0" err="1" smtClean="0"/>
              <a:t>locallity</a:t>
            </a:r>
            <a:r>
              <a:rPr lang="en-US" baseline="0" dirty="0" smtClean="0"/>
              <a:t> aware scheduling</a:t>
            </a:r>
          </a:p>
          <a:p>
            <a:r>
              <a:rPr lang="en-US" baseline="0" dirty="0" smtClean="0"/>
              <a:t>Examples:  I/O “which is most likely to finish first?  Schedule that first”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premption</a:t>
            </a:r>
            <a:r>
              <a:rPr lang="en-US" dirty="0" smtClean="0"/>
              <a:t>, within an ES,</a:t>
            </a:r>
            <a:r>
              <a:rPr lang="en-US" baseline="0" dirty="0" smtClean="0"/>
              <a:t> and other threads can’t run (helps lock issues)</a:t>
            </a:r>
          </a:p>
          <a:p>
            <a:r>
              <a:rPr lang="en-US" baseline="0" dirty="0" smtClean="0"/>
              <a:t>Argobots has a memory model for consistency</a:t>
            </a:r>
          </a:p>
          <a:p>
            <a:r>
              <a:rPr lang="en-US" baseline="0" dirty="0" smtClean="0"/>
              <a:t>Stacked Scheduler: Like MPI Communicators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1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8424-8154-2542-9BF2-587B050E89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49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8424-8154-2542-9BF2-587B050E89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80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create: up to 16.8</a:t>
            </a:r>
            <a:r>
              <a:rPr lang="en-US" baseline="0" dirty="0" smtClean="0"/>
              <a:t> times speedup</a:t>
            </a:r>
          </a:p>
          <a:p>
            <a:r>
              <a:rPr lang="en-US" baseline="0" dirty="0" smtClean="0"/>
              <a:t>free: up to 16.5 times speedup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6EE3-EB51-D543-BD02-3EDA7E034FA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eader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Footer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00850"/>
            <a:ext cx="9144000" cy="6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doe_bla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4495800"/>
            <a:ext cx="6400800" cy="1752600"/>
          </a:xfrm>
        </p:spPr>
        <p:txBody>
          <a:bodyPr anchor="ctr"/>
          <a:lstStyle>
            <a:lvl1pPr marL="0" indent="0" algn="l">
              <a:buNone/>
              <a:defRPr>
                <a:solidFill>
                  <a:srgbClr val="4D504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0600" y="1676400"/>
            <a:ext cx="7696200" cy="1752600"/>
          </a:xfrm>
        </p:spPr>
        <p:txBody>
          <a:bodyPr anchor="t">
            <a:normAutofit/>
          </a:bodyPr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98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BC473-63BF-E147-A2FE-AF72D963E9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8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ECC5A-8414-0F47-8337-7843F7A8AF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SlideFooter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41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SlideHeader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254235-45E4-5A45-B367-10800D256C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4D504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450FC-CA9A-C94E-B478-035CF078CE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6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6088"/>
            <a:ext cx="4038600" cy="500007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6088"/>
            <a:ext cx="4038600" cy="500007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A2DB9C-D913-624A-A87A-C55975C7FA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3011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42773"/>
            <a:ext cx="4040188" cy="43833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03011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42773"/>
            <a:ext cx="4041775" cy="43833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A13B5-5292-744C-A4C9-B550C127D2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4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2BFFB8-5C3C-634D-843D-4E909C4459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6E8FEC-9876-EC44-B5A2-B30BC8B23E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1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16500F-73FA-CC45-9899-7E09286763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7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7F7F7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1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FC3EB4-EF4C-B84F-A455-84BCD02852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1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928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BFBFBF"/>
                </a:solidFill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B81420A7-229A-234F-B71A-F7038FCE5D40}" type="slidenum">
              <a:rPr lang="en-US">
                <a:ea typeface="ＭＳ Ｐゴシック" charset="0"/>
                <a:cs typeface="ＭＳ Ｐゴシック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26" r:id="rId1"/>
    <p:sldLayoutId id="2147485727" r:id="rId2"/>
    <p:sldLayoutId id="2147485728" r:id="rId3"/>
    <p:sldLayoutId id="2147485729" r:id="rId4"/>
    <p:sldLayoutId id="2147485730" r:id="rId5"/>
    <p:sldLayoutId id="2147485731" r:id="rId6"/>
    <p:sldLayoutId id="2147485732" r:id="rId7"/>
    <p:sldLayoutId id="2147485733" r:id="rId8"/>
    <p:sldLayoutId id="2147485734" r:id="rId9"/>
    <p:sldLayoutId id="2147485735" r:id="rId10"/>
    <p:sldLayoutId id="2147485736" r:id="rId11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1F497D"/>
          </a:solidFill>
          <a:latin typeface="Trebuchet MS"/>
          <a:ea typeface="ＭＳ Ｐゴシック" pitchFamily="-112" charset="-128"/>
          <a:cs typeface="Trebuchet M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F497D"/>
          </a:solidFill>
          <a:latin typeface="Trebuchet MS" pitchFamily="-112" charset="0"/>
          <a:ea typeface="ＭＳ Ｐゴシック" pitchFamily="-112" charset="-128"/>
          <a:cs typeface="Trebuchet M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F497D"/>
          </a:solidFill>
          <a:latin typeface="Trebuchet MS" pitchFamily="-112" charset="0"/>
          <a:ea typeface="ＭＳ Ｐゴシック" pitchFamily="-112" charset="-128"/>
          <a:cs typeface="Trebuchet M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F497D"/>
          </a:solidFill>
          <a:latin typeface="Trebuchet MS" pitchFamily="-112" charset="0"/>
          <a:ea typeface="ＭＳ Ｐゴシック" pitchFamily="-112" charset="-128"/>
          <a:cs typeface="Trebuchet M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F497D"/>
          </a:solidFill>
          <a:latin typeface="Trebuchet MS" pitchFamily="-112" charset="0"/>
          <a:ea typeface="ＭＳ Ｐゴシック" pitchFamily="-112" charset="-128"/>
          <a:cs typeface="Trebuchet MS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-112" charset="0"/>
          <a:ea typeface="ＭＳ Ｐゴシック" pitchFamily="-112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-112" charset="0"/>
          <a:ea typeface="ＭＳ Ｐゴシック" pitchFamily="-112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-112" charset="0"/>
          <a:ea typeface="ＭＳ Ｐゴシック" pitchFamily="-112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-112" charset="0"/>
          <a:ea typeface="ＭＳ Ｐゴシック" pitchFamily="-112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•"/>
        <a:defRPr sz="2400" kern="1200">
          <a:solidFill>
            <a:schemeClr val="accent5">
              <a:lumMod val="75000"/>
            </a:schemeClr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–"/>
        <a:defRPr sz="2400" kern="1200">
          <a:solidFill>
            <a:schemeClr val="accent5">
              <a:lumMod val="75000"/>
            </a:schemeClr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–"/>
        <a:defRPr sz="2000" kern="1200">
          <a:solidFill>
            <a:schemeClr val="accent5">
              <a:lumMod val="75000"/>
            </a:schemeClr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2000" kern="1200">
          <a:solidFill>
            <a:schemeClr val="accent5">
              <a:lumMod val="75000"/>
            </a:schemeClr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seo@anl.go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pmodels/bolt-runtime.git" TargetMode="External"/><Relationship Id="rId4" Type="http://schemas.openxmlformats.org/officeDocument/2006/relationships/hyperlink" Target="mailto:git@github.com:pmodels/bolt-clang.git" TargetMode="External"/><Relationship Id="rId5" Type="http://schemas.openxmlformats.org/officeDocument/2006/relationships/hyperlink" Target="mailto:git@github.com:pmodels/bolt-llvm.git" TargetMode="External"/><Relationship Id="rId6" Type="http://schemas.openxmlformats.org/officeDocument/2006/relationships/hyperlink" Target="http://git.mcs.anl.gov/argo/argobots.git/" TargetMode="External"/><Relationship Id="rId7" Type="http://schemas.openxmlformats.org/officeDocument/2006/relationships/hyperlink" Target="https://collab.cels.anl.gov/display/ARGOBOTS/Argobots+Home" TargetMode="External"/><Relationship Id="rId8" Type="http://schemas.openxmlformats.org/officeDocument/2006/relationships/hyperlink" Target="http://www.mcs.anl.gov/~sseo/public/argobo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ess3.mcs.anl.gov/bolt/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9.xml"/><Relationship Id="rId3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mpich.org/mpich/index.php/MPI+Argobots" TargetMode="Externa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3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3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e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3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4" Type="http://schemas.openxmlformats.org/officeDocument/2006/relationships/chart" Target="../charts/chart36.xml"/><Relationship Id="rId5" Type="http://schemas.openxmlformats.org/officeDocument/2006/relationships/chart" Target="../charts/chart37.xml"/><Relationship Id="rId6" Type="http://schemas.openxmlformats.org/officeDocument/2006/relationships/chart" Target="../charts/chart3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1.xml"/><Relationship Id="rId3" Type="http://schemas.openxmlformats.org/officeDocument/2006/relationships/chart" Target="../charts/chart4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4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ab.cels.anl.gov/display/ARGOBOTS/Argobots+Home" TargetMode="External"/><Relationship Id="rId4" Type="http://schemas.openxmlformats.org/officeDocument/2006/relationships/hyperlink" Target="http://www.mcs.anl.gov/~sseo/public/argobo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.mcs.anl.gov/argo/argobots.git/" TargetMode="Externa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4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4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3" Type="http://schemas.openxmlformats.org/officeDocument/2006/relationships/chart" Target="../charts/char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04003" y="4290718"/>
            <a:ext cx="7366000" cy="21261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Sangmin Seo</a:t>
            </a:r>
          </a:p>
          <a:p>
            <a:pPr algn="ctr"/>
            <a:r>
              <a:rPr lang="en-US" dirty="0"/>
              <a:t>Argonne National Laboratory</a:t>
            </a:r>
          </a:p>
          <a:p>
            <a:pPr algn="ctr"/>
            <a:r>
              <a:rPr lang="en-US" dirty="0">
                <a:hlinkClick r:id="rId3"/>
              </a:rPr>
              <a:t>sseo@</a:t>
            </a:r>
            <a:r>
              <a:rPr lang="en-US" dirty="0" smtClean="0">
                <a:hlinkClick r:id="rId3"/>
              </a:rPr>
              <a:t>anl.gov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5413" y="1420078"/>
            <a:ext cx="7696200" cy="1752600"/>
          </a:xfrm>
        </p:spPr>
        <p:txBody>
          <a:bodyPr anchor="ctr">
            <a:noAutofit/>
          </a:bodyPr>
          <a:lstStyle/>
          <a:p>
            <a:pPr algn="ctr"/>
            <a:r>
              <a:rPr lang="en-US" sz="8800" dirty="0">
                <a:latin typeface="Herculanum"/>
                <a:cs typeface="Herculanum"/>
              </a:rPr>
              <a:t>Argobots</a:t>
            </a:r>
            <a:br>
              <a:rPr lang="en-US" sz="8800" dirty="0">
                <a:latin typeface="Herculanum"/>
                <a:cs typeface="Herculanum"/>
              </a:rPr>
            </a:br>
            <a:r>
              <a:rPr lang="en-US" sz="2400" b="0" dirty="0" smtClean="0"/>
              <a:t>A Lightweight </a:t>
            </a:r>
            <a:r>
              <a:rPr lang="en-US" sz="2400" b="0" dirty="0"/>
              <a:t>Low-level Threading/Tasking Framework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945902" y="3677018"/>
            <a:ext cx="5261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/>
                <a:cs typeface="Consolas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Consolas"/>
                <a:cs typeface="Consolas"/>
              </a:rPr>
              <a:t>collab.cels.anl.gov</a:t>
            </a:r>
            <a:r>
              <a:rPr lang="en-US" sz="1600" dirty="0">
                <a:solidFill>
                  <a:schemeClr val="tx2"/>
                </a:solidFill>
                <a:latin typeface="Consolas"/>
                <a:cs typeface="Consolas"/>
              </a:rPr>
              <a:t>/display/ARGOBOTS/</a:t>
            </a:r>
          </a:p>
        </p:txBody>
      </p:sp>
    </p:spTree>
    <p:extLst>
      <p:ext uri="{BB962C8B-B14F-4D97-AF65-F5344CB8AC3E}">
        <p14:creationId xmlns:p14="http://schemas.microsoft.com/office/powerpoint/2010/main" val="35864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On-node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47740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number of cores is increasing</a:t>
            </a:r>
          </a:p>
          <a:p>
            <a:r>
              <a:rPr lang="en-US" dirty="0" smtClean="0"/>
              <a:t>Massive </a:t>
            </a:r>
            <a:r>
              <a:rPr lang="en-US" dirty="0"/>
              <a:t>on-node parallelism is inevitable</a:t>
            </a:r>
          </a:p>
          <a:p>
            <a:r>
              <a:rPr lang="en-US" dirty="0" smtClean="0"/>
              <a:t>Existing </a:t>
            </a:r>
            <a:r>
              <a:rPr lang="en-US" dirty="0"/>
              <a:t>solutions do not effectively deal with such parallelism with respect to on-node threading/tasking systems or with respect to off-node communication in the presence of such tasks/</a:t>
            </a:r>
            <a:r>
              <a:rPr lang="en-US" dirty="0" smtClean="0"/>
              <a:t>threads</a:t>
            </a:r>
          </a:p>
          <a:p>
            <a:r>
              <a:rPr lang="en-US" i="1" dirty="0" smtClean="0"/>
              <a:t>How to exploit?</a:t>
            </a:r>
            <a:endParaRPr lang="en-US" i="1" dirty="0"/>
          </a:p>
          <a:p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587895" y="3764744"/>
            <a:ext cx="3377635" cy="2222841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726254" y="3920535"/>
            <a:ext cx="3069274" cy="1911124"/>
            <a:chOff x="558404" y="3089611"/>
            <a:chExt cx="3069274" cy="1911124"/>
          </a:xfrm>
        </p:grpSpPr>
        <p:grpSp>
          <p:nvGrpSpPr>
            <p:cNvPr id="57" name="Group 56"/>
            <p:cNvGrpSpPr/>
            <p:nvPr/>
          </p:nvGrpSpPr>
          <p:grpSpPr>
            <a:xfrm>
              <a:off x="558404" y="3089611"/>
              <a:ext cx="3069274" cy="298851"/>
              <a:chOff x="1011547" y="2193059"/>
              <a:chExt cx="3069274" cy="298851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58404" y="3492679"/>
              <a:ext cx="3069274" cy="298851"/>
              <a:chOff x="1011547" y="2193059"/>
              <a:chExt cx="3069274" cy="298851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558404" y="3895747"/>
              <a:ext cx="3069274" cy="298851"/>
              <a:chOff x="1011547" y="2193059"/>
              <a:chExt cx="3069274" cy="298851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558404" y="4298815"/>
              <a:ext cx="3069274" cy="298851"/>
              <a:chOff x="1011547" y="2193059"/>
              <a:chExt cx="3069274" cy="298851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58404" y="4701884"/>
              <a:ext cx="3069274" cy="298851"/>
              <a:chOff x="1011547" y="2193059"/>
              <a:chExt cx="3069274" cy="29885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8139848" y="5348142"/>
            <a:ext cx="5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core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594172" y="6123543"/>
            <a:ext cx="220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Core-level Parallelism</a:t>
            </a:r>
          </a:p>
        </p:txBody>
      </p:sp>
      <p:cxnSp>
        <p:nvCxnSpPr>
          <p:cNvPr id="104" name="Straight Arrow Connector 103"/>
          <p:cNvCxnSpPr>
            <a:stCxn id="102" idx="1"/>
          </p:cNvCxnSpPr>
          <p:nvPr/>
        </p:nvCxnSpPr>
        <p:spPr>
          <a:xfrm flipH="1" flipV="1">
            <a:off x="7795528" y="5348142"/>
            <a:ext cx="344320" cy="18466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6" name="Rectangle 105"/>
          <p:cNvSpPr/>
          <p:nvPr/>
        </p:nvSpPr>
        <p:spPr>
          <a:xfrm>
            <a:off x="1582725" y="4272029"/>
            <a:ext cx="963967" cy="1014013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21084" y="4427820"/>
            <a:ext cx="683938" cy="701919"/>
            <a:chOff x="895476" y="4008554"/>
            <a:chExt cx="683938" cy="701919"/>
          </a:xfrm>
        </p:grpSpPr>
        <p:sp>
          <p:nvSpPr>
            <p:cNvPr id="145" name="Rounded Rectangle 144"/>
            <p:cNvSpPr/>
            <p:nvPr/>
          </p:nvSpPr>
          <p:spPr>
            <a:xfrm>
              <a:off x="1293032" y="4008554"/>
              <a:ext cx="286382" cy="298851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895476" y="4008554"/>
              <a:ext cx="286382" cy="298851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1293032" y="4411622"/>
              <a:ext cx="286382" cy="298851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ounded Rectangle 143"/>
            <p:cNvSpPr/>
            <p:nvPr/>
          </p:nvSpPr>
          <p:spPr>
            <a:xfrm>
              <a:off x="895476" y="4411622"/>
              <a:ext cx="286382" cy="298851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4" name="Right Arrow 153"/>
          <p:cNvSpPr/>
          <p:nvPr/>
        </p:nvSpPr>
        <p:spPr>
          <a:xfrm>
            <a:off x="3134036" y="4535732"/>
            <a:ext cx="998447" cy="519092"/>
          </a:xfrm>
          <a:prstGeom prst="rightArrow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Argobots</a:t>
            </a:r>
            <a:r>
              <a:rPr lang="en-US" dirty="0" smtClean="0"/>
              <a:t> Yield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explicit control of ULT execution inside an ES</a:t>
            </a:r>
          </a:p>
          <a:p>
            <a:r>
              <a:rPr lang="en-US" dirty="0" smtClean="0"/>
              <a:t>Can be used to overlap </a:t>
            </a:r>
            <a:r>
              <a:rPr lang="en-US" dirty="0"/>
              <a:t>communication and computation</a:t>
            </a:r>
          </a:p>
          <a:p>
            <a:r>
              <a:rPr lang="en-US" dirty="0" smtClean="0"/>
              <a:t>Two kinds of yield functions</a:t>
            </a:r>
            <a:endParaRPr lang="en-US" dirty="0"/>
          </a:p>
          <a:p>
            <a:pPr lvl="1"/>
            <a:r>
              <a:rPr lang="en-US" dirty="0" err="1" smtClean="0"/>
              <a:t>ABT_thread_yield</a:t>
            </a:r>
            <a:r>
              <a:rPr lang="en-US" dirty="0" smtClean="0"/>
              <a:t>()</a:t>
            </a:r>
          </a:p>
          <a:p>
            <a:pPr lvl="2"/>
            <a:r>
              <a:rPr lang="en-US" dirty="0"/>
              <a:t>The calling ULT yields the execution to its </a:t>
            </a:r>
            <a:r>
              <a:rPr lang="en-US" dirty="0" smtClean="0"/>
              <a:t>scheduler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scheduler will choose the next ULT </a:t>
            </a:r>
            <a:r>
              <a:rPr lang="en-US" dirty="0" smtClean="0"/>
              <a:t>to </a:t>
            </a:r>
            <a:r>
              <a:rPr lang="en-US" dirty="0"/>
              <a:t>continue execution based on its scheduling </a:t>
            </a:r>
            <a:r>
              <a:rPr lang="en-US" dirty="0" smtClean="0"/>
              <a:t>policy</a:t>
            </a:r>
            <a:endParaRPr lang="en-US" dirty="0"/>
          </a:p>
          <a:p>
            <a:pPr lvl="1"/>
            <a:r>
              <a:rPr lang="en-US" dirty="0" err="1" smtClean="0"/>
              <a:t>ABT_thread_yield_to</a:t>
            </a:r>
            <a:r>
              <a:rPr lang="en-US" dirty="0" smtClean="0"/>
              <a:t>(</a:t>
            </a:r>
            <a:r>
              <a:rPr lang="en-US" dirty="0" err="1" smtClean="0"/>
              <a:t>target_ULT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The calling ULT designates the target ULT and yields control to the target </a:t>
            </a:r>
            <a:r>
              <a:rPr lang="en-US" dirty="0" smtClean="0"/>
              <a:t>ULT</a:t>
            </a:r>
            <a:endParaRPr lang="en-US" dirty="0"/>
          </a:p>
          <a:p>
            <a:pPr lvl="2"/>
            <a:r>
              <a:rPr lang="en-US" dirty="0" smtClean="0"/>
              <a:t>This function avoids scheduler overhead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3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 ULT Execution using </a:t>
            </a:r>
            <a:r>
              <a:rPr lang="en-US" dirty="0" err="1" smtClean="0"/>
              <a:t>yield_to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566586"/>
          </a:xfrm>
        </p:spPr>
        <p:txBody>
          <a:bodyPr/>
          <a:lstStyle/>
          <a:p>
            <a:r>
              <a:rPr lang="en-US" dirty="0" smtClean="0"/>
              <a:t>When many ULTs are waiting for completion of blocking calls</a:t>
            </a:r>
          </a:p>
          <a:p>
            <a:pPr lvl="1"/>
            <a:r>
              <a:rPr lang="en-US" dirty="0" smtClean="0"/>
              <a:t>Explicitly yield to a ULT whose blocking call has completed</a:t>
            </a:r>
          </a:p>
          <a:p>
            <a:pPr lvl="2"/>
            <a:r>
              <a:rPr lang="en-US" dirty="0" smtClean="0"/>
              <a:t>Remove scheduler overhead</a:t>
            </a:r>
          </a:p>
          <a:p>
            <a:pPr lvl="2"/>
            <a:r>
              <a:rPr lang="en-US" dirty="0" smtClean="0"/>
              <a:t>Improve throughput</a:t>
            </a:r>
          </a:p>
          <a:p>
            <a:pPr lvl="1"/>
            <a:r>
              <a:rPr lang="en-US" dirty="0" smtClean="0"/>
              <a:t>If yield() is used, the next ULT may do nothing useful</a:t>
            </a:r>
          </a:p>
          <a:p>
            <a:pPr lvl="2"/>
            <a:r>
              <a:rPr lang="en-US" dirty="0" smtClean="0"/>
              <a:t>It may yield again if its blocking call has not completed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47674" y="5827775"/>
            <a:ext cx="2420763" cy="502732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NVRAM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36466" y="4888009"/>
            <a:ext cx="930274" cy="420896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ULT0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36466" y="4308229"/>
            <a:ext cx="930274" cy="4208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waiting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66740" y="4308229"/>
            <a:ext cx="930274" cy="4208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done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7014" y="4308229"/>
            <a:ext cx="930274" cy="4208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waiting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27288" y="4308229"/>
            <a:ext cx="930274" cy="4208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waiting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66740" y="4888009"/>
            <a:ext cx="930274" cy="420896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ULT1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7014" y="4888009"/>
            <a:ext cx="930274" cy="420896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ULT2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25115" y="4888009"/>
            <a:ext cx="930274" cy="420896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ULT3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34648" y="3923186"/>
            <a:ext cx="930274" cy="420896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ULT4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7171" y="5113099"/>
            <a:ext cx="108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yield_to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184527" y="4786943"/>
            <a:ext cx="2061090" cy="860986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65898" y="4544459"/>
            <a:ext cx="14677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nvram_read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5" name="Elbow Connector 24"/>
          <p:cNvCxnSpPr>
            <a:stCxn id="22" idx="2"/>
            <a:endCxn id="18" idx="2"/>
          </p:cNvCxnSpPr>
          <p:nvPr/>
        </p:nvCxnSpPr>
        <p:spPr>
          <a:xfrm rot="5400000" flipH="1" flipV="1">
            <a:off x="3829068" y="3679622"/>
            <a:ext cx="173526" cy="3432092"/>
          </a:xfrm>
          <a:prstGeom prst="bentConnector3">
            <a:avLst>
              <a:gd name="adj1" fmla="val -131738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403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2104089"/>
            <a:ext cx="7772400" cy="827853"/>
          </a:xfrm>
        </p:spPr>
        <p:txBody>
          <a:bodyPr/>
          <a:lstStyle/>
          <a:p>
            <a:r>
              <a:rPr lang="en-US" dirty="0" smtClean="0"/>
              <a:t>Argobots Ecosystem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722313" y="2896329"/>
            <a:ext cx="7772400" cy="486677"/>
          </a:xfrm>
        </p:spPr>
        <p:txBody>
          <a:bodyPr anchor="t">
            <a:normAutofit/>
          </a:bodyPr>
          <a:lstStyle/>
          <a:p>
            <a:r>
              <a:rPr lang="en-US" i="1" dirty="0" smtClean="0"/>
              <a:t>Integrating Argobots into the Programming Models’ Runtime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Argobots</a:t>
            </a:r>
            <a:r>
              <a:rPr lang="en-US" dirty="0"/>
              <a:t>’ Position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3167" y="4441608"/>
            <a:ext cx="2693221" cy="49700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OS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3168" y="3530430"/>
            <a:ext cx="1245492" cy="608519"/>
          </a:xfrm>
          <a:prstGeom prst="rect">
            <a:avLst/>
          </a:prstGeom>
          <a:solidFill>
            <a:srgbClr val="F695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Argobots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7824" y="3586720"/>
            <a:ext cx="1238564" cy="497005"/>
          </a:xfrm>
          <a:prstGeom prst="rect">
            <a:avLst/>
          </a:prstGeom>
          <a:solidFill>
            <a:srgbClr val="A9DC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Calibri"/>
              </a:rPr>
              <a:t>Comm. Lib.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1940" y="2510951"/>
            <a:ext cx="6133602" cy="674336"/>
          </a:xfrm>
          <a:prstGeom prst="rect">
            <a:avLst/>
          </a:prstGeom>
          <a:solidFill>
            <a:srgbClr val="E9001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High-Level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 Programming</a:t>
            </a:r>
            <a:r>
              <a:rPr lang="en-US" sz="1600" kern="0" dirty="0" smtClean="0">
                <a:solidFill>
                  <a:schemeClr val="bg1"/>
                </a:solidFill>
                <a:latin typeface="Calibri"/>
              </a:rPr>
              <a:t> Models/Libraries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Domain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 Specific Languages (DSLs)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1940" y="1528600"/>
            <a:ext cx="6133602" cy="650478"/>
          </a:xfrm>
          <a:prstGeom prst="rect">
            <a:avLst/>
          </a:prstGeom>
          <a:solidFill>
            <a:srgbClr val="9BBB58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2145914" y="4138949"/>
            <a:ext cx="428" cy="3026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</p:cNvCxnSpPr>
          <p:nvPr/>
        </p:nvCxnSpPr>
        <p:spPr>
          <a:xfrm>
            <a:off x="3597106" y="4083725"/>
            <a:ext cx="0" cy="35841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4" idx="0"/>
          </p:cNvCxnSpPr>
          <p:nvPr/>
        </p:nvCxnSpPr>
        <p:spPr>
          <a:xfrm>
            <a:off x="2145914" y="3185287"/>
            <a:ext cx="0" cy="34514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5" idx="0"/>
          </p:cNvCxnSpPr>
          <p:nvPr/>
        </p:nvCxnSpPr>
        <p:spPr>
          <a:xfrm>
            <a:off x="3597106" y="3185822"/>
            <a:ext cx="0" cy="40089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70882" y="3808677"/>
            <a:ext cx="650023" cy="49700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62320" y="4442143"/>
            <a:ext cx="2693221" cy="49700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 OS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62321" y="3530965"/>
            <a:ext cx="1245492" cy="608519"/>
          </a:xfrm>
          <a:prstGeom prst="rect">
            <a:avLst/>
          </a:prstGeom>
          <a:solidFill>
            <a:srgbClr val="F695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Argobots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16977" y="3587255"/>
            <a:ext cx="1238564" cy="497005"/>
          </a:xfrm>
          <a:prstGeom prst="rect">
            <a:avLst/>
          </a:prstGeom>
          <a:solidFill>
            <a:srgbClr val="A9DC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Calibri"/>
              </a:rPr>
              <a:t>Comm. Lib.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36" name="Straight Arrow Connector 35"/>
          <p:cNvCxnSpPr>
            <a:stCxn id="34" idx="2"/>
          </p:cNvCxnSpPr>
          <p:nvPr/>
        </p:nvCxnSpPr>
        <p:spPr>
          <a:xfrm>
            <a:off x="5585067" y="4139484"/>
            <a:ext cx="428" cy="30265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2"/>
          </p:cNvCxnSpPr>
          <p:nvPr/>
        </p:nvCxnSpPr>
        <p:spPr>
          <a:xfrm>
            <a:off x="7036259" y="4084260"/>
            <a:ext cx="0" cy="35734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4" idx="0"/>
          </p:cNvCxnSpPr>
          <p:nvPr/>
        </p:nvCxnSpPr>
        <p:spPr>
          <a:xfrm>
            <a:off x="5585067" y="3185822"/>
            <a:ext cx="0" cy="34514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5" idx="0"/>
          </p:cNvCxnSpPr>
          <p:nvPr/>
        </p:nvCxnSpPr>
        <p:spPr>
          <a:xfrm>
            <a:off x="7036259" y="3185287"/>
            <a:ext cx="0" cy="4019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6" idx="0"/>
          </p:cNvCxnSpPr>
          <p:nvPr/>
        </p:nvCxnSpPr>
        <p:spPr>
          <a:xfrm>
            <a:off x="4588741" y="2179078"/>
            <a:ext cx="0" cy="33187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271216" y="5325171"/>
            <a:ext cx="663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Argobots is a low-level threading/tasking runtime!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05000" y="5889653"/>
            <a:ext cx="3888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Need upper-level customers!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FFB8-5C3C-634D-843D-4E909C445982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4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Argobots Ecosystem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14084" y="3504427"/>
            <a:ext cx="3138274" cy="2454311"/>
            <a:chOff x="5068511" y="1069298"/>
            <a:chExt cx="3855877" cy="2923321"/>
          </a:xfrm>
        </p:grpSpPr>
        <p:sp>
          <p:nvSpPr>
            <p:cNvPr id="16" name="Rectangle 15"/>
            <p:cNvSpPr/>
            <p:nvPr/>
          </p:nvSpPr>
          <p:spPr>
            <a:xfrm>
              <a:off x="5068511" y="1069298"/>
              <a:ext cx="3846861" cy="2556241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60574" y="1157211"/>
              <a:ext cx="2857892" cy="2380415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50827" y="1351888"/>
              <a:ext cx="365589" cy="2076840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76650" y="1162512"/>
              <a:ext cx="579098" cy="329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2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1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Hexagon 19"/>
            <p:cNvSpPr/>
            <p:nvPr/>
          </p:nvSpPr>
          <p:spPr>
            <a:xfrm>
              <a:off x="6613726" y="1250409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1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1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274642" y="1897618"/>
              <a:ext cx="437743" cy="1531109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endParaRPr lang="en-US" sz="1100" kern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46712" y="1982597"/>
              <a:ext cx="294514" cy="274299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U</a:t>
              </a:r>
              <a:endParaRPr lang="en-US" sz="11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46712" y="3061157"/>
              <a:ext cx="294514" cy="274299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U</a:t>
              </a:r>
              <a:endParaRPr lang="en-US" sz="11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828099" y="2698412"/>
              <a:ext cx="437743" cy="73031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endParaRPr lang="en-US" sz="1100" kern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998146" y="1897618"/>
              <a:ext cx="437743" cy="1531109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endParaRPr lang="en-US" sz="1100" kern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075043" y="1979205"/>
              <a:ext cx="294164" cy="274299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1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075043" y="2338808"/>
              <a:ext cx="294164" cy="274299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1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075043" y="2698411"/>
              <a:ext cx="294164" cy="274299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1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75043" y="3058014"/>
              <a:ext cx="294164" cy="274299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1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424598" y="1899519"/>
              <a:ext cx="437743" cy="1529208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endParaRPr lang="en-US" sz="1100" kern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503203" y="2339837"/>
              <a:ext cx="294514" cy="274299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U</a:t>
              </a:r>
              <a:endParaRPr lang="en-US" sz="11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2" name="Hexagon 31"/>
            <p:cNvSpPr/>
            <p:nvPr/>
          </p:nvSpPr>
          <p:spPr>
            <a:xfrm>
              <a:off x="6484795" y="1979205"/>
              <a:ext cx="331328" cy="277693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</a:t>
              </a:r>
              <a:endParaRPr lang="en-US" sz="1100" kern="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3" name="Hexagon 32"/>
            <p:cNvSpPr/>
            <p:nvPr/>
          </p:nvSpPr>
          <p:spPr>
            <a:xfrm>
              <a:off x="6484795" y="2697077"/>
              <a:ext cx="331328" cy="277693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</a:t>
              </a:r>
              <a:endParaRPr lang="en-US" sz="1100" kern="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4" name="Straight Arrow Connector 33"/>
            <p:cNvCxnSpPr>
              <a:stCxn id="20" idx="0"/>
            </p:cNvCxnSpPr>
            <p:nvPr/>
          </p:nvCxnSpPr>
          <p:spPr>
            <a:xfrm>
              <a:off x="7272092" y="1430259"/>
              <a:ext cx="27873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stCxn id="30" idx="0"/>
            </p:cNvCxnSpPr>
            <p:nvPr/>
          </p:nvCxnSpPr>
          <p:spPr>
            <a:xfrm flipV="1">
              <a:off x="6643470" y="1610108"/>
              <a:ext cx="336187" cy="28941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Arrow Connector 35"/>
            <p:cNvCxnSpPr>
              <a:stCxn id="25" idx="0"/>
            </p:cNvCxnSpPr>
            <p:nvPr/>
          </p:nvCxnSpPr>
          <p:spPr>
            <a:xfrm flipH="1" flipV="1">
              <a:off x="6979657" y="1610108"/>
              <a:ext cx="237361" cy="28751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" name="Straight Arrow Connector 36"/>
            <p:cNvCxnSpPr>
              <a:endCxn id="33" idx="3"/>
            </p:cNvCxnSpPr>
            <p:nvPr/>
          </p:nvCxnSpPr>
          <p:spPr>
            <a:xfrm flipV="1">
              <a:off x="6265842" y="2835924"/>
              <a:ext cx="218953" cy="20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8" name="Straight Arrow Connector 37"/>
            <p:cNvCxnSpPr>
              <a:endCxn id="32" idx="3"/>
            </p:cNvCxnSpPr>
            <p:nvPr/>
          </p:nvCxnSpPr>
          <p:spPr>
            <a:xfrm>
              <a:off x="5712385" y="2118051"/>
              <a:ext cx="77241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9" name="Freeform 38"/>
            <p:cNvSpPr/>
            <p:nvPr/>
          </p:nvSpPr>
          <p:spPr>
            <a:xfrm>
              <a:off x="7640101" y="1406740"/>
              <a:ext cx="210316" cy="1962528"/>
            </a:xfrm>
            <a:custGeom>
              <a:avLst/>
              <a:gdLst>
                <a:gd name="connsiteX0" fmla="*/ 450332 w 459339"/>
                <a:gd name="connsiteY0" fmla="*/ 0 h 2558099"/>
                <a:gd name="connsiteX1" fmla="*/ 0 w 459339"/>
                <a:gd name="connsiteY1" fmla="*/ 657540 h 2558099"/>
                <a:gd name="connsiteX2" fmla="*/ 450332 w 459339"/>
                <a:gd name="connsiteY2" fmla="*/ 1297064 h 2558099"/>
                <a:gd name="connsiteX3" fmla="*/ 9006 w 459339"/>
                <a:gd name="connsiteY3" fmla="*/ 1918574 h 2558099"/>
                <a:gd name="connsiteX4" fmla="*/ 459339 w 459339"/>
                <a:gd name="connsiteY4" fmla="*/ 2558099 h 255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339" h="2558099">
                  <a:moveTo>
                    <a:pt x="450332" y="0"/>
                  </a:moveTo>
                  <a:cubicBezTo>
                    <a:pt x="225166" y="220681"/>
                    <a:pt x="0" y="441363"/>
                    <a:pt x="0" y="657540"/>
                  </a:cubicBezTo>
                  <a:cubicBezTo>
                    <a:pt x="0" y="873717"/>
                    <a:pt x="448831" y="1086892"/>
                    <a:pt x="450332" y="1297064"/>
                  </a:cubicBezTo>
                  <a:cubicBezTo>
                    <a:pt x="451833" y="1507236"/>
                    <a:pt x="7505" y="1708402"/>
                    <a:pt x="9006" y="1918574"/>
                  </a:cubicBezTo>
                  <a:cubicBezTo>
                    <a:pt x="10507" y="2128746"/>
                    <a:pt x="384284" y="2450011"/>
                    <a:pt x="459339" y="2558099"/>
                  </a:cubicBezTo>
                </a:path>
              </a:pathLst>
            </a:custGeom>
            <a:noFill/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40" name="Diamond 39"/>
            <p:cNvSpPr/>
            <p:nvPr/>
          </p:nvSpPr>
          <p:spPr>
            <a:xfrm>
              <a:off x="6503203" y="3057709"/>
              <a:ext cx="294514" cy="274604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T</a:t>
              </a:r>
              <a:endParaRPr lang="en-US" sz="11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1" name="Diamond 40"/>
            <p:cNvSpPr/>
            <p:nvPr/>
          </p:nvSpPr>
          <p:spPr>
            <a:xfrm>
              <a:off x="5900953" y="2756056"/>
              <a:ext cx="294514" cy="274604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T</a:t>
              </a:r>
              <a:endParaRPr lang="en-US" sz="11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Diamond 41"/>
            <p:cNvSpPr/>
            <p:nvPr/>
          </p:nvSpPr>
          <p:spPr>
            <a:xfrm>
              <a:off x="5900953" y="3094663"/>
              <a:ext cx="294514" cy="274604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T</a:t>
              </a:r>
              <a:endParaRPr lang="en-US" sz="11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Diamond 42"/>
            <p:cNvSpPr/>
            <p:nvPr/>
          </p:nvSpPr>
          <p:spPr>
            <a:xfrm>
              <a:off x="5346712" y="2341914"/>
              <a:ext cx="294514" cy="274604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T</a:t>
              </a:r>
              <a:endParaRPr lang="en-US" sz="11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Diamond 43"/>
            <p:cNvSpPr/>
            <p:nvPr/>
          </p:nvSpPr>
          <p:spPr>
            <a:xfrm>
              <a:off x="5346712" y="2701535"/>
              <a:ext cx="294514" cy="274604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T</a:t>
              </a:r>
              <a:endParaRPr lang="en-US" sz="11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077527" y="3684841"/>
              <a:ext cx="3846861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Argobots</a:t>
              </a:r>
              <a:endParaRPr lang="en-US" sz="1200" b="1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959570" y="2073819"/>
              <a:ext cx="4530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...</a:t>
              </a:r>
              <a:endParaRPr lang="en-US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67269" y="1157211"/>
              <a:ext cx="457775" cy="2387178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23950" y="1164351"/>
              <a:ext cx="570474" cy="329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200" kern="0" baseline="-2500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n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8453815" y="1560364"/>
              <a:ext cx="299590" cy="1868368"/>
              <a:chOff x="6997103" y="3022511"/>
              <a:chExt cx="433904" cy="209668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997103" y="3022511"/>
                <a:ext cx="433904" cy="2096680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7103059" y="3078334"/>
                <a:ext cx="249616" cy="1981276"/>
              </a:xfrm>
              <a:custGeom>
                <a:avLst/>
                <a:gdLst>
                  <a:gd name="connsiteX0" fmla="*/ 450332 w 459339"/>
                  <a:gd name="connsiteY0" fmla="*/ 0 h 2558099"/>
                  <a:gd name="connsiteX1" fmla="*/ 0 w 459339"/>
                  <a:gd name="connsiteY1" fmla="*/ 657540 h 2558099"/>
                  <a:gd name="connsiteX2" fmla="*/ 450332 w 459339"/>
                  <a:gd name="connsiteY2" fmla="*/ 1297064 h 2558099"/>
                  <a:gd name="connsiteX3" fmla="*/ 9006 w 459339"/>
                  <a:gd name="connsiteY3" fmla="*/ 1918574 h 2558099"/>
                  <a:gd name="connsiteX4" fmla="*/ 459339 w 459339"/>
                  <a:gd name="connsiteY4" fmla="*/ 2558099 h 255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339" h="2558099">
                    <a:moveTo>
                      <a:pt x="450332" y="0"/>
                    </a:moveTo>
                    <a:cubicBezTo>
                      <a:pt x="225166" y="220681"/>
                      <a:pt x="0" y="441363"/>
                      <a:pt x="0" y="657540"/>
                    </a:cubicBezTo>
                    <a:cubicBezTo>
                      <a:pt x="0" y="873717"/>
                      <a:pt x="448831" y="1086892"/>
                      <a:pt x="450332" y="1297064"/>
                    </a:cubicBezTo>
                    <a:cubicBezTo>
                      <a:pt x="451833" y="1507236"/>
                      <a:pt x="7505" y="1708402"/>
                      <a:pt x="9006" y="1918574"/>
                    </a:cubicBezTo>
                    <a:cubicBezTo>
                      <a:pt x="10507" y="2128746"/>
                      <a:pt x="384284" y="2450011"/>
                      <a:pt x="459339" y="2558099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504D">
                    <a:lumMod val="50000"/>
                  </a:srgbClr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4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650473" y="1050260"/>
            <a:ext cx="1442768" cy="2113081"/>
            <a:chOff x="5127956" y="4008529"/>
            <a:chExt cx="1442768" cy="2113081"/>
          </a:xfrm>
        </p:grpSpPr>
        <p:sp>
          <p:nvSpPr>
            <p:cNvPr id="52" name="Rounded Rectangle 51"/>
            <p:cNvSpPr/>
            <p:nvPr/>
          </p:nvSpPr>
          <p:spPr>
            <a:xfrm>
              <a:off x="5127956" y="4008529"/>
              <a:ext cx="1442768" cy="211308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147911" y="5769448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err="1" smtClean="0">
                  <a:solidFill>
                    <a:srgbClr val="1E1C11"/>
                  </a:solidFill>
                  <a:cs typeface="Times New Roman"/>
                </a:rPr>
                <a:t>MPI+Argobots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213376" y="4154539"/>
              <a:ext cx="1273035" cy="1648067"/>
              <a:chOff x="6319203" y="972947"/>
              <a:chExt cx="1355079" cy="220218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319203" y="972947"/>
                <a:ext cx="1355079" cy="174178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427932" y="1102481"/>
                <a:ext cx="538797" cy="1631018"/>
                <a:chOff x="6329400" y="1102481"/>
                <a:chExt cx="538797" cy="1631018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6329400" y="1102481"/>
                  <a:ext cx="538797" cy="130330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6478998" y="1277117"/>
                  <a:ext cx="220346" cy="790118"/>
                  <a:chOff x="6478998" y="1277117"/>
                  <a:chExt cx="220346" cy="790118"/>
                </a:xfrm>
                <a:solidFill>
                  <a:schemeClr val="tx2">
                    <a:lumMod val="60000"/>
                    <a:lumOff val="40000"/>
                  </a:schemeClr>
                </a:solidFill>
              </p:grpSpPr>
              <p:sp>
                <p:nvSpPr>
                  <p:cNvPr id="70" name="Rectangle 69"/>
                  <p:cNvSpPr/>
                  <p:nvPr/>
                </p:nvSpPr>
                <p:spPr>
                  <a:xfrm>
                    <a:off x="6478998" y="1277117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6478998" y="1476265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6478998" y="1675413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>
                  <a:xfrm>
                    <a:off x="6478998" y="1868087"/>
                    <a:ext cx="220346" cy="199148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</p:grpSp>
            <p:sp>
              <p:nvSpPr>
                <p:cNvPr id="68" name="Rectangle 67"/>
                <p:cNvSpPr/>
                <p:nvPr/>
              </p:nvSpPr>
              <p:spPr>
                <a:xfrm>
                  <a:off x="6353812" y="2067235"/>
                  <a:ext cx="483227" cy="3307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ULT</a:t>
                  </a:r>
                  <a:endParaRPr lang="en-US" sz="105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6391660" y="2402739"/>
                  <a:ext cx="371798" cy="3307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ES</a:t>
                  </a:r>
                  <a:endParaRPr lang="en-US" sz="105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7053441" y="1102481"/>
                <a:ext cx="538797" cy="1631018"/>
                <a:chOff x="6329400" y="1102481"/>
                <a:chExt cx="538797" cy="1631018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6329400" y="1102481"/>
                  <a:ext cx="538797" cy="130330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6478998" y="1476265"/>
                  <a:ext cx="220346" cy="590970"/>
                  <a:chOff x="6478998" y="1476265"/>
                  <a:chExt cx="220346" cy="590970"/>
                </a:xfrm>
                <a:solidFill>
                  <a:schemeClr val="tx2">
                    <a:lumMod val="60000"/>
                    <a:lumOff val="40000"/>
                  </a:schemeClr>
                </a:solidFill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6478998" y="1476265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6478998" y="1675413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6478998" y="1868087"/>
                    <a:ext cx="220346" cy="199148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6353812" y="2067235"/>
                  <a:ext cx="483227" cy="3307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ULT</a:t>
                  </a:r>
                  <a:endParaRPr lang="en-US" sz="105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6391660" y="2402739"/>
                  <a:ext cx="371798" cy="3307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ES</a:t>
                  </a:r>
                  <a:endParaRPr lang="en-US" sz="105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58" name="Rectangle 57"/>
              <p:cNvSpPr/>
              <p:nvPr/>
            </p:nvSpPr>
            <p:spPr>
              <a:xfrm>
                <a:off x="6319203" y="2713298"/>
                <a:ext cx="1355079" cy="46182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MPI</a:t>
                </a: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2242096" y="1050260"/>
            <a:ext cx="1442768" cy="2119680"/>
            <a:chOff x="481455" y="909713"/>
            <a:chExt cx="1442768" cy="2119680"/>
          </a:xfrm>
        </p:grpSpPr>
        <p:sp>
          <p:nvSpPr>
            <p:cNvPr id="76" name="Rounded Rectangle 75"/>
            <p:cNvSpPr/>
            <p:nvPr/>
          </p:nvSpPr>
          <p:spPr>
            <a:xfrm>
              <a:off x="481455" y="909713"/>
              <a:ext cx="1442768" cy="21196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46476" y="1089857"/>
              <a:ext cx="1298377" cy="1540124"/>
              <a:chOff x="6937546" y="2853832"/>
              <a:chExt cx="1875300" cy="2442708"/>
            </a:xfrm>
          </p:grpSpPr>
          <p:sp>
            <p:nvSpPr>
              <p:cNvPr id="79" name="Shape 35"/>
              <p:cNvSpPr/>
              <p:nvPr/>
            </p:nvSpPr>
            <p:spPr>
              <a:xfrm>
                <a:off x="6937546" y="3957999"/>
                <a:ext cx="1875300" cy="536915"/>
              </a:xfrm>
              <a:prstGeom prst="rect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9050" cap="flat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Argobots  runtime</a:t>
                </a:r>
              </a:p>
            </p:txBody>
          </p:sp>
          <p:sp>
            <p:nvSpPr>
              <p:cNvPr id="80" name="Shape 36"/>
              <p:cNvSpPr/>
              <p:nvPr/>
            </p:nvSpPr>
            <p:spPr>
              <a:xfrm>
                <a:off x="6937546" y="4515552"/>
                <a:ext cx="1875300" cy="78098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9050" cap="flat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Communication libraries</a:t>
                </a:r>
              </a:p>
            </p:txBody>
          </p:sp>
          <p:sp>
            <p:nvSpPr>
              <p:cNvPr id="81" name="Shape 37"/>
              <p:cNvSpPr/>
              <p:nvPr/>
            </p:nvSpPr>
            <p:spPr>
              <a:xfrm>
                <a:off x="6937546" y="3405119"/>
                <a:ext cx="1875300" cy="536915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9050" cap="flat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Charm++</a:t>
                </a:r>
                <a:endPara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endParaRPr>
              </a:p>
            </p:txBody>
          </p:sp>
          <p:sp>
            <p:nvSpPr>
              <p:cNvPr id="82" name="Shape 38"/>
              <p:cNvSpPr/>
              <p:nvPr/>
            </p:nvSpPr>
            <p:spPr>
              <a:xfrm>
                <a:off x="6937546" y="2853832"/>
                <a:ext cx="1875300" cy="536915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9050" cap="flat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Applications</a:t>
                </a:r>
                <a:endPara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494548" y="2688405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rgbClr val="1E1C11"/>
                  </a:solidFill>
                  <a:cs typeface="Times New Roman"/>
                </a:rPr>
                <a:t>Charm++ 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425342" y="1050260"/>
            <a:ext cx="1442768" cy="2120964"/>
            <a:chOff x="2075263" y="908429"/>
            <a:chExt cx="1442768" cy="2120964"/>
          </a:xfrm>
        </p:grpSpPr>
        <p:sp>
          <p:nvSpPr>
            <p:cNvPr id="84" name="Rounded Rectangle 83"/>
            <p:cNvSpPr/>
            <p:nvPr/>
          </p:nvSpPr>
          <p:spPr>
            <a:xfrm>
              <a:off x="2075263" y="908429"/>
              <a:ext cx="1442768" cy="2120964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2175719" y="1052202"/>
              <a:ext cx="1257811" cy="1678447"/>
              <a:chOff x="6679797" y="3331122"/>
              <a:chExt cx="2091716" cy="315859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6679797" y="3331122"/>
                <a:ext cx="2091716" cy="273154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014194" y="6055324"/>
                <a:ext cx="1377359" cy="434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Cilk</a:t>
                </a: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“Worker”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6799982" y="5523110"/>
                <a:ext cx="173312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sp>
            <p:nvSpPr>
              <p:cNvPr id="90" name="TextBox 89"/>
              <p:cNvSpPr txBox="1"/>
              <p:nvPr/>
            </p:nvSpPr>
            <p:spPr>
              <a:xfrm>
                <a:off x="6976854" y="5568426"/>
                <a:ext cx="1347081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Argobots ES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021450" y="5012885"/>
                <a:ext cx="1045882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RWS ULT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8031978" y="4634876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8031978" y="4259856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8031978" y="3886327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6739565" y="4643552"/>
                <a:ext cx="1359652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Fused ULT 1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739565" y="4274221"/>
                <a:ext cx="1352182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Fused ULT 2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732088" y="3515794"/>
                <a:ext cx="1352182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Fused ULT N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8031978" y="5008405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8031978" y="3515794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 rot="5400000">
                <a:off x="7264469" y="3874680"/>
                <a:ext cx="497474" cy="383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…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112405" y="2697722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err="1" smtClean="0">
                  <a:solidFill>
                    <a:srgbClr val="1E1C11"/>
                  </a:solidFill>
                  <a:cs typeface="Times New Roman"/>
                </a:rPr>
                <a:t>CilkBots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016965" y="1050260"/>
            <a:ext cx="1442768" cy="2120964"/>
            <a:chOff x="3695183" y="919603"/>
            <a:chExt cx="1442768" cy="2120964"/>
          </a:xfrm>
        </p:grpSpPr>
        <p:sp>
          <p:nvSpPr>
            <p:cNvPr id="102" name="Rounded Rectangle 101"/>
            <p:cNvSpPr/>
            <p:nvPr/>
          </p:nvSpPr>
          <p:spPr>
            <a:xfrm>
              <a:off x="3695183" y="919603"/>
              <a:ext cx="1442768" cy="2120964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1383" y="986732"/>
              <a:ext cx="1280256" cy="1711111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3726436" y="2697722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err="1" smtClean="0">
                  <a:solidFill>
                    <a:srgbClr val="1E1C11"/>
                  </a:solidFill>
                  <a:cs typeface="Times New Roman"/>
                </a:rPr>
                <a:t>PaRSEC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cxnSp>
        <p:nvCxnSpPr>
          <p:cNvPr id="115" name="Straight Arrow Connector 114"/>
          <p:cNvCxnSpPr/>
          <p:nvPr/>
        </p:nvCxnSpPr>
        <p:spPr>
          <a:xfrm flipH="1">
            <a:off x="2242096" y="4608659"/>
            <a:ext cx="711314" cy="0"/>
          </a:xfrm>
          <a:prstGeom prst="straightConnector1">
            <a:avLst/>
          </a:prstGeom>
          <a:ln w="50800">
            <a:solidFill>
              <a:schemeClr val="accent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50473" y="3580873"/>
            <a:ext cx="1442768" cy="2113081"/>
            <a:chOff x="796962" y="1461785"/>
            <a:chExt cx="1442768" cy="2113081"/>
          </a:xfrm>
        </p:grpSpPr>
        <p:sp>
          <p:nvSpPr>
            <p:cNvPr id="117" name="Rounded Rectangle 116"/>
            <p:cNvSpPr/>
            <p:nvPr/>
          </p:nvSpPr>
          <p:spPr>
            <a:xfrm>
              <a:off x="796962" y="1461785"/>
              <a:ext cx="1442768" cy="2113081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911262" y="1571898"/>
              <a:ext cx="1206499" cy="1590402"/>
              <a:chOff x="838200" y="1648098"/>
              <a:chExt cx="1632857" cy="2201088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>
                <a:off x="1654628" y="1648098"/>
                <a:ext cx="0" cy="27432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F497D">
                    <a:lumMod val="60000"/>
                    <a:lumOff val="40000"/>
                  </a:srgbClr>
                </a:solidFill>
                <a:prstDash val="solid"/>
                <a:headEnd w="med" len="med"/>
                <a:tailEnd type="triangle" w="med" len="med"/>
              </a:ln>
              <a:effectLst/>
            </p:spPr>
          </p:cxnSp>
          <p:grpSp>
            <p:nvGrpSpPr>
              <p:cNvPr id="121" name="Group 120"/>
              <p:cNvGrpSpPr/>
              <p:nvPr/>
            </p:nvGrpSpPr>
            <p:grpSpPr>
              <a:xfrm>
                <a:off x="838200" y="1981200"/>
                <a:ext cx="1632857" cy="1513114"/>
                <a:chOff x="838200" y="1981200"/>
                <a:chExt cx="1632857" cy="1513114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838200" y="1981200"/>
                  <a:ext cx="1632857" cy="10886"/>
                </a:xfrm>
                <a:prstGeom prst="line">
                  <a:avLst/>
                </a:prstGeom>
                <a:noFill/>
                <a:ln w="50800" cap="flat" cmpd="sng" algn="ctr">
                  <a:solidFill>
                    <a:srgbClr val="F07D7B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25" name="Straight Arrow Connector 124"/>
                <p:cNvCxnSpPr/>
                <p:nvPr/>
              </p:nvCxnSpPr>
              <p:spPr>
                <a:xfrm flipH="1">
                  <a:off x="1948542" y="2057401"/>
                  <a:ext cx="10886" cy="137160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  <a:headEnd w="med" len="med"/>
                  <a:tailEnd type="triangle" w="med" len="med"/>
                </a:ln>
                <a:effectLst/>
              </p:spPr>
            </p:cxnSp>
            <p:grpSp>
              <p:nvGrpSpPr>
                <p:cNvPr id="126" name="Group 125"/>
                <p:cNvGrpSpPr/>
                <p:nvPr/>
              </p:nvGrpSpPr>
              <p:grpSpPr>
                <a:xfrm>
                  <a:off x="838200" y="2405744"/>
                  <a:ext cx="446314" cy="696685"/>
                  <a:chOff x="3287485" y="3102429"/>
                  <a:chExt cx="446314" cy="696685"/>
                </a:xfrm>
              </p:grpSpPr>
              <p:grpSp>
                <p:nvGrpSpPr>
                  <p:cNvPr id="141" name="Group 140"/>
                  <p:cNvGrpSpPr/>
                  <p:nvPr/>
                </p:nvGrpSpPr>
                <p:grpSpPr>
                  <a:xfrm>
                    <a:off x="3363686" y="3175680"/>
                    <a:ext cx="304800" cy="566057"/>
                    <a:chOff x="870857" y="2133601"/>
                    <a:chExt cx="304800" cy="566057"/>
                  </a:xfrm>
                </p:grpSpPr>
                <p:cxnSp>
                  <p:nvCxnSpPr>
                    <p:cNvPr id="144" name="Straight Arrow Connector 143"/>
                    <p:cNvCxnSpPr/>
                    <p:nvPr/>
                  </p:nvCxnSpPr>
                  <p:spPr>
                    <a:xfrm>
                      <a:off x="870857" y="2133601"/>
                      <a:ext cx="0" cy="566057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headEnd w="med" len="med"/>
                      <a:tailEnd type="triangle" w="med" len="med"/>
                    </a:ln>
                    <a:effectLst/>
                  </p:spPr>
                </p:cxnSp>
                <p:cxnSp>
                  <p:nvCxnSpPr>
                    <p:cNvPr id="146" name="Straight Arrow Connector 145"/>
                    <p:cNvCxnSpPr/>
                    <p:nvPr/>
                  </p:nvCxnSpPr>
                  <p:spPr>
                    <a:xfrm>
                      <a:off x="1023257" y="2133601"/>
                      <a:ext cx="0" cy="566057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headEnd w="med" len="med"/>
                      <a:tailEnd type="triangle" w="med" len="med"/>
                    </a:ln>
                    <a:effectLst/>
                  </p:spPr>
                </p:cxnSp>
                <p:cxnSp>
                  <p:nvCxnSpPr>
                    <p:cNvPr id="147" name="Straight Arrow Connector 146"/>
                    <p:cNvCxnSpPr/>
                    <p:nvPr/>
                  </p:nvCxnSpPr>
                  <p:spPr>
                    <a:xfrm>
                      <a:off x="1175657" y="2133601"/>
                      <a:ext cx="0" cy="566057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headEnd w="med" len="med"/>
                      <a:tailEnd type="triangle" w="med" len="med"/>
                    </a:ln>
                    <a:effectLst/>
                  </p:spPr>
                </p:cxnSp>
              </p:grpSp>
              <p:cxnSp>
                <p:nvCxnSpPr>
                  <p:cNvPr id="142" name="Straight Connector 141"/>
                  <p:cNvCxnSpPr/>
                  <p:nvPr/>
                </p:nvCxnSpPr>
                <p:spPr>
                  <a:xfrm>
                    <a:off x="3287485" y="3102429"/>
                    <a:ext cx="446314" cy="0"/>
                  </a:xfrm>
                  <a:prstGeom prst="line">
                    <a:avLst/>
                  </a:prstGeom>
                  <a:noFill/>
                  <a:ln w="50800" cap="flat" cmpd="sng" algn="ctr">
                    <a:solidFill>
                      <a:srgbClr val="F07D7B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>
                    <a:off x="3287485" y="3799114"/>
                    <a:ext cx="446314" cy="0"/>
                  </a:xfrm>
                  <a:prstGeom prst="line">
                    <a:avLst/>
                  </a:prstGeom>
                  <a:noFill/>
                  <a:ln w="50800" cap="flat" cmpd="sng" algn="ctr">
                    <a:solidFill>
                      <a:srgbClr val="F07D7B"/>
                    </a:solidFill>
                    <a:prstDash val="solid"/>
                    <a:tailEnd type="none"/>
                  </a:ln>
                  <a:effectLst/>
                </p:spPr>
              </p:cxnSp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1360716" y="2405744"/>
                  <a:ext cx="446314" cy="696685"/>
                  <a:chOff x="3287485" y="3102429"/>
                  <a:chExt cx="446314" cy="696685"/>
                </a:xfrm>
              </p:grpSpPr>
              <p:grpSp>
                <p:nvGrpSpPr>
                  <p:cNvPr id="135" name="Group 134"/>
                  <p:cNvGrpSpPr/>
                  <p:nvPr/>
                </p:nvGrpSpPr>
                <p:grpSpPr>
                  <a:xfrm>
                    <a:off x="3363686" y="3175680"/>
                    <a:ext cx="304800" cy="566057"/>
                    <a:chOff x="870857" y="2133601"/>
                    <a:chExt cx="304800" cy="566057"/>
                  </a:xfrm>
                </p:grpSpPr>
                <p:cxnSp>
                  <p:nvCxnSpPr>
                    <p:cNvPr id="138" name="Straight Arrow Connector 137"/>
                    <p:cNvCxnSpPr/>
                    <p:nvPr/>
                  </p:nvCxnSpPr>
                  <p:spPr>
                    <a:xfrm>
                      <a:off x="870857" y="2133601"/>
                      <a:ext cx="0" cy="566057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headEnd w="med" len="med"/>
                      <a:tailEnd type="triangle" w="med" len="med"/>
                    </a:ln>
                    <a:effectLst/>
                  </p:spPr>
                </p:cxnSp>
                <p:cxnSp>
                  <p:nvCxnSpPr>
                    <p:cNvPr id="139" name="Straight Arrow Connector 138"/>
                    <p:cNvCxnSpPr/>
                    <p:nvPr/>
                  </p:nvCxnSpPr>
                  <p:spPr>
                    <a:xfrm>
                      <a:off x="1023257" y="2133601"/>
                      <a:ext cx="0" cy="566057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headEnd w="med" len="med"/>
                      <a:tailEnd type="triangle" w="med" len="med"/>
                    </a:ln>
                    <a:effectLst/>
                  </p:spPr>
                </p:cxnSp>
                <p:cxnSp>
                  <p:nvCxnSpPr>
                    <p:cNvPr id="140" name="Straight Arrow Connector 139"/>
                    <p:cNvCxnSpPr/>
                    <p:nvPr/>
                  </p:nvCxnSpPr>
                  <p:spPr>
                    <a:xfrm>
                      <a:off x="1175657" y="2133601"/>
                      <a:ext cx="0" cy="566057"/>
                    </a:xfrm>
                    <a:prstGeom prst="straightConnector1">
                      <a:avLst/>
                    </a:prstGeom>
                    <a:noFill/>
                    <a:ln w="28575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headEnd w="med" len="med"/>
                      <a:tailEnd type="triangle" w="med" len="med"/>
                    </a:ln>
                    <a:effectLst/>
                  </p:spPr>
                </p:cxnSp>
              </p:grpSp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3287485" y="3102429"/>
                    <a:ext cx="446314" cy="0"/>
                  </a:xfrm>
                  <a:prstGeom prst="line">
                    <a:avLst/>
                  </a:prstGeom>
                  <a:noFill/>
                  <a:ln w="50800" cap="flat" cmpd="sng" algn="ctr">
                    <a:solidFill>
                      <a:srgbClr val="F07D7B"/>
                    </a:solidFill>
                    <a:prstDash val="solid"/>
                    <a:tailEnd type="none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3287485" y="3799114"/>
                    <a:ext cx="446314" cy="0"/>
                  </a:xfrm>
                  <a:prstGeom prst="line">
                    <a:avLst/>
                  </a:prstGeom>
                  <a:noFill/>
                  <a:ln w="50800" cap="flat" cmpd="sng" algn="ctr">
                    <a:solidFill>
                      <a:srgbClr val="F07D7B"/>
                    </a:solidFill>
                    <a:prstDash val="solid"/>
                    <a:tailEnd type="none"/>
                  </a:ln>
                  <a:effectLst/>
                </p:spPr>
              </p:cxnSp>
            </p:grpSp>
            <p:cxnSp>
              <p:nvCxnSpPr>
                <p:cNvPr id="128" name="Straight Arrow Connector 127"/>
                <p:cNvCxnSpPr/>
                <p:nvPr/>
              </p:nvCxnSpPr>
              <p:spPr>
                <a:xfrm>
                  <a:off x="1061357" y="2068287"/>
                  <a:ext cx="0" cy="28302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  <a:headEnd w="med" len="med"/>
                  <a:tailEnd type="triangle" w="med" len="med"/>
                </a:ln>
                <a:effectLst/>
              </p:spPr>
            </p:cxn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1583873" y="2068287"/>
                  <a:ext cx="0" cy="28302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  <a:headEnd w="med" len="med"/>
                  <a:tailEnd type="triangle" w="med" len="med"/>
                </a:ln>
                <a:effectLst/>
              </p:spPr>
            </p:cxnSp>
            <p:cxnSp>
              <p:nvCxnSpPr>
                <p:cNvPr id="130" name="Straight Connector 129"/>
                <p:cNvCxnSpPr/>
                <p:nvPr/>
              </p:nvCxnSpPr>
              <p:spPr>
                <a:xfrm flipV="1">
                  <a:off x="838200" y="3483428"/>
                  <a:ext cx="1632857" cy="10886"/>
                </a:xfrm>
                <a:prstGeom prst="line">
                  <a:avLst/>
                </a:prstGeom>
                <a:noFill/>
                <a:ln w="50800" cap="flat" cmpd="sng" algn="ctr">
                  <a:solidFill>
                    <a:srgbClr val="F07D7B"/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>
                  <a:off x="1061357" y="3156858"/>
                  <a:ext cx="0" cy="28302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  <a:headEnd w="med" len="med"/>
                  <a:tailEnd type="triangle" w="med" len="med"/>
                </a:ln>
                <a:effectLst/>
              </p:spPr>
            </p:cxnSp>
            <p:cxnSp>
              <p:nvCxnSpPr>
                <p:cNvPr id="132" name="Straight Arrow Connector 131"/>
                <p:cNvCxnSpPr/>
                <p:nvPr/>
              </p:nvCxnSpPr>
              <p:spPr>
                <a:xfrm>
                  <a:off x="1583873" y="3156858"/>
                  <a:ext cx="0" cy="28302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  <a:headEnd w="med" len="med"/>
                  <a:tailEnd type="triangle" w="med" len="med"/>
                </a:ln>
                <a:effectLst/>
              </p:spPr>
            </p:cxnSp>
            <p:cxnSp>
              <p:nvCxnSpPr>
                <p:cNvPr id="133" name="Straight Arrow Connector 132"/>
                <p:cNvCxnSpPr/>
                <p:nvPr/>
              </p:nvCxnSpPr>
              <p:spPr>
                <a:xfrm flipH="1">
                  <a:off x="2139039" y="2057401"/>
                  <a:ext cx="10886" cy="137160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  <a:headEnd w="med" len="med"/>
                  <a:tailEnd type="triangle" w="med" len="med"/>
                </a:ln>
                <a:effectLst/>
              </p:spPr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flipH="1">
                  <a:off x="2329535" y="2057401"/>
                  <a:ext cx="10886" cy="137160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  <a:headEnd w="med" len="med"/>
                  <a:tailEnd type="triangle" w="med" len="med"/>
                </a:ln>
                <a:effectLst/>
              </p:spPr>
            </p:cxnSp>
          </p:grpSp>
          <p:cxnSp>
            <p:nvCxnSpPr>
              <p:cNvPr id="123" name="Straight Arrow Connector 122"/>
              <p:cNvCxnSpPr/>
              <p:nvPr/>
            </p:nvCxnSpPr>
            <p:spPr>
              <a:xfrm>
                <a:off x="1654628" y="3574866"/>
                <a:ext cx="0" cy="27432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F497D">
                    <a:lumMod val="60000"/>
                    <a:lumOff val="40000"/>
                  </a:srgbClr>
                </a:solidFill>
                <a:prstDash val="solid"/>
                <a:headEnd w="med" len="med"/>
                <a:tailEnd type="triangle" w="med" len="med"/>
              </a:ln>
              <a:effectLst/>
            </p:spPr>
          </p:cxnSp>
        </p:grpSp>
        <p:sp>
          <p:nvSpPr>
            <p:cNvPr id="119" name="TextBox 118"/>
            <p:cNvSpPr txBox="1"/>
            <p:nvPr/>
          </p:nvSpPr>
          <p:spPr>
            <a:xfrm>
              <a:off x="812810" y="3222389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rgbClr val="1E1C11"/>
                  </a:solidFill>
                  <a:cs typeface="Times New Roman"/>
                </a:rPr>
                <a:t>OpenMP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7041909" y="3518547"/>
            <a:ext cx="1442768" cy="2113081"/>
            <a:chOff x="730327" y="3873756"/>
            <a:chExt cx="1442768" cy="2113081"/>
          </a:xfrm>
        </p:grpSpPr>
        <p:sp>
          <p:nvSpPr>
            <p:cNvPr id="149" name="Rounded Rectangle 148"/>
            <p:cNvSpPr/>
            <p:nvPr/>
          </p:nvSpPr>
          <p:spPr>
            <a:xfrm>
              <a:off x="730327" y="3873756"/>
              <a:ext cx="1442768" cy="2113081"/>
            </a:xfrm>
            <a:prstGeom prst="roundRect">
              <a:avLst/>
            </a:prstGeom>
            <a:solidFill>
              <a:srgbClr val="ED7D31">
                <a:lumMod val="20000"/>
                <a:lumOff val="80000"/>
              </a:srgb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48592" y="5618783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rgbClr val="1E1C11"/>
                  </a:solidFill>
                  <a:cs typeface="Times New Roman"/>
                </a:rPr>
                <a:t>Mercury RPC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803304" y="4089595"/>
              <a:ext cx="1303571" cy="1441360"/>
              <a:chOff x="2790125" y="3795053"/>
              <a:chExt cx="1316250" cy="1441360"/>
            </a:xfrm>
          </p:grpSpPr>
          <p:sp>
            <p:nvSpPr>
              <p:cNvPr id="152" name="Rounded Rectangle 151"/>
              <p:cNvSpPr/>
              <p:nvPr/>
            </p:nvSpPr>
            <p:spPr>
              <a:xfrm>
                <a:off x="2790125" y="3795053"/>
                <a:ext cx="1316250" cy="402443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smtClean="0"/>
                  <a:t>Origin</a:t>
                </a:r>
                <a:endParaRPr lang="en-US" sz="1400"/>
              </a:p>
            </p:txBody>
          </p:sp>
          <p:sp>
            <p:nvSpPr>
              <p:cNvPr id="153" name="Rounded Rectangle 152"/>
              <p:cNvSpPr/>
              <p:nvPr/>
            </p:nvSpPr>
            <p:spPr>
              <a:xfrm>
                <a:off x="2790125" y="4826450"/>
                <a:ext cx="1299773" cy="409963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smtClean="0"/>
                  <a:t>Target</a:t>
                </a:r>
                <a:endParaRPr lang="en-US" sz="1400"/>
              </a:p>
            </p:txBody>
          </p:sp>
          <p:sp>
            <p:nvSpPr>
              <p:cNvPr id="154" name="Rounded Rectangle 153"/>
              <p:cNvSpPr/>
              <p:nvPr/>
            </p:nvSpPr>
            <p:spPr>
              <a:xfrm>
                <a:off x="2855516" y="4142811"/>
                <a:ext cx="819140" cy="228600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RPC </a:t>
                </a:r>
                <a:r>
                  <a:rPr lang="en-US" sz="1100" dirty="0" err="1" smtClean="0">
                    <a:solidFill>
                      <a:srgbClr val="000000"/>
                    </a:solidFill>
                  </a:rPr>
                  <a:t>proc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Rounded Rectangle 154"/>
              <p:cNvSpPr/>
              <p:nvPr/>
            </p:nvSpPr>
            <p:spPr>
              <a:xfrm>
                <a:off x="2855516" y="4644621"/>
                <a:ext cx="819140" cy="228600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RPC </a:t>
                </a:r>
                <a:r>
                  <a:rPr lang="en-US" sz="1100" dirty="0" err="1" smtClean="0">
                    <a:solidFill>
                      <a:srgbClr val="000000"/>
                    </a:solidFill>
                  </a:rPr>
                  <a:t>proc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56" name="Straight Arrow Connector 155"/>
              <p:cNvCxnSpPr/>
              <p:nvPr/>
            </p:nvCxnSpPr>
            <p:spPr>
              <a:xfrm>
                <a:off x="3265086" y="4371411"/>
                <a:ext cx="0" cy="27321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H="1">
                <a:off x="3914066" y="4208325"/>
                <a:ext cx="7454" cy="61812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Group 157"/>
          <p:cNvGrpSpPr/>
          <p:nvPr/>
        </p:nvGrpSpPr>
        <p:grpSpPr>
          <a:xfrm>
            <a:off x="3833719" y="1050260"/>
            <a:ext cx="1442768" cy="2113081"/>
            <a:chOff x="2966007" y="3745736"/>
            <a:chExt cx="1442768" cy="2113081"/>
          </a:xfrm>
        </p:grpSpPr>
        <p:sp>
          <p:nvSpPr>
            <p:cNvPr id="159" name="Rounded Rectangle 158"/>
            <p:cNvSpPr/>
            <p:nvPr/>
          </p:nvSpPr>
          <p:spPr>
            <a:xfrm>
              <a:off x="2966007" y="3745736"/>
              <a:ext cx="1442768" cy="2113081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9551" y="4135167"/>
              <a:ext cx="1344189" cy="1119684"/>
            </a:xfrm>
            <a:prstGeom prst="rect">
              <a:avLst/>
            </a:prstGeom>
          </p:spPr>
        </p:pic>
        <p:sp>
          <p:nvSpPr>
            <p:cNvPr id="161" name="TextBox 160"/>
            <p:cNvSpPr txBox="1"/>
            <p:nvPr/>
          </p:nvSpPr>
          <p:spPr>
            <a:xfrm>
              <a:off x="2987779" y="5511715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err="1" smtClean="0">
                  <a:solidFill>
                    <a:srgbClr val="1E1C11"/>
                  </a:solidFill>
                  <a:cs typeface="Times New Roman"/>
                </a:rPr>
                <a:t>OmpSs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sp>
        <p:nvSpPr>
          <p:cNvPr id="162" name="Rounded Rectangle 161"/>
          <p:cNvSpPr/>
          <p:nvPr/>
        </p:nvSpPr>
        <p:spPr>
          <a:xfrm>
            <a:off x="2378169" y="6059839"/>
            <a:ext cx="4798806" cy="3471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ysClr val="windowText" lastClr="000000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sz="1300" b="1" kern="0" dirty="0" err="1" smtClean="0">
                <a:ln>
                  <a:noFill/>
                  <a:prstDash val="solid"/>
                </a:ln>
                <a:solidFill>
                  <a:srgbClr val="000000"/>
                </a:solidFill>
              </a:rPr>
              <a:t>GridFTP</a:t>
            </a:r>
            <a:r>
              <a:rPr lang="en-US" sz="1300" b="1" kern="0" dirty="0" smtClean="0">
                <a:ln>
                  <a:noFill/>
                  <a:prstDash val="solid"/>
                </a:ln>
                <a:solidFill>
                  <a:srgbClr val="000000"/>
                </a:solidFill>
              </a:rPr>
              <a:t>, </a:t>
            </a:r>
            <a:r>
              <a:rPr kumimoji="0" lang="en-US" sz="1300" b="1" i="0" u="none" strike="noStrike" kern="0" cap="none" spc="0" normalizeH="0" baseline="0" noProof="0" dirty="0" err="1" smtClean="0">
                <a:ln>
                  <a:noFill/>
                  <a:prstDash val="solid"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Kokkos</a:t>
            </a:r>
            <a:r>
              <a:rPr kumimoji="0" lang="en-US" sz="1300" b="1" i="0" u="none" strike="noStrike" kern="0" cap="none" spc="0" normalizeH="0" baseline="0" noProof="0" dirty="0" smtClean="0">
                <a:ln>
                  <a:noFill/>
                  <a:prstDash val="solid"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, </a:t>
            </a:r>
            <a:r>
              <a:rPr lang="en-US" sz="1300" b="1" kern="0" dirty="0">
                <a:ln>
                  <a:noFill/>
                  <a:prstDash val="solid"/>
                </a:ln>
                <a:solidFill>
                  <a:srgbClr val="000000"/>
                </a:solidFill>
              </a:rPr>
              <a:t>RAJA, ROSE, </a:t>
            </a:r>
            <a:r>
              <a:rPr lang="en-US" sz="1300" b="1" kern="0" dirty="0" smtClean="0">
                <a:ln>
                  <a:noFill/>
                  <a:prstDash val="solid"/>
                </a:ln>
                <a:solidFill>
                  <a:srgbClr val="000000"/>
                </a:solidFill>
              </a:rPr>
              <a:t>TASCEL, XMP, etc.</a:t>
            </a:r>
            <a:endParaRPr kumimoji="0" lang="en-US" sz="1300" b="1" i="0" u="none" strike="noStrike" kern="0" cap="none" spc="0" normalizeH="0" baseline="0" noProof="0" dirty="0">
              <a:ln>
                <a:noFill/>
                <a:prstDash val="solid"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1242232" y="5985285"/>
            <a:ext cx="11359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1E1C11"/>
                </a:solidFill>
                <a:cs typeface="Times New Roman"/>
              </a:rPr>
              <a:t>External Connections</a:t>
            </a:r>
            <a:endParaRPr lang="en-US" sz="1300" b="1" dirty="0">
              <a:solidFill>
                <a:srgbClr val="1E1C11"/>
              </a:solidFill>
              <a:cs typeface="Times New Roman"/>
            </a:endParaRPr>
          </a:p>
        </p:txBody>
      </p:sp>
      <p:cxnSp>
        <p:nvCxnSpPr>
          <p:cNvPr id="164" name="Straight Arrow Connector 163"/>
          <p:cNvCxnSpPr/>
          <p:nvPr/>
        </p:nvCxnSpPr>
        <p:spPr>
          <a:xfrm flipH="1">
            <a:off x="6247947" y="4604501"/>
            <a:ext cx="711314" cy="0"/>
          </a:xfrm>
          <a:prstGeom prst="straightConnector1">
            <a:avLst/>
          </a:prstGeom>
          <a:ln w="50800">
            <a:solidFill>
              <a:schemeClr val="accent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H="1" flipV="1">
            <a:off x="1971272" y="3312379"/>
            <a:ext cx="982139" cy="475352"/>
          </a:xfrm>
          <a:prstGeom prst="straightConnector1">
            <a:avLst/>
          </a:prstGeom>
          <a:ln w="50800">
            <a:solidFill>
              <a:schemeClr val="accent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 flipV="1">
            <a:off x="4555103" y="3130683"/>
            <a:ext cx="1148" cy="396075"/>
          </a:xfrm>
          <a:prstGeom prst="straightConnector1">
            <a:avLst/>
          </a:prstGeom>
          <a:ln w="50800">
            <a:solidFill>
              <a:schemeClr val="accent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H="1" flipV="1">
            <a:off x="3091196" y="3130682"/>
            <a:ext cx="1148" cy="396075"/>
          </a:xfrm>
          <a:prstGeom prst="straightConnector1">
            <a:avLst/>
          </a:prstGeom>
          <a:ln w="50800">
            <a:solidFill>
              <a:schemeClr val="accent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H="1" flipV="1">
            <a:off x="6109447" y="3119446"/>
            <a:ext cx="1148" cy="396075"/>
          </a:xfrm>
          <a:prstGeom prst="straightConnector1">
            <a:avLst/>
          </a:prstGeom>
          <a:ln w="50800">
            <a:solidFill>
              <a:schemeClr val="accent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6228865" y="3185530"/>
            <a:ext cx="831310" cy="566285"/>
          </a:xfrm>
          <a:prstGeom prst="straightConnector1">
            <a:avLst/>
          </a:prstGeom>
          <a:ln w="50800">
            <a:solidFill>
              <a:schemeClr val="accent5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Slide Number Placeholder 1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Argobots</a:t>
            </a:r>
            <a:r>
              <a:rPr lang="en-US" dirty="0" smtClean="0"/>
              <a:t>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94192" cy="4983163"/>
          </a:xfrm>
        </p:spPr>
        <p:txBody>
          <a:bodyPr>
            <a:normAutofit/>
          </a:bodyPr>
          <a:lstStyle/>
          <a:p>
            <a:r>
              <a:rPr lang="en-US" dirty="0" smtClean="0"/>
              <a:t>Several Argo internal connections</a:t>
            </a:r>
          </a:p>
          <a:p>
            <a:pPr lvl="1"/>
            <a:r>
              <a:rPr lang="en-US" sz="2200" dirty="0" smtClean="0"/>
              <a:t>MPI interoperation with </a:t>
            </a:r>
            <a:r>
              <a:rPr lang="en-US" sz="2200" dirty="0" err="1" smtClean="0"/>
              <a:t>Argobots</a:t>
            </a:r>
            <a:endParaRPr lang="en-US" sz="2200" dirty="0" smtClean="0"/>
          </a:p>
          <a:p>
            <a:pPr lvl="1"/>
            <a:r>
              <a:rPr lang="en-US" sz="2200" dirty="0" smtClean="0"/>
              <a:t>Charm++ over </a:t>
            </a:r>
            <a:r>
              <a:rPr lang="en-US" sz="2200" dirty="0" err="1" smtClean="0"/>
              <a:t>Argobots</a:t>
            </a:r>
            <a:endParaRPr lang="en-US" sz="2200" dirty="0" smtClean="0"/>
          </a:p>
          <a:p>
            <a:pPr lvl="1"/>
            <a:r>
              <a:rPr lang="en-US" sz="2200" dirty="0" err="1" smtClean="0"/>
              <a:t>CilkBots</a:t>
            </a:r>
            <a:r>
              <a:rPr lang="en-US" sz="2200" dirty="0" smtClean="0"/>
              <a:t> over Argobots</a:t>
            </a:r>
          </a:p>
          <a:p>
            <a:pPr lvl="1"/>
            <a:r>
              <a:rPr lang="en-US" sz="2200" dirty="0" err="1" smtClean="0"/>
              <a:t>PaRSEC</a:t>
            </a:r>
            <a:r>
              <a:rPr lang="en-US" sz="2200" dirty="0" smtClean="0"/>
              <a:t> over </a:t>
            </a:r>
            <a:r>
              <a:rPr lang="en-US" sz="2200" dirty="0" err="1" smtClean="0"/>
              <a:t>Argobots</a:t>
            </a:r>
            <a:endParaRPr lang="en-US" sz="2200" dirty="0"/>
          </a:p>
          <a:p>
            <a:pPr lvl="1"/>
            <a:r>
              <a:rPr lang="en-US" sz="2200" dirty="0" smtClean="0"/>
              <a:t>Node resource manager (power, etc.) with the </a:t>
            </a:r>
            <a:r>
              <a:rPr lang="en-US" sz="2200" dirty="0" err="1" smtClean="0"/>
              <a:t>NodeOS</a:t>
            </a:r>
            <a:r>
              <a:rPr lang="en-US" sz="2200" dirty="0" smtClean="0"/>
              <a:t> group</a:t>
            </a:r>
          </a:p>
          <a:p>
            <a:r>
              <a:rPr lang="en-US" dirty="0" smtClean="0"/>
              <a:t>External connections</a:t>
            </a:r>
          </a:p>
          <a:p>
            <a:pPr lvl="1"/>
            <a:r>
              <a:rPr lang="en-US" sz="2000" dirty="0" err="1" smtClean="0"/>
              <a:t>OpenMP</a:t>
            </a:r>
            <a:r>
              <a:rPr lang="en-US" sz="2000" dirty="0" smtClean="0"/>
              <a:t>/XMP (with Sato’s team)</a:t>
            </a:r>
          </a:p>
          <a:p>
            <a:pPr lvl="1"/>
            <a:r>
              <a:rPr lang="en-US" sz="2000" dirty="0" err="1" smtClean="0"/>
              <a:t>OmpSs</a:t>
            </a:r>
            <a:r>
              <a:rPr lang="en-US" sz="2000" dirty="0" smtClean="0"/>
              <a:t> (with Jesus </a:t>
            </a:r>
            <a:r>
              <a:rPr lang="en-US" sz="2000" dirty="0" err="1" smtClean="0"/>
              <a:t>Labarta’s</a:t>
            </a:r>
            <a:r>
              <a:rPr lang="en-US" sz="2000" dirty="0" smtClean="0"/>
              <a:t> team)</a:t>
            </a:r>
          </a:p>
          <a:p>
            <a:pPr lvl="1"/>
            <a:r>
              <a:rPr lang="en-US" sz="2000" dirty="0" smtClean="0"/>
              <a:t>COOLR (with </a:t>
            </a:r>
            <a:r>
              <a:rPr lang="en-US" sz="2000" dirty="0" err="1" smtClean="0"/>
              <a:t>Kazutomo</a:t>
            </a:r>
            <a:r>
              <a:rPr lang="en-US" sz="2000" dirty="0" smtClean="0"/>
              <a:t> Yoshii)</a:t>
            </a:r>
          </a:p>
          <a:p>
            <a:pPr lvl="1"/>
            <a:r>
              <a:rPr lang="en-US" sz="2000" dirty="0" smtClean="0"/>
              <a:t>Other pieces that haven’t started yet (e.g., Many Core Runtime Architecture with LLNL)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04003" y="4290718"/>
            <a:ext cx="7366000" cy="2126124"/>
          </a:xfrm>
        </p:spPr>
        <p:txBody>
          <a:bodyPr>
            <a:normAutofit/>
          </a:bodyPr>
          <a:lstStyle/>
          <a:p>
            <a:pPr algn="ctr"/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9548" y="1420078"/>
            <a:ext cx="8087933" cy="1752600"/>
          </a:xfrm>
        </p:spPr>
        <p:txBody>
          <a:bodyPr anchor="ctr">
            <a:noAutofit/>
          </a:bodyPr>
          <a:lstStyle/>
          <a:p>
            <a:pPr algn="ctr"/>
            <a:r>
              <a:rPr lang="en-US" sz="4400" dirty="0" smtClean="0"/>
              <a:t>BOLT</a:t>
            </a:r>
            <a:br>
              <a:rPr lang="en-US" sz="4400" dirty="0" smtClean="0"/>
            </a:br>
            <a:r>
              <a:rPr lang="en-US" sz="2800" dirty="0" err="1" smtClean="0"/>
              <a:t>OpenMP</a:t>
            </a:r>
            <a:r>
              <a:rPr lang="en-US" sz="2800" dirty="0" smtClean="0"/>
              <a:t> over Lightweight Threads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770029" y="3547032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www.mcs.anl.gov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/bolt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911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BOLT: A Lightning-Fast </a:t>
            </a:r>
            <a:r>
              <a:rPr lang="en-US" dirty="0" err="1"/>
              <a:t>OpenMP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BOLT</a:t>
            </a:r>
          </a:p>
          <a:p>
            <a:pPr lvl="1"/>
            <a:r>
              <a:rPr lang="en-US" dirty="0"/>
              <a:t>BOLT is a recursive acronym that stands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"</a:t>
            </a:r>
            <a:r>
              <a:rPr lang="en-US" dirty="0"/>
              <a:t>BOLT is </a:t>
            </a:r>
            <a:r>
              <a:rPr lang="en-US" dirty="0" err="1"/>
              <a:t>OpenMP</a:t>
            </a:r>
            <a:r>
              <a:rPr lang="en-US" dirty="0"/>
              <a:t> over Lightweight </a:t>
            </a:r>
            <a:r>
              <a:rPr lang="en-US" dirty="0" smtClean="0"/>
              <a:t>Threads”</a:t>
            </a:r>
          </a:p>
          <a:p>
            <a:endParaRPr lang="en-US" dirty="0" smtClean="0"/>
          </a:p>
          <a:p>
            <a:r>
              <a:rPr lang="en-US" dirty="0" smtClean="0"/>
              <a:t>Objective</a:t>
            </a:r>
          </a:p>
          <a:p>
            <a:pPr lvl="1"/>
            <a:r>
              <a:rPr lang="en-US" dirty="0" err="1"/>
              <a:t>OpenMP</a:t>
            </a:r>
            <a:r>
              <a:rPr lang="en-US" dirty="0"/>
              <a:t> framework that exploits lightweight threads and tasks</a:t>
            </a:r>
          </a:p>
          <a:p>
            <a:pPr lvl="2"/>
            <a:r>
              <a:rPr lang="en-US" dirty="0"/>
              <a:t>Efficient for fine-grained parallelism</a:t>
            </a:r>
          </a:p>
          <a:p>
            <a:pPr lvl="2"/>
            <a:r>
              <a:rPr lang="en-US" dirty="0"/>
              <a:t>Better for handling blocking calls (e.g., MPI communication calls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Fine-grained parallelism in </a:t>
            </a:r>
            <a:r>
              <a:rPr lang="en-US" dirty="0" err="1" smtClean="0"/>
              <a:t>OpenMP</a:t>
            </a:r>
            <a:endParaRPr lang="en-US" dirty="0" smtClean="0"/>
          </a:p>
          <a:p>
            <a:pPr lvl="1"/>
            <a:r>
              <a:rPr lang="en-US" dirty="0" smtClean="0"/>
              <a:t>Nested parallelism</a:t>
            </a:r>
          </a:p>
          <a:p>
            <a:pPr lvl="1"/>
            <a:r>
              <a:rPr lang="en-US" dirty="0" smtClean="0"/>
              <a:t>Task parallelism</a:t>
            </a:r>
            <a:endParaRPr lang="en-US" dirty="0"/>
          </a:p>
          <a:p>
            <a:r>
              <a:rPr lang="en-US" dirty="0" smtClean="0"/>
              <a:t>Better interoperability between </a:t>
            </a:r>
            <a:r>
              <a:rPr lang="en-US" dirty="0" err="1" smtClean="0"/>
              <a:t>OpenMP</a:t>
            </a:r>
            <a:r>
              <a:rPr lang="en-US" dirty="0" smtClean="0"/>
              <a:t> and MPI</a:t>
            </a:r>
          </a:p>
          <a:p>
            <a:pPr lvl="1"/>
            <a:r>
              <a:rPr lang="en-US" dirty="0" smtClean="0"/>
              <a:t>Needs lightweight context-switch on blocking operations</a:t>
            </a:r>
          </a:p>
          <a:p>
            <a:endParaRPr lang="en-US" dirty="0" smtClean="0"/>
          </a:p>
          <a:p>
            <a:r>
              <a:rPr lang="en-US" dirty="0" err="1" smtClean="0"/>
              <a:t>Pthread</a:t>
            </a:r>
            <a:r>
              <a:rPr lang="en-US" dirty="0" smtClean="0"/>
              <a:t>-based </a:t>
            </a:r>
            <a:r>
              <a:rPr lang="en-US" dirty="0" err="1" smtClean="0"/>
              <a:t>OpenMP</a:t>
            </a:r>
            <a:r>
              <a:rPr lang="en-US" dirty="0" smtClean="0"/>
              <a:t> implementations may not be efficient to handle those issues</a:t>
            </a:r>
          </a:p>
          <a:p>
            <a:pPr lvl="1"/>
            <a:r>
              <a:rPr lang="en-US" dirty="0" smtClean="0"/>
              <a:t>The context-switch overhead of </a:t>
            </a:r>
            <a:r>
              <a:rPr lang="en-US" dirty="0" err="1" smtClean="0"/>
              <a:t>pthread</a:t>
            </a:r>
            <a:r>
              <a:rPr lang="en-US" dirty="0" smtClean="0"/>
              <a:t> is high</a:t>
            </a:r>
          </a:p>
          <a:p>
            <a:pPr lvl="1"/>
            <a:r>
              <a:rPr lang="en-US" dirty="0" smtClean="0"/>
              <a:t>Oversubscription with </a:t>
            </a:r>
            <a:r>
              <a:rPr lang="en-US" dirty="0" err="1" smtClean="0"/>
              <a:t>pthreads</a:t>
            </a:r>
            <a:r>
              <a:rPr lang="en-US" dirty="0"/>
              <a:t> </a:t>
            </a:r>
            <a:r>
              <a:rPr lang="en-US" dirty="0" smtClean="0"/>
              <a:t>is too expensive</a:t>
            </a:r>
          </a:p>
          <a:p>
            <a:endParaRPr lang="en-US" dirty="0" smtClean="0"/>
          </a:p>
          <a:p>
            <a:r>
              <a:rPr lang="en-US" i="1" dirty="0" smtClean="0"/>
              <a:t>Use lightweight threads instead of </a:t>
            </a:r>
            <a:r>
              <a:rPr lang="en-US" i="1" dirty="0" err="1" smtClean="0"/>
              <a:t>phtreads</a:t>
            </a:r>
            <a:endParaRPr lang="en-US" i="1" dirty="0" smtClean="0"/>
          </a:p>
          <a:p>
            <a:pPr lvl="1"/>
            <a:r>
              <a:rPr lang="en-US" dirty="0" smtClean="0"/>
              <a:t>Oversubscription becomes much less costly because of very </a:t>
            </a:r>
            <a:r>
              <a:rPr lang="en-US" dirty="0"/>
              <a:t>low context-switch </a:t>
            </a:r>
            <a:r>
              <a:rPr lang="en-US" dirty="0" smtClean="0"/>
              <a:t>overhead of lightweight threads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427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dirty="0" smtClean="0"/>
              <a:t>Study: Nested Parallel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30" name="CuadroTexto 6"/>
          <p:cNvSpPr txBox="1"/>
          <p:nvPr/>
        </p:nvSpPr>
        <p:spPr>
          <a:xfrm>
            <a:off x="4821117" y="1485333"/>
            <a:ext cx="3562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 thread for each CPU is created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by default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CuadroTexto 7"/>
          <p:cNvSpPr txBox="1"/>
          <p:nvPr/>
        </p:nvSpPr>
        <p:spPr>
          <a:xfrm>
            <a:off x="4846631" y="2483793"/>
            <a:ext cx="342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thread executes a portion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CuadroTexto 8"/>
          <p:cNvSpPr txBox="1"/>
          <p:nvPr/>
        </p:nvSpPr>
        <p:spPr>
          <a:xfrm>
            <a:off x="4779659" y="3240666"/>
            <a:ext cx="3718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thread creates more threads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for the second loop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CuadroTexto 9"/>
          <p:cNvSpPr txBox="1"/>
          <p:nvPr/>
        </p:nvSpPr>
        <p:spPr>
          <a:xfrm>
            <a:off x="4873443" y="4437529"/>
            <a:ext cx="402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inner thread executes a portion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Conector recto de flecha 10"/>
          <p:cNvCxnSpPr>
            <a:stCxn id="30" idx="1"/>
          </p:cNvCxnSpPr>
          <p:nvPr/>
        </p:nvCxnSpPr>
        <p:spPr>
          <a:xfrm flipH="1">
            <a:off x="3145277" y="1839276"/>
            <a:ext cx="1675840" cy="644517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5" name="Conector recto de flecha 11"/>
          <p:cNvCxnSpPr>
            <a:stCxn id="31" idx="1"/>
          </p:cNvCxnSpPr>
          <p:nvPr/>
        </p:nvCxnSpPr>
        <p:spPr>
          <a:xfrm flipH="1">
            <a:off x="3501957" y="2683848"/>
            <a:ext cx="1344674" cy="137173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6" name="Conector recto de flecha 12"/>
          <p:cNvCxnSpPr>
            <a:stCxn id="32" idx="1"/>
          </p:cNvCxnSpPr>
          <p:nvPr/>
        </p:nvCxnSpPr>
        <p:spPr>
          <a:xfrm flipH="1">
            <a:off x="3501957" y="3594609"/>
            <a:ext cx="1277702" cy="1243030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7" name="Conector recto de flecha 13"/>
          <p:cNvCxnSpPr>
            <a:stCxn id="33" idx="1"/>
          </p:cNvCxnSpPr>
          <p:nvPr/>
        </p:nvCxnSpPr>
        <p:spPr>
          <a:xfrm flipH="1">
            <a:off x="3586264" y="4637584"/>
            <a:ext cx="1287179" cy="556986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38" name="Content Placeholder 5"/>
          <p:cNvSpPr txBox="1">
            <a:spLocks/>
          </p:cNvSpPr>
          <p:nvPr/>
        </p:nvSpPr>
        <p:spPr>
          <a:xfrm>
            <a:off x="276224" y="1618661"/>
            <a:ext cx="4250379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cs typeface="Consolas"/>
              </a:rPr>
              <a:t> in[1000][1000], out[1000][1000]; </a:t>
            </a:r>
          </a:p>
          <a:p>
            <a:pPr marL="0" indent="0">
              <a:buFont typeface="Arial"/>
              <a:buNone/>
            </a:pPr>
            <a:endParaRPr lang="en-US" sz="1600" b="1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cs typeface="Consolas"/>
              </a:rPr>
              <a:t>#pragma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omp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cs typeface="Consolas"/>
              </a:rPr>
              <a:t> parallel for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for 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 = 0;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 &lt; 100;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++) {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cs typeface="Consolas"/>
              </a:rPr>
              <a:t>petsc_voodoo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6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  <a:cs typeface="Consolas"/>
              </a:rPr>
              <a:t>petsc_voodoo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cs typeface="Consolas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 x)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cs typeface="Consolas"/>
              </a:rPr>
              <a:t>   #pragma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omp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cs typeface="Consolas"/>
              </a:rPr>
              <a:t> parallel for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   for (j = 0; j &lt; 100; j++)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      out[x][j] = cosine(in[x][j]);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  <a:endParaRPr lang="en-US" sz="16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5530" y="6203999"/>
            <a:ext cx="3313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Contribution: Adrian Castello (</a:t>
            </a:r>
            <a:r>
              <a:rPr lang="en-US" sz="1200" dirty="0" err="1"/>
              <a:t>Universitat</a:t>
            </a:r>
            <a:r>
              <a:rPr lang="en-US" sz="1200" dirty="0"/>
              <a:t> </a:t>
            </a:r>
            <a:r>
              <a:rPr lang="en-US" sz="1200" dirty="0" err="1"/>
              <a:t>Jaume</a:t>
            </a:r>
            <a:r>
              <a:rPr lang="en-US" sz="1200" dirty="0"/>
              <a:t> I)</a:t>
            </a:r>
          </a:p>
        </p:txBody>
      </p:sp>
    </p:spTree>
    <p:extLst>
      <p:ext uri="{BB962C8B-B14F-4D97-AF65-F5344CB8AC3E}">
        <p14:creationId xmlns:p14="http://schemas.microsoft.com/office/powerpoint/2010/main" val="71007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On-node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117431" cy="4983163"/>
          </a:xfrm>
        </p:spPr>
        <p:txBody>
          <a:bodyPr>
            <a:normAutofit fontScale="92500"/>
          </a:bodyPr>
          <a:lstStyle/>
          <a:p>
            <a:r>
              <a:rPr lang="en-US" dirty="0"/>
              <a:t>To address massive on-node parallelism, the number of work units (e.g., threads) must increase by </a:t>
            </a:r>
            <a:r>
              <a:rPr lang="en-US" dirty="0" smtClean="0"/>
              <a:t>100X</a:t>
            </a:r>
          </a:p>
          <a:p>
            <a:r>
              <a:rPr lang="en-US" dirty="0" err="1" smtClean="0"/>
              <a:t>MPI</a:t>
            </a:r>
            <a:r>
              <a:rPr lang="en-US" dirty="0" err="1"/>
              <a:t>+OpenMP</a:t>
            </a:r>
            <a:r>
              <a:rPr lang="en-US" dirty="0"/>
              <a:t> is sufficient for many apps, but implementation is poor</a:t>
            </a:r>
          </a:p>
          <a:p>
            <a:pPr lvl="1"/>
            <a:r>
              <a:rPr lang="en-US" sz="2000" dirty="0"/>
              <a:t>Today </a:t>
            </a:r>
            <a:r>
              <a:rPr lang="en-US" sz="2000" dirty="0" err="1"/>
              <a:t>MPI+OpenMP</a:t>
            </a:r>
            <a:r>
              <a:rPr lang="en-US" sz="2000" dirty="0"/>
              <a:t> </a:t>
            </a:r>
            <a:r>
              <a:rPr lang="en-US" sz="2000" dirty="0">
                <a:sym typeface="Wingdings"/>
              </a:rPr>
              <a:t>== </a:t>
            </a:r>
            <a:r>
              <a:rPr lang="en-US" sz="2000" dirty="0" err="1">
                <a:sym typeface="Wingdings"/>
              </a:rPr>
              <a:t>MPI+Pthreads</a:t>
            </a:r>
            <a:endParaRPr lang="en-US" sz="2000" dirty="0">
              <a:sym typeface="Wingdings"/>
            </a:endParaRPr>
          </a:p>
          <a:p>
            <a:r>
              <a:rPr lang="en-US" dirty="0" err="1">
                <a:sym typeface="Wingdings"/>
              </a:rPr>
              <a:t>Pthread</a:t>
            </a:r>
            <a:r>
              <a:rPr lang="en-US" dirty="0">
                <a:sym typeface="Wingdings"/>
              </a:rPr>
              <a:t> abstraction is too generic, not suitable for HPC</a:t>
            </a:r>
          </a:p>
          <a:p>
            <a:pPr lvl="1"/>
            <a:r>
              <a:rPr lang="en-US" sz="2000" dirty="0">
                <a:sym typeface="Wingdings"/>
              </a:rPr>
              <a:t>Lack of fine-grained scheduling, memory management, network management, signaling, etc.</a:t>
            </a:r>
          </a:p>
          <a:p>
            <a:r>
              <a:rPr lang="en-US" dirty="0">
                <a:sym typeface="Wingdings"/>
              </a:rPr>
              <a:t>Better runtime can significantly improve </a:t>
            </a:r>
            <a:r>
              <a:rPr lang="en-US" dirty="0" err="1">
                <a:sym typeface="Wingdings"/>
              </a:rPr>
              <a:t>MPI+OpenMP</a:t>
            </a:r>
            <a:r>
              <a:rPr lang="en-US" dirty="0">
                <a:sym typeface="Wingdings"/>
              </a:rPr>
              <a:t> performance and support other emerging programming </a:t>
            </a:r>
            <a:r>
              <a:rPr lang="en-US" dirty="0" smtClean="0">
                <a:sym typeface="Wingdings"/>
              </a:rPr>
              <a:t>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72569" y="1644207"/>
            <a:ext cx="2533226" cy="2222841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76337" y="1799996"/>
            <a:ext cx="2301956" cy="1911124"/>
            <a:chOff x="558404" y="3089611"/>
            <a:chExt cx="3069274" cy="1911124"/>
          </a:xfrm>
        </p:grpSpPr>
        <p:grpSp>
          <p:nvGrpSpPr>
            <p:cNvPr id="7" name="Group 6"/>
            <p:cNvGrpSpPr/>
            <p:nvPr/>
          </p:nvGrpSpPr>
          <p:grpSpPr>
            <a:xfrm>
              <a:off x="558404" y="3089611"/>
              <a:ext cx="3069274" cy="298851"/>
              <a:chOff x="1011547" y="2193059"/>
              <a:chExt cx="3069274" cy="298851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58404" y="3492679"/>
              <a:ext cx="3069274" cy="298851"/>
              <a:chOff x="1011547" y="2193059"/>
              <a:chExt cx="3069274" cy="298851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58404" y="3895747"/>
              <a:ext cx="3069274" cy="298851"/>
              <a:chOff x="1011547" y="2193059"/>
              <a:chExt cx="3069274" cy="298851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58404" y="4298815"/>
              <a:ext cx="3069274" cy="298851"/>
              <a:chOff x="1011547" y="2193059"/>
              <a:chExt cx="3069274" cy="298851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58404" y="4701884"/>
              <a:ext cx="3069274" cy="298851"/>
              <a:chOff x="1011547" y="2193059"/>
              <a:chExt cx="3069274" cy="298851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40910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80665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204215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601771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99932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396883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794439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011547" y="2193059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8527321" y="3388068"/>
            <a:ext cx="5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core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278292" y="3227603"/>
            <a:ext cx="258240" cy="18466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4" name="Rectangle 53"/>
          <p:cNvSpPr/>
          <p:nvPr/>
        </p:nvSpPr>
        <p:spPr>
          <a:xfrm>
            <a:off x="5924656" y="1753696"/>
            <a:ext cx="914889" cy="806136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553365" y="816082"/>
            <a:ext cx="2412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ysClr val="windowText" lastClr="000000"/>
                </a:solidFill>
              </a:rPr>
              <a:t>MPI process with many </a:t>
            </a:r>
            <a:r>
              <a:rPr lang="en-US" kern="0" dirty="0" err="1" smtClean="0">
                <a:solidFill>
                  <a:sysClr val="windowText" lastClr="000000"/>
                </a:solidFill>
              </a:rPr>
              <a:t>OpenMP</a:t>
            </a:r>
            <a:r>
              <a:rPr lang="en-US" kern="0" dirty="0" smtClean="0">
                <a:solidFill>
                  <a:sysClr val="windowText" lastClr="000000"/>
                </a:solidFill>
              </a:rPr>
              <a:t> threads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6787458" y="1462413"/>
            <a:ext cx="699192" cy="29128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7" name="TextBox 56"/>
          <p:cNvSpPr txBox="1"/>
          <p:nvPr/>
        </p:nvSpPr>
        <p:spPr>
          <a:xfrm>
            <a:off x="5757496" y="3993693"/>
            <a:ext cx="3307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Current situation: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One or more MPI processes per node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Each MPI process has limited internal parallelism typically with OpenMP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MPI Process communication is often serialized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6767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Parallel </a:t>
            </a:r>
            <a:r>
              <a:rPr lang="en-US" dirty="0" smtClean="0"/>
              <a:t>Loop: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32385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GCC</a:t>
            </a:r>
            <a:endParaRPr lang="en-US" dirty="0"/>
          </a:p>
          <a:p>
            <a:pPr lvl="1"/>
            <a:r>
              <a:rPr lang="en-US" dirty="0"/>
              <a:t>Does not reuse the idle threads in nested parallel constructs</a:t>
            </a:r>
          </a:p>
          <a:p>
            <a:pPr lvl="1"/>
            <a:r>
              <a:rPr lang="en-US" dirty="0"/>
              <a:t>All thread teams inside a parallel region need to be </a:t>
            </a:r>
            <a:r>
              <a:rPr lang="en-US" dirty="0" smtClean="0"/>
              <a:t>created</a:t>
            </a:r>
            <a:endParaRPr lang="en-US" dirty="0"/>
          </a:p>
          <a:p>
            <a:r>
              <a:rPr lang="en-US" dirty="0"/>
              <a:t>ICC</a:t>
            </a:r>
          </a:p>
          <a:p>
            <a:pPr lvl="1"/>
            <a:r>
              <a:rPr lang="en-US" dirty="0"/>
              <a:t>Reuse idle threads</a:t>
            </a:r>
          </a:p>
          <a:p>
            <a:pPr lvl="2"/>
            <a:r>
              <a:rPr lang="en-US" dirty="0"/>
              <a:t>If there are not more threads available, </a:t>
            </a:r>
            <a:r>
              <a:rPr lang="en-US" dirty="0" smtClean="0"/>
              <a:t>new threads </a:t>
            </a:r>
            <a:r>
              <a:rPr lang="en-US" dirty="0"/>
              <a:t>are </a:t>
            </a:r>
            <a:r>
              <a:rPr lang="en-US" dirty="0" smtClean="0"/>
              <a:t>created</a:t>
            </a:r>
          </a:p>
          <a:p>
            <a:r>
              <a:rPr lang="en-US" i="1" dirty="0" smtClean="0"/>
              <a:t>All </a:t>
            </a:r>
            <a:r>
              <a:rPr lang="en-US" i="1" dirty="0"/>
              <a:t>created threads are OS threads and add </a:t>
            </a:r>
            <a:r>
              <a:rPr lang="en-US" i="1" dirty="0" smtClean="0"/>
              <a:t>overhead</a:t>
            </a:r>
          </a:p>
          <a:p>
            <a:endParaRPr lang="en-US" dirty="0" smtClean="0"/>
          </a:p>
          <a:p>
            <a:r>
              <a:rPr lang="en-US" dirty="0" smtClean="0"/>
              <a:t>Implementation </a:t>
            </a:r>
            <a:r>
              <a:rPr lang="en-US" dirty="0"/>
              <a:t>using </a:t>
            </a:r>
            <a:r>
              <a:rPr lang="en-US" dirty="0" err="1"/>
              <a:t>Argobots</a:t>
            </a:r>
            <a:endParaRPr lang="en-US" dirty="0"/>
          </a:p>
          <a:p>
            <a:pPr lvl="1"/>
            <a:r>
              <a:rPr lang="en-US" dirty="0"/>
              <a:t>Creates ULTs or </a:t>
            </a:r>
            <a:r>
              <a:rPr lang="en-US" dirty="0" err="1"/>
              <a:t>tasklets</a:t>
            </a:r>
            <a:r>
              <a:rPr lang="en-US" dirty="0"/>
              <a:t> for both outer loop and inner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36" name="Rectángulo 2"/>
          <p:cNvSpPr/>
          <p:nvPr/>
        </p:nvSpPr>
        <p:spPr>
          <a:xfrm>
            <a:off x="933321" y="5004498"/>
            <a:ext cx="1765032" cy="330075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ángulo 8"/>
          <p:cNvSpPr/>
          <p:nvPr/>
        </p:nvSpPr>
        <p:spPr>
          <a:xfrm>
            <a:off x="933321" y="5598770"/>
            <a:ext cx="1765034" cy="330075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N-1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CuadroTexto 3"/>
          <p:cNvSpPr txBox="1"/>
          <p:nvPr/>
        </p:nvSpPr>
        <p:spPr>
          <a:xfrm>
            <a:off x="1674205" y="5229094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ángulo 4"/>
          <p:cNvSpPr/>
          <p:nvPr/>
        </p:nvSpPr>
        <p:spPr>
          <a:xfrm>
            <a:off x="3869710" y="5004498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CuadroTexto 6"/>
          <p:cNvSpPr txBox="1"/>
          <p:nvPr/>
        </p:nvSpPr>
        <p:spPr>
          <a:xfrm>
            <a:off x="6010275" y="4184278"/>
            <a:ext cx="2943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Outer loop synchronization point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CuadroTexto 24"/>
          <p:cNvSpPr txBox="1"/>
          <p:nvPr/>
        </p:nvSpPr>
        <p:spPr>
          <a:xfrm>
            <a:off x="5805858" y="483007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CuadroTexto 26"/>
          <p:cNvSpPr txBox="1"/>
          <p:nvPr/>
        </p:nvSpPr>
        <p:spPr>
          <a:xfrm>
            <a:off x="5874830" y="5459803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Rectángulo redondeado 22"/>
          <p:cNvSpPr/>
          <p:nvPr/>
        </p:nvSpPr>
        <p:spPr>
          <a:xfrm>
            <a:off x="7321912" y="4992438"/>
            <a:ext cx="381000" cy="330075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ángulo redondeado 30"/>
          <p:cNvSpPr/>
          <p:nvPr/>
        </p:nvSpPr>
        <p:spPr>
          <a:xfrm>
            <a:off x="7321912" y="5608227"/>
            <a:ext cx="381000" cy="330075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ángulo redondeado 31"/>
          <p:cNvSpPr/>
          <p:nvPr/>
        </p:nvSpPr>
        <p:spPr>
          <a:xfrm>
            <a:off x="8119895" y="4992438"/>
            <a:ext cx="381000" cy="33007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ángulo redondeado 33"/>
          <p:cNvSpPr/>
          <p:nvPr/>
        </p:nvSpPr>
        <p:spPr>
          <a:xfrm>
            <a:off x="8119895" y="5608227"/>
            <a:ext cx="381000" cy="33007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ángulo 35"/>
          <p:cNvSpPr/>
          <p:nvPr/>
        </p:nvSpPr>
        <p:spPr>
          <a:xfrm>
            <a:off x="2881314" y="5004498"/>
            <a:ext cx="742605" cy="330075"/>
          </a:xfrm>
          <a:prstGeom prst="rect">
            <a:avLst/>
          </a:prstGeom>
          <a:gradFill rotWithShape="1">
            <a:gsLst>
              <a:gs pos="0">
                <a:srgbClr val="4BACC6">
                  <a:tint val="100000"/>
                  <a:shade val="100000"/>
                  <a:satMod val="130000"/>
                </a:srgbClr>
              </a:gs>
              <a:gs pos="100000">
                <a:srgbClr val="4BACC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ángulo 37"/>
          <p:cNvSpPr/>
          <p:nvPr/>
        </p:nvSpPr>
        <p:spPr>
          <a:xfrm>
            <a:off x="2881314" y="5598770"/>
            <a:ext cx="742605" cy="330075"/>
          </a:xfrm>
          <a:prstGeom prst="rect">
            <a:avLst/>
          </a:prstGeom>
          <a:gradFill rotWithShape="1">
            <a:gsLst>
              <a:gs pos="0">
                <a:srgbClr val="4BACC6">
                  <a:tint val="100000"/>
                  <a:shade val="100000"/>
                  <a:satMod val="130000"/>
                </a:srgbClr>
              </a:gs>
              <a:gs pos="100000">
                <a:srgbClr val="4BACC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ángulo 38"/>
          <p:cNvSpPr/>
          <p:nvPr/>
        </p:nvSpPr>
        <p:spPr>
          <a:xfrm>
            <a:off x="4918296" y="4992438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ángulo 39"/>
          <p:cNvSpPr/>
          <p:nvPr/>
        </p:nvSpPr>
        <p:spPr>
          <a:xfrm>
            <a:off x="6395271" y="4992438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ángulo 43"/>
          <p:cNvSpPr/>
          <p:nvPr/>
        </p:nvSpPr>
        <p:spPr>
          <a:xfrm>
            <a:off x="3869710" y="5610830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ángulo 44"/>
          <p:cNvSpPr/>
          <p:nvPr/>
        </p:nvSpPr>
        <p:spPr>
          <a:xfrm>
            <a:off x="4918296" y="5598770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ángulo 45"/>
          <p:cNvSpPr/>
          <p:nvPr/>
        </p:nvSpPr>
        <p:spPr>
          <a:xfrm>
            <a:off x="6395271" y="5598770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CuadroTexto 4"/>
          <p:cNvSpPr txBox="1"/>
          <p:nvPr/>
        </p:nvSpPr>
        <p:spPr>
          <a:xfrm>
            <a:off x="324050" y="443173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One ES for each core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CuadroTexto 11"/>
          <p:cNvSpPr txBox="1"/>
          <p:nvPr/>
        </p:nvSpPr>
        <p:spPr>
          <a:xfrm>
            <a:off x="1767959" y="4180483"/>
            <a:ext cx="2558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Work unit for the outer loop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Cerrar llave 5"/>
          <p:cNvSpPr/>
          <p:nvPr/>
        </p:nvSpPr>
        <p:spPr>
          <a:xfrm rot="5400000">
            <a:off x="5345354" y="4517393"/>
            <a:ext cx="243757" cy="3195048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CuadroTexto 6"/>
          <p:cNvSpPr txBox="1"/>
          <p:nvPr/>
        </p:nvSpPr>
        <p:spPr>
          <a:xfrm>
            <a:off x="1004151" y="6182921"/>
            <a:ext cx="4463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work unit executes a portion of the inner loop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CuadroTexto 6"/>
          <p:cNvSpPr txBox="1"/>
          <p:nvPr/>
        </p:nvSpPr>
        <p:spPr>
          <a:xfrm>
            <a:off x="4644925" y="4449203"/>
            <a:ext cx="2896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Inner loop synchronization point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9" name="Straight Arrow Connector 58"/>
          <p:cNvCxnSpPr>
            <a:stCxn id="54" idx="2"/>
          </p:cNvCxnSpPr>
          <p:nvPr/>
        </p:nvCxnSpPr>
        <p:spPr>
          <a:xfrm>
            <a:off x="1284410" y="4770286"/>
            <a:ext cx="155152" cy="22215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5" idx="2"/>
          </p:cNvCxnSpPr>
          <p:nvPr/>
        </p:nvCxnSpPr>
        <p:spPr>
          <a:xfrm>
            <a:off x="3047316" y="4519037"/>
            <a:ext cx="196331" cy="40955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7012459" y="4808913"/>
            <a:ext cx="296116" cy="20320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039882" y="4506681"/>
            <a:ext cx="247610" cy="43874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3934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Parallel </a:t>
            </a:r>
            <a:r>
              <a:rPr lang="en-US" dirty="0" smtClean="0"/>
              <a:t>Loop: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6" name="CuadroTexto 6"/>
          <p:cNvSpPr txBox="1"/>
          <p:nvPr/>
        </p:nvSpPr>
        <p:spPr>
          <a:xfrm>
            <a:off x="327517" y="5274015"/>
            <a:ext cx="422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GCC OpenMP implementation does not reuse idle threads in nested parallel regions, all the teams of threads need to be created in each iteration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CuadroTexto 12"/>
          <p:cNvSpPr txBox="1"/>
          <p:nvPr/>
        </p:nvSpPr>
        <p:spPr>
          <a:xfrm>
            <a:off x="2200154" y="1111782"/>
            <a:ext cx="5081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time for 36 threads in the outer loop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CuadroTexto 2"/>
          <p:cNvSpPr txBox="1"/>
          <p:nvPr/>
        </p:nvSpPr>
        <p:spPr>
          <a:xfrm>
            <a:off x="4970553" y="5470045"/>
            <a:ext cx="404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Some overhead is added by creating ULTs instead of Tasks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46812" y="1721090"/>
            <a:ext cx="4267552" cy="3403600"/>
            <a:chOff x="4746812" y="1721090"/>
            <a:chExt cx="4267552" cy="3403600"/>
          </a:xfrm>
        </p:grpSpPr>
        <p:graphicFrame>
          <p:nvGraphicFramePr>
            <p:cNvPr id="20" name="Chart 19"/>
            <p:cNvGraphicFramePr>
              <a:graphicFrameLocks/>
            </p:cNvGraphicFramePr>
            <p:nvPr>
              <p:extLst/>
            </p:nvPr>
          </p:nvGraphicFramePr>
          <p:xfrm>
            <a:off x="4746812" y="1721090"/>
            <a:ext cx="4267552" cy="3403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1" name="Down Arrow 20"/>
            <p:cNvSpPr/>
            <p:nvPr/>
          </p:nvSpPr>
          <p:spPr>
            <a:xfrm>
              <a:off x="8191500" y="2914650"/>
              <a:ext cx="647700" cy="1228725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50874" y="3267402"/>
              <a:ext cx="80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Lower is better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5154" y="1721089"/>
            <a:ext cx="4337798" cy="3403600"/>
            <a:chOff x="215154" y="1721089"/>
            <a:chExt cx="4337798" cy="3403600"/>
          </a:xfrm>
        </p:grpSpPr>
        <p:graphicFrame>
          <p:nvGraphicFramePr>
            <p:cNvPr id="24" name="Chart 23"/>
            <p:cNvGraphicFramePr>
              <a:graphicFrameLocks/>
            </p:cNvGraphicFramePr>
            <p:nvPr>
              <p:extLst/>
            </p:nvPr>
          </p:nvGraphicFramePr>
          <p:xfrm>
            <a:off x="215154" y="1721089"/>
            <a:ext cx="4337798" cy="3403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Down Arrow 24"/>
            <p:cNvSpPr/>
            <p:nvPr/>
          </p:nvSpPr>
          <p:spPr>
            <a:xfrm>
              <a:off x="3681869" y="3095625"/>
              <a:ext cx="647700" cy="1228725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41243" y="3448377"/>
              <a:ext cx="80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Lower is better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5618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&amp;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Basic approach</a:t>
            </a:r>
          </a:p>
          <a:p>
            <a:pPr lvl="1"/>
            <a:r>
              <a:rPr lang="en-US" dirty="0" smtClean="0"/>
              <a:t>Compiler simply </a:t>
            </a:r>
            <a:r>
              <a:rPr lang="en-US" dirty="0"/>
              <a:t>generates ULTs, while the runtime manages them over a fixed set of computational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Argobots</a:t>
            </a:r>
            <a:r>
              <a:rPr lang="en-US" dirty="0" smtClean="0"/>
              <a:t> as the underlying threading and tasking mechanism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Development</a:t>
            </a:r>
            <a:endParaRPr lang="en-US" dirty="0"/>
          </a:p>
          <a:p>
            <a:pPr lvl="1"/>
            <a:r>
              <a:rPr lang="en-US" dirty="0"/>
              <a:t>Runtime</a:t>
            </a:r>
          </a:p>
          <a:p>
            <a:pPr lvl="2"/>
            <a:r>
              <a:rPr lang="en-US" dirty="0"/>
              <a:t>Based on Intel </a:t>
            </a:r>
            <a:r>
              <a:rPr lang="en-US" dirty="0" err="1"/>
              <a:t>OpenMP</a:t>
            </a:r>
            <a:r>
              <a:rPr lang="en-US" dirty="0"/>
              <a:t> Runtime API</a:t>
            </a:r>
          </a:p>
          <a:p>
            <a:pPr lvl="2"/>
            <a:r>
              <a:rPr lang="en-US" dirty="0"/>
              <a:t>Generates </a:t>
            </a:r>
            <a:r>
              <a:rPr lang="en-US" dirty="0" err="1"/>
              <a:t>Argobots</a:t>
            </a:r>
            <a:r>
              <a:rPr lang="en-US" dirty="0"/>
              <a:t> work units from </a:t>
            </a:r>
            <a:r>
              <a:rPr lang="en-US" dirty="0" err="1"/>
              <a:t>OpenMP</a:t>
            </a:r>
            <a:r>
              <a:rPr lang="en-US" dirty="0"/>
              <a:t> pragmas</a:t>
            </a:r>
          </a:p>
          <a:p>
            <a:pPr lvl="2"/>
            <a:r>
              <a:rPr lang="en-US" dirty="0"/>
              <a:t>Can generate ULTs or </a:t>
            </a:r>
            <a:r>
              <a:rPr lang="en-US" dirty="0" err="1"/>
              <a:t>tasklets</a:t>
            </a:r>
            <a:r>
              <a:rPr lang="en-US" dirty="0"/>
              <a:t> depending on code characteristics</a:t>
            </a:r>
          </a:p>
          <a:p>
            <a:pPr lvl="1"/>
            <a:r>
              <a:rPr lang="en-US" dirty="0"/>
              <a:t>Compiler</a:t>
            </a:r>
          </a:p>
          <a:p>
            <a:pPr lvl="2"/>
            <a:r>
              <a:rPr lang="en-US" dirty="0"/>
              <a:t>Clang/LLVM</a:t>
            </a:r>
          </a:p>
          <a:p>
            <a:pPr lvl="2"/>
            <a:r>
              <a:rPr lang="en-US" dirty="0" smtClean="0"/>
              <a:t>Passes characteristics of parallel region or task (e.g., existence of blocking calls) to the runtime</a:t>
            </a:r>
            <a:endParaRPr lang="en-US" dirty="0"/>
          </a:p>
          <a:p>
            <a:pPr lvl="2"/>
            <a:r>
              <a:rPr lang="en-US" dirty="0"/>
              <a:t>Extends pragmas with the option “</a:t>
            </a:r>
            <a:r>
              <a:rPr lang="en-US" dirty="0" err="1"/>
              <a:t>nonblocking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270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Website and repo setup</a:t>
            </a:r>
          </a:p>
          <a:p>
            <a:endParaRPr lang="en-US" dirty="0" smtClean="0"/>
          </a:p>
          <a:p>
            <a:r>
              <a:rPr lang="en-US" dirty="0" smtClean="0"/>
              <a:t>Runtime development</a:t>
            </a:r>
          </a:p>
          <a:p>
            <a:pPr lvl="1"/>
            <a:r>
              <a:rPr lang="en-US" dirty="0" smtClean="0"/>
              <a:t>Baseline runtime prototype</a:t>
            </a:r>
          </a:p>
          <a:p>
            <a:pPr lvl="2"/>
            <a:r>
              <a:rPr lang="en-US" dirty="0" smtClean="0"/>
              <a:t>Supports major pragmas</a:t>
            </a:r>
          </a:p>
          <a:p>
            <a:pPr lvl="2"/>
            <a:r>
              <a:rPr lang="en-US" dirty="0" smtClean="0"/>
              <a:t>Compatible with existing clang and Intel </a:t>
            </a:r>
            <a:r>
              <a:rPr lang="en-US" dirty="0" err="1" smtClean="0"/>
              <a:t>OpenMP</a:t>
            </a:r>
            <a:endParaRPr lang="en-US" dirty="0" smtClean="0"/>
          </a:p>
          <a:p>
            <a:pPr lvl="2"/>
            <a:r>
              <a:rPr lang="en-US" dirty="0" smtClean="0"/>
              <a:t>End of 2016</a:t>
            </a:r>
          </a:p>
          <a:p>
            <a:pPr lvl="1"/>
            <a:r>
              <a:rPr lang="en-US" dirty="0" smtClean="0"/>
              <a:t>Complete runtime prototype</a:t>
            </a:r>
          </a:p>
          <a:p>
            <a:pPr lvl="2"/>
            <a:r>
              <a:rPr lang="en-US" dirty="0" smtClean="0"/>
              <a:t>Supports </a:t>
            </a:r>
            <a:r>
              <a:rPr lang="en-US" dirty="0" err="1" smtClean="0"/>
              <a:t>OpenMP</a:t>
            </a:r>
            <a:r>
              <a:rPr lang="en-US" dirty="0" smtClean="0"/>
              <a:t> 3.1 and partially later versions</a:t>
            </a:r>
          </a:p>
          <a:p>
            <a:pPr lvl="2"/>
            <a:r>
              <a:rPr lang="en-US" dirty="0" smtClean="0"/>
              <a:t>Early 2018</a:t>
            </a:r>
          </a:p>
          <a:p>
            <a:endParaRPr lang="en-US" dirty="0" smtClean="0"/>
          </a:p>
          <a:p>
            <a:r>
              <a:rPr lang="en-US" dirty="0" smtClean="0"/>
              <a:t>Compiler development</a:t>
            </a:r>
          </a:p>
          <a:p>
            <a:pPr lvl="1"/>
            <a:r>
              <a:rPr lang="en-US" dirty="0" smtClean="0"/>
              <a:t>Modify Clang for code analysis</a:t>
            </a:r>
          </a:p>
          <a:p>
            <a:pPr lvl="2"/>
            <a:r>
              <a:rPr lang="en-US" dirty="0" smtClean="0"/>
              <a:t>Existence of blocking calls</a:t>
            </a:r>
          </a:p>
          <a:p>
            <a:pPr lvl="1"/>
            <a:r>
              <a:rPr lang="en-US" dirty="0" smtClean="0"/>
              <a:t>Devise and support necessary </a:t>
            </a:r>
            <a:r>
              <a:rPr lang="en-US" dirty="0" err="1" smtClean="0"/>
              <a:t>OpenMP</a:t>
            </a:r>
            <a:r>
              <a:rPr lang="en-US" dirty="0" smtClean="0"/>
              <a:t> extensions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26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BOLT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BOLT</a:t>
            </a:r>
          </a:p>
          <a:p>
            <a:pPr lvl="1"/>
            <a:r>
              <a:rPr lang="en-US" dirty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://www.mcs.anl.gov/bolt/</a:t>
            </a:r>
            <a:endParaRPr lang="en-US" dirty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repositories</a:t>
            </a:r>
          </a:p>
          <a:p>
            <a:pPr lvl="2"/>
            <a:r>
              <a:rPr lang="en-US" dirty="0" smtClean="0"/>
              <a:t>Runtime:</a:t>
            </a:r>
          </a:p>
          <a:p>
            <a:pPr lvl="3"/>
            <a:r>
              <a:rPr lang="en-US" dirty="0" smtClean="0">
                <a:hlinkClick r:id="rId3"/>
              </a:rPr>
              <a:t>git@github.com:pmodels/bolt-runtime.git</a:t>
            </a:r>
            <a:endParaRPr lang="en-US" dirty="0" smtClean="0"/>
          </a:p>
          <a:p>
            <a:pPr lvl="2"/>
            <a:r>
              <a:rPr lang="en-US" dirty="0" smtClean="0"/>
              <a:t>Compiler:</a:t>
            </a:r>
          </a:p>
          <a:p>
            <a:pPr lvl="3"/>
            <a:r>
              <a:rPr lang="en-US" dirty="0" smtClean="0">
                <a:hlinkClick r:id="rId4"/>
              </a:rPr>
              <a:t>git@github.com:pmodels/bolt-clang.git</a:t>
            </a:r>
            <a:endParaRPr lang="en-US" dirty="0" smtClean="0"/>
          </a:p>
          <a:p>
            <a:pPr lvl="3"/>
            <a:r>
              <a:rPr lang="en-US" dirty="0" smtClean="0">
                <a:hlinkClick r:id="rId5"/>
              </a:rPr>
              <a:t>git@github.com:pmodels/bolt-llvm.git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Argobots</a:t>
            </a:r>
            <a:endParaRPr lang="en-US" dirty="0" smtClean="0"/>
          </a:p>
          <a:p>
            <a:pPr lvl="1"/>
            <a:r>
              <a:rPr lang="en-US" dirty="0" err="1"/>
              <a:t>git</a:t>
            </a:r>
            <a:r>
              <a:rPr lang="en-US" dirty="0"/>
              <a:t> repository</a:t>
            </a:r>
          </a:p>
          <a:p>
            <a:pPr lvl="2"/>
            <a:r>
              <a:rPr lang="en-US" dirty="0">
                <a:hlinkClick r:id="rId6"/>
              </a:rPr>
              <a:t>http://git.mcs.anl.gov/argo/argobots.git</a:t>
            </a:r>
            <a:r>
              <a:rPr lang="en-US" dirty="0" smtClean="0">
                <a:hlinkClick r:id="rId6"/>
              </a:rPr>
              <a:t>/</a:t>
            </a:r>
            <a:endParaRPr lang="en-US" dirty="0"/>
          </a:p>
          <a:p>
            <a:pPr lvl="1"/>
            <a:r>
              <a:rPr lang="en-US" dirty="0" smtClean="0"/>
              <a:t>Wiki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https://collab.cels.anl.gov/display/ARGOBOTS/Argobots+Home</a:t>
            </a:r>
            <a:endParaRPr lang="en-US" dirty="0"/>
          </a:p>
          <a:p>
            <a:pPr lvl="1"/>
            <a:r>
              <a:rPr lang="en-US" dirty="0" err="1"/>
              <a:t>Doxygen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http://www.mcs.anl.gov/~sseo/public/argobots/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164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OpenMP+ULT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50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OpenMP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0954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Directive based programming model</a:t>
            </a:r>
          </a:p>
          <a:p>
            <a:r>
              <a:rPr lang="en-US" dirty="0"/>
              <a:t>Commonly used </a:t>
            </a:r>
            <a:r>
              <a:rPr lang="en-US" dirty="0" smtClean="0"/>
              <a:t>for shared-memory programming in a node</a:t>
            </a:r>
            <a:endParaRPr lang="en-US" dirty="0"/>
          </a:p>
          <a:p>
            <a:r>
              <a:rPr lang="en-US" dirty="0" smtClean="0"/>
              <a:t>Many </a:t>
            </a:r>
            <a:r>
              <a:rPr lang="en-US" dirty="0"/>
              <a:t>different implementations</a:t>
            </a:r>
          </a:p>
          <a:p>
            <a:pPr lvl="1"/>
            <a:r>
              <a:rPr lang="en-US" dirty="0" smtClean="0"/>
              <a:t>Typically on </a:t>
            </a:r>
            <a:r>
              <a:rPr lang="en-US" dirty="0"/>
              <a:t>top of </a:t>
            </a:r>
            <a:r>
              <a:rPr lang="en-US" dirty="0" err="1"/>
              <a:t>pthreads</a:t>
            </a:r>
            <a:r>
              <a:rPr lang="en-US" dirty="0"/>
              <a:t> </a:t>
            </a:r>
            <a:r>
              <a:rPr lang="en-US" dirty="0" smtClean="0"/>
              <a:t>library</a:t>
            </a:r>
          </a:p>
          <a:p>
            <a:pPr lvl="1"/>
            <a:r>
              <a:rPr lang="en-US" dirty="0" smtClean="0"/>
              <a:t>Intel, GCC, Clang, IBM,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5300" y="3350112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Sequential code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3772934"/>
            <a:ext cx="3357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for 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 = 0; 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 &lt; N; 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++</a:t>
            </a:r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) {</a:t>
            </a:r>
            <a:endParaRPr lang="en-US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do_something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  <a:endParaRPr lang="en-US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0300" y="3350112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OpenMP code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0300" y="3772934"/>
            <a:ext cx="3357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#pragma </a:t>
            </a:r>
            <a:r>
              <a:rPr lang="en-US" b="1" dirty="0" err="1">
                <a:solidFill>
                  <a:srgbClr val="000000"/>
                </a:solidFill>
                <a:latin typeface="Consolas"/>
                <a:cs typeface="Consolas"/>
              </a:rPr>
              <a:t>omp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 parallel for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for 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 = 0; 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 &lt; N; 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++</a:t>
            </a:r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) {</a:t>
            </a:r>
            <a:endParaRPr lang="en-US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do_something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  <a:endParaRPr lang="en-US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Flecha derecha 8"/>
          <p:cNvSpPr/>
          <p:nvPr/>
        </p:nvSpPr>
        <p:spPr>
          <a:xfrm>
            <a:off x="4025657" y="3973684"/>
            <a:ext cx="672007" cy="423291"/>
          </a:xfrm>
          <a:prstGeom prst="rightArrow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Agrupar 9"/>
          <p:cNvGrpSpPr/>
          <p:nvPr/>
        </p:nvGrpSpPr>
        <p:grpSpPr>
          <a:xfrm>
            <a:off x="1789202" y="4969985"/>
            <a:ext cx="1386711" cy="1520319"/>
            <a:chOff x="1544514" y="3779246"/>
            <a:chExt cx="816006" cy="894627"/>
          </a:xfrm>
        </p:grpSpPr>
        <p:sp>
          <p:nvSpPr>
            <p:cNvPr id="32" name="Rectangle 105"/>
            <p:cNvSpPr/>
            <p:nvPr/>
          </p:nvSpPr>
          <p:spPr>
            <a:xfrm>
              <a:off x="1544514" y="3779246"/>
              <a:ext cx="816006" cy="894627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905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1661636" y="3916695"/>
              <a:ext cx="578959" cy="619278"/>
              <a:chOff x="895476" y="4008554"/>
              <a:chExt cx="683938" cy="701919"/>
            </a:xfrm>
          </p:grpSpPr>
          <p:sp>
            <p:nvSpPr>
              <p:cNvPr id="34" name="Rounded Rectangle 144"/>
              <p:cNvSpPr/>
              <p:nvPr/>
            </p:nvSpPr>
            <p:spPr>
              <a:xfrm>
                <a:off x="1293032" y="4008554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ounded Rectangle 151"/>
              <p:cNvSpPr/>
              <p:nvPr/>
            </p:nvSpPr>
            <p:spPr>
              <a:xfrm>
                <a:off x="895476" y="4008554"/>
                <a:ext cx="286382" cy="298851"/>
              </a:xfrm>
              <a:prstGeom prst="roundRect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ounded Rectangle 136"/>
              <p:cNvSpPr/>
              <p:nvPr/>
            </p:nvSpPr>
            <p:spPr>
              <a:xfrm>
                <a:off x="1293032" y="4411622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ounded Rectangle 143"/>
              <p:cNvSpPr/>
              <p:nvPr/>
            </p:nvSpPr>
            <p:spPr>
              <a:xfrm>
                <a:off x="895476" y="4411622"/>
                <a:ext cx="286382" cy="298851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Agrupar 16"/>
          <p:cNvGrpSpPr/>
          <p:nvPr/>
        </p:nvGrpSpPr>
        <p:grpSpPr>
          <a:xfrm>
            <a:off x="5880681" y="4969985"/>
            <a:ext cx="1386711" cy="1520319"/>
            <a:chOff x="1544514" y="3779246"/>
            <a:chExt cx="816006" cy="894627"/>
          </a:xfrm>
        </p:grpSpPr>
        <p:sp>
          <p:nvSpPr>
            <p:cNvPr id="39" name="Rectangle 105"/>
            <p:cNvSpPr/>
            <p:nvPr/>
          </p:nvSpPr>
          <p:spPr>
            <a:xfrm>
              <a:off x="1544514" y="3779246"/>
              <a:ext cx="816006" cy="894627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905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" name="Group 4"/>
            <p:cNvGrpSpPr/>
            <p:nvPr/>
          </p:nvGrpSpPr>
          <p:grpSpPr>
            <a:xfrm>
              <a:off x="1661636" y="3916695"/>
              <a:ext cx="578959" cy="619278"/>
              <a:chOff x="895476" y="4008554"/>
              <a:chExt cx="683938" cy="701919"/>
            </a:xfrm>
          </p:grpSpPr>
          <p:sp>
            <p:nvSpPr>
              <p:cNvPr id="41" name="Rounded Rectangle 144"/>
              <p:cNvSpPr/>
              <p:nvPr/>
            </p:nvSpPr>
            <p:spPr>
              <a:xfrm>
                <a:off x="1293032" y="4008554"/>
                <a:ext cx="286382" cy="298851"/>
              </a:xfrm>
              <a:prstGeom prst="roundRect">
                <a:avLst/>
              </a:prstGeom>
              <a:solidFill>
                <a:srgbClr val="C0504D">
                  <a:lumMod val="60000"/>
                  <a:lumOff val="40000"/>
                </a:srgbClr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ounded Rectangle 151"/>
              <p:cNvSpPr/>
              <p:nvPr/>
            </p:nvSpPr>
            <p:spPr>
              <a:xfrm>
                <a:off x="895476" y="4008554"/>
                <a:ext cx="286382" cy="298851"/>
              </a:xfrm>
              <a:prstGeom prst="roundRect">
                <a:avLst/>
              </a:prstGeom>
              <a:solidFill>
                <a:srgbClr val="C0504D">
                  <a:lumMod val="60000"/>
                  <a:lumOff val="40000"/>
                </a:srgbClr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136"/>
              <p:cNvSpPr/>
              <p:nvPr/>
            </p:nvSpPr>
            <p:spPr>
              <a:xfrm>
                <a:off x="1293032" y="4411622"/>
                <a:ext cx="286382" cy="298851"/>
              </a:xfrm>
              <a:prstGeom prst="roundRect">
                <a:avLst/>
              </a:prstGeom>
              <a:solidFill>
                <a:srgbClr val="C0504D">
                  <a:lumMod val="60000"/>
                  <a:lumOff val="40000"/>
                </a:srgbClr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Rounded Rectangle 143"/>
              <p:cNvSpPr/>
              <p:nvPr/>
            </p:nvSpPr>
            <p:spPr>
              <a:xfrm>
                <a:off x="895476" y="4411622"/>
                <a:ext cx="286382" cy="298851"/>
              </a:xfrm>
              <a:prstGeom prst="roundRect">
                <a:avLst/>
              </a:prstGeom>
              <a:solidFill>
                <a:srgbClr val="C0504D">
                  <a:lumMod val="60000"/>
                  <a:lumOff val="40000"/>
                </a:srgbClr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" name="CuadroTexto 25"/>
          <p:cNvSpPr txBox="1"/>
          <p:nvPr/>
        </p:nvSpPr>
        <p:spPr>
          <a:xfrm>
            <a:off x="2777189" y="4969985"/>
            <a:ext cx="3898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z</a:t>
            </a:r>
            <a:r>
              <a:rPr kumimoji="0" lang="es-ES" sz="2400" b="1" i="0" u="none" strike="noStrike" kern="0" cap="none" spc="0" normalizeH="0" baseline="30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z</a:t>
            </a:r>
            <a:endParaRPr kumimoji="0" lang="es-ES" sz="24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CuadroTexto 26"/>
          <p:cNvSpPr txBox="1"/>
          <p:nvPr/>
        </p:nvSpPr>
        <p:spPr>
          <a:xfrm>
            <a:off x="2786063" y="5543376"/>
            <a:ext cx="3898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z</a:t>
            </a:r>
            <a:r>
              <a:rPr kumimoji="0" lang="es-ES" sz="2400" b="1" i="0" u="none" strike="noStrike" kern="0" cap="none" spc="0" normalizeH="0" baseline="30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z</a:t>
            </a:r>
            <a:endParaRPr kumimoji="0" lang="es-ES" sz="24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CuadroTexto 27"/>
          <p:cNvSpPr txBox="1"/>
          <p:nvPr/>
        </p:nvSpPr>
        <p:spPr>
          <a:xfrm>
            <a:off x="2205287" y="5570295"/>
            <a:ext cx="3898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z</a:t>
            </a:r>
            <a:r>
              <a:rPr kumimoji="0" lang="es-ES" sz="2400" b="1" i="0" u="none" strike="noStrike" kern="0" cap="none" spc="0" normalizeH="0" baseline="30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z</a:t>
            </a:r>
            <a:endParaRPr kumimoji="0" lang="es-ES" sz="24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Flecha derecha 28"/>
          <p:cNvSpPr/>
          <p:nvPr/>
        </p:nvSpPr>
        <p:spPr>
          <a:xfrm>
            <a:off x="4025657" y="5503375"/>
            <a:ext cx="672007" cy="423291"/>
          </a:xfrm>
          <a:prstGeom prst="rightArrow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2478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OpenMP Pragma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870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 set of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/>
              <a:t>threads </a:t>
            </a:r>
            <a:r>
              <a:rPr lang="en-US" dirty="0" smtClean="0"/>
              <a:t>is </a:t>
            </a:r>
            <a:r>
              <a:rPr lang="en-US" dirty="0"/>
              <a:t>created at </a:t>
            </a:r>
            <a:r>
              <a:rPr lang="en-US" dirty="0" smtClean="0"/>
              <a:t>run time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they have not been created </a:t>
            </a:r>
            <a:r>
              <a:rPr lang="en-US" dirty="0" smtClean="0"/>
              <a:t>yet</a:t>
            </a:r>
          </a:p>
          <a:p>
            <a:pPr marL="857250" lvl="1" indent="-457200"/>
            <a:r>
              <a:rPr lang="en-US" dirty="0" smtClean="0"/>
              <a:t>Commonly as many as the </a:t>
            </a:r>
            <a:r>
              <a:rPr lang="en-US" dirty="0"/>
              <a:t>number of </a:t>
            </a:r>
            <a:r>
              <a:rPr lang="en-US" dirty="0" smtClean="0"/>
              <a:t>CPU cores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number of iterations is divided between all the threads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synchronization point is added </a:t>
            </a:r>
            <a:r>
              <a:rPr lang="en-US" dirty="0" smtClean="0"/>
              <a:t>after </a:t>
            </a:r>
            <a:r>
              <a:rPr lang="en-US" dirty="0"/>
              <a:t>the for </a:t>
            </a:r>
            <a:r>
              <a:rPr lang="en-US" dirty="0" smtClean="0"/>
              <a:t>loop</a:t>
            </a:r>
          </a:p>
          <a:p>
            <a:pPr marL="857250" lvl="1" indent="-457200"/>
            <a:r>
              <a:rPr lang="en-US" dirty="0" smtClean="0"/>
              <a:t>Implicit barrier at the end of #pragma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17700" y="4272243"/>
            <a:ext cx="49981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onsolas"/>
                <a:cs typeface="Consolas"/>
              </a:rPr>
              <a:t>#pragma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  <a:cs typeface="Consolas"/>
              </a:rPr>
              <a:t>omp</a:t>
            </a:r>
            <a:r>
              <a:rPr lang="en-US" sz="2400" b="1" dirty="0">
                <a:solidFill>
                  <a:srgbClr val="000000"/>
                </a:solidFill>
                <a:latin typeface="Consolas"/>
                <a:cs typeface="Consolas"/>
              </a:rPr>
              <a:t> parallel </a:t>
            </a:r>
            <a:r>
              <a:rPr lang="en-US" sz="2400" b="1" dirty="0" smtClean="0">
                <a:solidFill>
                  <a:srgbClr val="000000"/>
                </a:solidFill>
                <a:latin typeface="Consolas"/>
                <a:cs typeface="Consolas"/>
              </a:rPr>
              <a:t>for </a:t>
            </a:r>
            <a:r>
              <a:rPr lang="en-US" sz="2400" b="1" dirty="0" smtClean="0">
                <a:solidFill>
                  <a:srgbClr val="0000FF"/>
                </a:solidFill>
                <a:cs typeface="Consolas"/>
              </a:rPr>
              <a:t>(1,2)</a:t>
            </a:r>
            <a:endParaRPr lang="en-US" sz="2400" b="1" dirty="0">
              <a:solidFill>
                <a:srgbClr val="0000FF"/>
              </a:solidFill>
              <a:cs typeface="Consolas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for 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= 0;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&lt; N;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++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) {</a:t>
            </a:r>
            <a:endParaRPr lang="en-US" sz="2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do_something</a:t>
            </a:r>
            <a:r>
              <a:rPr lang="en-US" sz="2400" dirty="0">
                <a:solidFill>
                  <a:srgbClr val="000000"/>
                </a:solidFill>
                <a:latin typeface="Consolas"/>
                <a:cs typeface="Consolas"/>
              </a:rPr>
              <a:t>();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} </a:t>
            </a:r>
            <a:r>
              <a:rPr lang="en-US" sz="2400" b="1" dirty="0" smtClean="0">
                <a:solidFill>
                  <a:srgbClr val="0000FF"/>
                </a:solidFill>
                <a:cs typeface="Consolas"/>
              </a:rPr>
              <a:t>(3)</a:t>
            </a:r>
            <a:endParaRPr lang="en-US" sz="2400" b="1" dirty="0">
              <a:solidFill>
                <a:srgbClr val="0000FF"/>
              </a:solidFill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009639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OpenMP over Argobots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949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OpenMP compiler generating work units over Argobots</a:t>
            </a:r>
          </a:p>
          <a:p>
            <a:r>
              <a:rPr lang="en-US" dirty="0"/>
              <a:t>Efficient for nested loops and tasks</a:t>
            </a:r>
          </a:p>
          <a:p>
            <a:pPr lvl="1"/>
            <a:r>
              <a:rPr lang="en-US" dirty="0"/>
              <a:t>Compiler simply generates ULTs, while the runtime manages them over a fixed set of computational resources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19590" y="3117288"/>
            <a:ext cx="4137526" cy="3421177"/>
            <a:chOff x="3025904" y="2471437"/>
            <a:chExt cx="4624018" cy="3948794"/>
          </a:xfrm>
        </p:grpSpPr>
        <p:sp>
          <p:nvSpPr>
            <p:cNvPr id="6" name="Hexagon 5"/>
            <p:cNvSpPr/>
            <p:nvPr/>
          </p:nvSpPr>
          <p:spPr>
            <a:xfrm>
              <a:off x="3841559" y="5432200"/>
              <a:ext cx="411480" cy="369873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39310" y="5828060"/>
              <a:ext cx="1055863" cy="49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/>
                </a:rPr>
                <a:t>Scheduler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614306" y="5432199"/>
              <a:ext cx="415018" cy="369874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>
                <a:defRPr/>
              </a:pPr>
              <a:endParaRPr lang="en-US" sz="1200" kern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69948" y="5815340"/>
              <a:ext cx="519960" cy="49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/>
                </a:rPr>
                <a:t>Pool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67076" y="5434459"/>
              <a:ext cx="365760" cy="365354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9304" y="5815340"/>
              <a:ext cx="538115" cy="49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/>
                </a:rPr>
                <a:t>ULT</a:t>
              </a:r>
            </a:p>
          </p:txBody>
        </p:sp>
        <p:sp>
          <p:nvSpPr>
            <p:cNvPr id="12" name="Diamond 11"/>
            <p:cNvSpPr/>
            <p:nvPr/>
          </p:nvSpPr>
          <p:spPr>
            <a:xfrm>
              <a:off x="5977306" y="5434256"/>
              <a:ext cx="365760" cy="365760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6515" y="5815340"/>
              <a:ext cx="770581" cy="49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/>
                </a:rPr>
                <a:t>Tasklet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6625121" y="5434459"/>
              <a:ext cx="365325" cy="365354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>
                <a:defRPr/>
              </a:pPr>
              <a:r>
                <a: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08616" y="5815340"/>
              <a:ext cx="620928" cy="49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100" kern="0" dirty="0">
                  <a:solidFill>
                    <a:sysClr val="windowText" lastClr="000000"/>
                  </a:solidFill>
                  <a:latin typeface="Calibri"/>
                </a:rPr>
                <a:t>Event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025904" y="2471437"/>
              <a:ext cx="4624018" cy="3948794"/>
              <a:chOff x="3025904" y="2713112"/>
              <a:chExt cx="4624018" cy="361612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025904" y="2713112"/>
                <a:ext cx="4565693" cy="2626942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135170" y="2803457"/>
                <a:ext cx="3391924" cy="2446253"/>
              </a:xfrm>
              <a:prstGeom prst="rect">
                <a:avLst/>
              </a:prstGeom>
              <a:solidFill>
                <a:srgbClr val="FFFDDE"/>
              </a:solidFill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972070" y="3003518"/>
                <a:ext cx="433904" cy="2134281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154250" y="2808904"/>
                <a:ext cx="635845" cy="618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ES</a:t>
                </a:r>
                <a:r>
                  <a:rPr lang="en-US" sz="1600" kern="0" baseline="-25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  <p:sp>
            <p:nvSpPr>
              <p:cNvPr id="24" name="Hexagon 23"/>
              <p:cNvSpPr/>
              <p:nvPr/>
            </p:nvSpPr>
            <p:spPr>
              <a:xfrm>
                <a:off x="4859861" y="2899232"/>
                <a:ext cx="781390" cy="369647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0" tIns="0" rIns="0" bIns="0" rtlCol="0" anchor="ctr"/>
              <a:lstStyle/>
              <a:p>
                <a:pPr algn="ctr">
                  <a:defRPr/>
                </a:pPr>
                <a:r>
                  <a:rPr lang="en-US" sz="1200" kern="0" dirty="0" err="1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Sched</a:t>
                </a:r>
                <a:endParaRPr lang="en-US" sz="12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270553" y="3564342"/>
                <a:ext cx="519541" cy="1573457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356090" y="3651671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56090" y="4760062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927430" y="4387284"/>
                <a:ext cx="519541" cy="750515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5316115" y="3564342"/>
                <a:ext cx="519541" cy="1573456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407381" y="3648185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407381" y="4017734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407381" y="4387283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07381" y="4756832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4635392" y="3566295"/>
                <a:ext cx="519541" cy="1571503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728685" y="4018792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</a:p>
            </p:txBody>
          </p:sp>
          <p:sp>
            <p:nvSpPr>
              <p:cNvPr id="36" name="Hexagon 35"/>
              <p:cNvSpPr/>
              <p:nvPr/>
            </p:nvSpPr>
            <p:spPr>
              <a:xfrm>
                <a:off x="4706838" y="3648185"/>
                <a:ext cx="393241" cy="285373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</a:t>
                </a:r>
              </a:p>
            </p:txBody>
          </p:sp>
          <p:sp>
            <p:nvSpPr>
              <p:cNvPr id="37" name="Hexagon 36"/>
              <p:cNvSpPr/>
              <p:nvPr/>
            </p:nvSpPr>
            <p:spPr>
              <a:xfrm>
                <a:off x="4706838" y="4385912"/>
                <a:ext cx="393241" cy="285373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</a:t>
                </a: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5641251" y="3084056"/>
                <a:ext cx="33081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4895163" y="3268880"/>
                <a:ext cx="399008" cy="29741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5294171" y="3268880"/>
                <a:ext cx="281715" cy="2954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4446971" y="4528599"/>
                <a:ext cx="259867" cy="20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3790094" y="3790871"/>
                <a:ext cx="91674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43" name="Freeform 42"/>
              <p:cNvSpPr/>
              <p:nvPr/>
            </p:nvSpPr>
            <p:spPr>
              <a:xfrm>
                <a:off x="6078026" y="3059887"/>
                <a:ext cx="249616" cy="2016808"/>
              </a:xfrm>
              <a:custGeom>
                <a:avLst/>
                <a:gdLst>
                  <a:gd name="connsiteX0" fmla="*/ 450332 w 459339"/>
                  <a:gd name="connsiteY0" fmla="*/ 0 h 2558099"/>
                  <a:gd name="connsiteX1" fmla="*/ 0 w 459339"/>
                  <a:gd name="connsiteY1" fmla="*/ 657540 h 2558099"/>
                  <a:gd name="connsiteX2" fmla="*/ 450332 w 459339"/>
                  <a:gd name="connsiteY2" fmla="*/ 1297064 h 2558099"/>
                  <a:gd name="connsiteX3" fmla="*/ 9006 w 459339"/>
                  <a:gd name="connsiteY3" fmla="*/ 1918574 h 2558099"/>
                  <a:gd name="connsiteX4" fmla="*/ 459339 w 459339"/>
                  <a:gd name="connsiteY4" fmla="*/ 2558099 h 255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339" h="2558099">
                    <a:moveTo>
                      <a:pt x="450332" y="0"/>
                    </a:moveTo>
                    <a:cubicBezTo>
                      <a:pt x="225166" y="220681"/>
                      <a:pt x="0" y="441363"/>
                      <a:pt x="0" y="657540"/>
                    </a:cubicBezTo>
                    <a:cubicBezTo>
                      <a:pt x="0" y="873717"/>
                      <a:pt x="448831" y="1086892"/>
                      <a:pt x="450332" y="1297064"/>
                    </a:cubicBezTo>
                    <a:cubicBezTo>
                      <a:pt x="451833" y="1507236"/>
                      <a:pt x="7505" y="1708402"/>
                      <a:pt x="9006" y="1918574"/>
                    </a:cubicBezTo>
                    <a:cubicBezTo>
                      <a:pt x="10507" y="2128746"/>
                      <a:pt x="384284" y="2450011"/>
                      <a:pt x="459339" y="2558099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504D">
                    <a:lumMod val="50000"/>
                  </a:srgbClr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4" name="Diamond 43"/>
              <p:cNvSpPr/>
              <p:nvPr/>
            </p:nvSpPr>
            <p:spPr>
              <a:xfrm>
                <a:off x="4728685" y="4756519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</a:p>
            </p:txBody>
          </p:sp>
          <p:sp>
            <p:nvSpPr>
              <p:cNvPr id="45" name="Diamond 44"/>
              <p:cNvSpPr/>
              <p:nvPr/>
            </p:nvSpPr>
            <p:spPr>
              <a:xfrm>
                <a:off x="4013898" y="4446522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</a:p>
            </p:txBody>
          </p:sp>
          <p:sp>
            <p:nvSpPr>
              <p:cNvPr id="46" name="Diamond 45"/>
              <p:cNvSpPr/>
              <p:nvPr/>
            </p:nvSpPr>
            <p:spPr>
              <a:xfrm>
                <a:off x="4013898" y="4794495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</a:p>
            </p:txBody>
          </p:sp>
          <p:sp>
            <p:nvSpPr>
              <p:cNvPr id="47" name="Diamond 46"/>
              <p:cNvSpPr/>
              <p:nvPr/>
            </p:nvSpPr>
            <p:spPr>
              <a:xfrm>
                <a:off x="3356090" y="4020926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</a:p>
            </p:txBody>
          </p:sp>
          <p:sp>
            <p:nvSpPr>
              <p:cNvPr id="48" name="Diamond 47"/>
              <p:cNvSpPr/>
              <p:nvPr/>
            </p:nvSpPr>
            <p:spPr>
              <a:xfrm>
                <a:off x="3356090" y="4390494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84229" y="5971389"/>
                <a:ext cx="4565693" cy="357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600" b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Argobots Execution Model</a:t>
                </a:r>
                <a:endParaRPr lang="en-US" sz="1400" b="1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457192" y="3745416"/>
                <a:ext cx="537720" cy="748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000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...</a:t>
                </a:r>
                <a:endParaRPr lang="en-US" sz="20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941074" y="2803457"/>
                <a:ext cx="543316" cy="2453203"/>
              </a:xfrm>
              <a:prstGeom prst="rect">
                <a:avLst/>
              </a:prstGeom>
              <a:solidFill>
                <a:srgbClr val="FFFDDE"/>
              </a:solidFill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941076" y="2810794"/>
                <a:ext cx="593911" cy="618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600" kern="0" dirty="0" err="1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ES</a:t>
                </a:r>
                <a:r>
                  <a:rPr lang="en-US" sz="1600" kern="0" baseline="-25000" dirty="0" err="1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n</a:t>
                </a:r>
                <a:endParaRPr lang="en-US" sz="16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043793" y="3022511"/>
              <a:ext cx="355572" cy="2096680"/>
              <a:chOff x="6997103" y="3022511"/>
              <a:chExt cx="433904" cy="209668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997103" y="3022511"/>
                <a:ext cx="433904" cy="2096680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7103059" y="3078334"/>
                <a:ext cx="249616" cy="1981276"/>
              </a:xfrm>
              <a:custGeom>
                <a:avLst/>
                <a:gdLst>
                  <a:gd name="connsiteX0" fmla="*/ 450332 w 459339"/>
                  <a:gd name="connsiteY0" fmla="*/ 0 h 2558099"/>
                  <a:gd name="connsiteX1" fmla="*/ 0 w 459339"/>
                  <a:gd name="connsiteY1" fmla="*/ 657540 h 2558099"/>
                  <a:gd name="connsiteX2" fmla="*/ 450332 w 459339"/>
                  <a:gd name="connsiteY2" fmla="*/ 1297064 h 2558099"/>
                  <a:gd name="connsiteX3" fmla="*/ 9006 w 459339"/>
                  <a:gd name="connsiteY3" fmla="*/ 1918574 h 2558099"/>
                  <a:gd name="connsiteX4" fmla="*/ 459339 w 459339"/>
                  <a:gd name="connsiteY4" fmla="*/ 2558099 h 255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339" h="2558099">
                    <a:moveTo>
                      <a:pt x="450332" y="0"/>
                    </a:moveTo>
                    <a:cubicBezTo>
                      <a:pt x="225166" y="220681"/>
                      <a:pt x="0" y="441363"/>
                      <a:pt x="0" y="657540"/>
                    </a:cubicBezTo>
                    <a:cubicBezTo>
                      <a:pt x="0" y="873717"/>
                      <a:pt x="448831" y="1086892"/>
                      <a:pt x="450332" y="1297064"/>
                    </a:cubicBezTo>
                    <a:cubicBezTo>
                      <a:pt x="451833" y="1507236"/>
                      <a:pt x="7505" y="1708402"/>
                      <a:pt x="9006" y="1918574"/>
                    </a:cubicBezTo>
                    <a:cubicBezTo>
                      <a:pt x="10507" y="2128746"/>
                      <a:pt x="384284" y="2450011"/>
                      <a:pt x="459339" y="2558099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504D">
                    <a:lumMod val="50000"/>
                  </a:srgbClr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1181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Lightweight threads can improve the performance</a:t>
            </a:r>
          </a:p>
          <a:p>
            <a:pPr lvl="1"/>
            <a:r>
              <a:rPr lang="en-US" dirty="0"/>
              <a:t>Reducing the context switch cost</a:t>
            </a:r>
          </a:p>
          <a:p>
            <a:pPr lvl="1"/>
            <a:r>
              <a:rPr lang="en-US" dirty="0"/>
              <a:t>Adapting the threads to the parallel code </a:t>
            </a:r>
            <a:r>
              <a:rPr lang="en-US" dirty="0" smtClean="0"/>
              <a:t>characteristics</a:t>
            </a:r>
            <a:endParaRPr lang="en-US" dirty="0"/>
          </a:p>
          <a:p>
            <a:r>
              <a:rPr lang="en-US" dirty="0"/>
              <a:t>Use a lightweight ULT library</a:t>
            </a:r>
          </a:p>
          <a:p>
            <a:pPr lvl="1"/>
            <a:r>
              <a:rPr lang="en-US" dirty="0"/>
              <a:t>Create code that mimics OpenMP behavior</a:t>
            </a:r>
          </a:p>
          <a:p>
            <a:pPr lvl="1"/>
            <a:r>
              <a:rPr lang="en-US" dirty="0"/>
              <a:t>Compare the performance with OpenMP implementations</a:t>
            </a:r>
          </a:p>
          <a:p>
            <a:pPr lvl="1"/>
            <a:r>
              <a:rPr lang="en-US" dirty="0"/>
              <a:t>Find current limitations inside these implementations </a:t>
            </a:r>
          </a:p>
          <a:p>
            <a:r>
              <a:rPr lang="en-US" dirty="0"/>
              <a:t>Develop </a:t>
            </a:r>
            <a:r>
              <a:rPr lang="en-US" dirty="0" smtClean="0"/>
              <a:t>an OpenMP </a:t>
            </a:r>
            <a:r>
              <a:rPr lang="en-US" dirty="0"/>
              <a:t>runtime and compiler</a:t>
            </a:r>
          </a:p>
          <a:p>
            <a:pPr lvl="1"/>
            <a:r>
              <a:rPr lang="en-US" dirty="0"/>
              <a:t>Runtime</a:t>
            </a:r>
          </a:p>
          <a:p>
            <a:pPr lvl="2"/>
            <a:r>
              <a:rPr lang="en-US" dirty="0"/>
              <a:t>Based on Intel OpenMP Runtime API</a:t>
            </a:r>
          </a:p>
          <a:p>
            <a:pPr lvl="2"/>
            <a:r>
              <a:rPr lang="en-US" dirty="0"/>
              <a:t>Generates Argobots code from OpenMP pragmas</a:t>
            </a:r>
          </a:p>
          <a:p>
            <a:pPr lvl="2"/>
            <a:r>
              <a:rPr lang="en-US" dirty="0"/>
              <a:t>Can generate ULTs or tasklets depending on the user flags</a:t>
            </a:r>
          </a:p>
          <a:p>
            <a:pPr lvl="1"/>
            <a:r>
              <a:rPr lang="en-US" dirty="0"/>
              <a:t>Compiler</a:t>
            </a:r>
          </a:p>
          <a:p>
            <a:pPr lvl="2"/>
            <a:r>
              <a:rPr lang="en-US" dirty="0" smtClean="0"/>
              <a:t>Clang/LLVM</a:t>
            </a:r>
            <a:endParaRPr lang="en-US" dirty="0"/>
          </a:p>
          <a:p>
            <a:pPr lvl="2"/>
            <a:r>
              <a:rPr lang="en-US" dirty="0"/>
              <a:t>Extend pragmas with the option “nonblocking”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2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 today? </a:t>
            </a:r>
            <a:r>
              <a:rPr lang="en-US" dirty="0" err="1" smtClean="0"/>
              <a:t>Pthreads</a:t>
            </a:r>
            <a:r>
              <a:rPr lang="en-US" dirty="0" smtClean="0"/>
              <a:t> (1/2)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468707" y="1110450"/>
            <a:ext cx="1226867" cy="428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Nesting</a:t>
            </a: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276225" y="1618661"/>
            <a:ext cx="3671672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 in[100][100], out[100][100]; </a:t>
            </a:r>
          </a:p>
          <a:p>
            <a:pPr marL="0" indent="0">
              <a:buFont typeface="Arial"/>
              <a:buNone/>
            </a:pPr>
            <a:endParaRPr lang="en-US" sz="1400" b="1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#pragma 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omp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 parallel for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for (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= 0;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&lt; 100;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++) {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petsc_voodoo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4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petsc_voodoo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x)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   #pragma 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omp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 parallel for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  for (j = 0; j &lt; 100; j++)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     out[x][j] = cosine(in[x][j]);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  <a:endParaRPr 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CuadroTexto 5"/>
          <p:cNvSpPr txBox="1"/>
          <p:nvPr/>
        </p:nvSpPr>
        <p:spPr>
          <a:xfrm>
            <a:off x="4547347" y="1051500"/>
            <a:ext cx="459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time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for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36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threads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outer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loop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7896" y="4791918"/>
            <a:ext cx="498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Why is traditional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OpenMP’s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performance so bad?  The compiler cannot analyze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petsc_voodoo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know whether the function might ever block or yield, so it has to assume that it might.  Therefore a stack is needed to facilitate it.  Creating additional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pthreads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for each nesting is the simplest way to achieve this.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828326" y="1451685"/>
            <a:ext cx="4927600" cy="3403600"/>
            <a:chOff x="3828326" y="1451685"/>
            <a:chExt cx="4927600" cy="3403600"/>
          </a:xfrm>
        </p:grpSpPr>
        <p:graphicFrame>
          <p:nvGraphicFramePr>
            <p:cNvPr id="18" name="Chart 17"/>
            <p:cNvGraphicFramePr>
              <a:graphicFrameLocks/>
            </p:cNvGraphicFramePr>
            <p:nvPr>
              <p:extLst/>
            </p:nvPr>
          </p:nvGraphicFramePr>
          <p:xfrm>
            <a:off x="3828326" y="1451685"/>
            <a:ext cx="4927600" cy="3403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Down Arrow 18"/>
            <p:cNvSpPr/>
            <p:nvPr/>
          </p:nvSpPr>
          <p:spPr>
            <a:xfrm>
              <a:off x="7867650" y="2876550"/>
              <a:ext cx="647700" cy="1228725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27024" y="3229302"/>
              <a:ext cx="80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Lower is better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9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0" name="Rectángulo redondeado 15"/>
          <p:cNvSpPr/>
          <p:nvPr/>
        </p:nvSpPr>
        <p:spPr>
          <a:xfrm>
            <a:off x="4584584" y="4151984"/>
            <a:ext cx="4301177" cy="119138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ángulo redondeado 6"/>
          <p:cNvSpPr/>
          <p:nvPr/>
        </p:nvSpPr>
        <p:spPr>
          <a:xfrm>
            <a:off x="4584584" y="1905215"/>
            <a:ext cx="4301177" cy="119138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ángulo redondeado 12"/>
          <p:cNvSpPr/>
          <p:nvPr/>
        </p:nvSpPr>
        <p:spPr>
          <a:xfrm>
            <a:off x="619546" y="3096601"/>
            <a:ext cx="3056984" cy="25106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CuadroTexto 8"/>
          <p:cNvSpPr txBox="1"/>
          <p:nvPr/>
        </p:nvSpPr>
        <p:spPr>
          <a:xfrm>
            <a:off x="774430" y="3096601"/>
            <a:ext cx="24421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__kmpc_fork_call(…){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000" b="0" i="0" u="none" strike="noStrike" kern="0" cap="none" spc="0" normalizeH="0" baseline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000" b="0" i="0" u="none" strike="noStrike" kern="0" cap="none" spc="0" normalizeH="0" baseline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000" b="0" i="0" u="none" strike="noStrike" kern="0" cap="none" spc="0" normalizeH="0" baseline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000" b="0" i="0" u="none" strike="noStrike" kern="0" cap="none" spc="0" normalizeH="0" baseline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000" b="0" i="0" u="none" strike="noStrike" kern="0" cap="none" spc="0" normalizeH="0" baseline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  <a:endParaRPr kumimoji="0" lang="en" sz="20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CuadroTexto 19"/>
          <p:cNvSpPr txBox="1"/>
          <p:nvPr/>
        </p:nvSpPr>
        <p:spPr>
          <a:xfrm>
            <a:off x="1512907" y="3805439"/>
            <a:ext cx="2253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__kmp_fork_call(…)</a:t>
            </a:r>
            <a:endParaRPr kumimoji="0" lang="en" sz="20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CuadroTexto 20"/>
          <p:cNvSpPr txBox="1"/>
          <p:nvPr/>
        </p:nvSpPr>
        <p:spPr>
          <a:xfrm>
            <a:off x="1452794" y="4531075"/>
            <a:ext cx="2223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__kmp_join_call(…)</a:t>
            </a:r>
            <a:endParaRPr kumimoji="0" lang="en" sz="20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Flecha abajo 11"/>
          <p:cNvSpPr/>
          <p:nvPr/>
        </p:nvSpPr>
        <p:spPr>
          <a:xfrm>
            <a:off x="1760715" y="2154273"/>
            <a:ext cx="578043" cy="742273"/>
          </a:xfrm>
          <a:prstGeom prst="downArrow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CuadroTexto 21"/>
          <p:cNvSpPr txBox="1"/>
          <p:nvPr/>
        </p:nvSpPr>
        <p:spPr>
          <a:xfrm>
            <a:off x="619546" y="5607219"/>
            <a:ext cx="297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Intel OpenMP Runtime API</a:t>
            </a:r>
            <a:endParaRPr kumimoji="0" lang="en" sz="20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CuadroTexto 2"/>
          <p:cNvSpPr txBox="1"/>
          <p:nvPr/>
        </p:nvSpPr>
        <p:spPr>
          <a:xfrm>
            <a:off x="4584584" y="2013642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Create the Execution Streams (if needed)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a ULT or Tasklet to each 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Launch the work</a:t>
            </a: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CuadroTexto 13"/>
          <p:cNvSpPr txBox="1"/>
          <p:nvPr/>
        </p:nvSpPr>
        <p:spPr>
          <a:xfrm>
            <a:off x="5049238" y="453107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Wait until the pools are empty</a:t>
            </a: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Flecha derecha 5"/>
          <p:cNvSpPr/>
          <p:nvPr/>
        </p:nvSpPr>
        <p:spPr>
          <a:xfrm rot="19455582">
            <a:off x="3494778" y="3177804"/>
            <a:ext cx="1335788" cy="511156"/>
          </a:xfrm>
          <a:prstGeom prst="rightArrow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lecha derecha 14"/>
          <p:cNvSpPr/>
          <p:nvPr/>
        </p:nvSpPr>
        <p:spPr>
          <a:xfrm>
            <a:off x="3676530" y="4531075"/>
            <a:ext cx="1089805" cy="511156"/>
          </a:xfrm>
          <a:prstGeom prst="rightArrow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CuadroTexto 16"/>
          <p:cNvSpPr txBox="1"/>
          <p:nvPr/>
        </p:nvSpPr>
        <p:spPr>
          <a:xfrm>
            <a:off x="5509225" y="5407164"/>
            <a:ext cx="286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" sz="20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580200" y="1311603"/>
            <a:ext cx="4793392" cy="52186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#pragma omp parallel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CuadroTexto 23"/>
          <p:cNvSpPr txBox="1"/>
          <p:nvPr/>
        </p:nvSpPr>
        <p:spPr>
          <a:xfrm>
            <a:off x="903402" y="1787358"/>
            <a:ext cx="246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Clang and Intel compiler</a:t>
            </a:r>
            <a:endParaRPr kumimoji="0" lang="en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26404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Experimental setup</a:t>
            </a:r>
          </a:p>
          <a:p>
            <a:pPr lvl="1"/>
            <a:r>
              <a:rPr lang="en-US" dirty="0"/>
              <a:t>Hardware</a:t>
            </a:r>
          </a:p>
          <a:p>
            <a:pPr lvl="2"/>
            <a:r>
              <a:rPr lang="en-US" dirty="0"/>
              <a:t>2 x Intel Xeon E5-2699 v3 (2.30GHz</a:t>
            </a:r>
            <a:r>
              <a:rPr lang="en-US" dirty="0" smtClean="0"/>
              <a:t>): </a:t>
            </a:r>
            <a:r>
              <a:rPr lang="en-US" dirty="0"/>
              <a:t>36 cores</a:t>
            </a:r>
          </a:p>
          <a:p>
            <a:pPr lvl="1"/>
            <a:r>
              <a:rPr lang="en-US" dirty="0"/>
              <a:t>Software</a:t>
            </a:r>
          </a:p>
          <a:p>
            <a:pPr lvl="2"/>
            <a:r>
              <a:rPr lang="en-US" dirty="0"/>
              <a:t>Argobots</a:t>
            </a:r>
          </a:p>
          <a:p>
            <a:pPr lvl="2"/>
            <a:r>
              <a:rPr lang="en-US" dirty="0" smtClean="0"/>
              <a:t>Intel Compiler 15.0.1, Intel OpenMP runtime (2015-04-01)</a:t>
            </a:r>
            <a:endParaRPr lang="en-US" dirty="0"/>
          </a:p>
          <a:p>
            <a:pPr lvl="2"/>
            <a:r>
              <a:rPr lang="en-US" dirty="0" smtClean="0"/>
              <a:t>GCC 5.0.1</a:t>
            </a:r>
          </a:p>
          <a:p>
            <a:r>
              <a:rPr lang="en-US" dirty="0"/>
              <a:t>Focused on fine-grained code</a:t>
            </a:r>
          </a:p>
          <a:p>
            <a:pPr lvl="1"/>
            <a:r>
              <a:rPr lang="en-US" dirty="0"/>
              <a:t>Common parallel structures</a:t>
            </a:r>
          </a:p>
          <a:p>
            <a:pPr lvl="2"/>
            <a:r>
              <a:rPr lang="en-US" dirty="0"/>
              <a:t>For loop</a:t>
            </a:r>
          </a:p>
          <a:p>
            <a:pPr lvl="2"/>
            <a:r>
              <a:rPr lang="en-US" dirty="0"/>
              <a:t>Nested parallel </a:t>
            </a:r>
            <a:r>
              <a:rPr lang="en-US" dirty="0" smtClean="0"/>
              <a:t>constructions</a:t>
            </a:r>
            <a:endParaRPr lang="en-US" dirty="0"/>
          </a:p>
          <a:p>
            <a:pPr lvl="1"/>
            <a:r>
              <a:rPr lang="en-US" dirty="0"/>
              <a:t>OpenMP Task</a:t>
            </a:r>
          </a:p>
          <a:p>
            <a:pPr lvl="2"/>
            <a:r>
              <a:rPr lang="en-US" dirty="0"/>
              <a:t>Creation patterns</a:t>
            </a:r>
          </a:p>
          <a:p>
            <a:pPr lvl="2"/>
            <a:r>
              <a:rPr lang="en-US" dirty="0"/>
              <a:t>Nested task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366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97511"/>
            <a:ext cx="37100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/>
                <a:cs typeface="Consolas"/>
              </a:rPr>
              <a:t>#pragma </a:t>
            </a:r>
            <a:r>
              <a:rPr lang="en-US" sz="2000" b="1" dirty="0" err="1">
                <a:solidFill>
                  <a:srgbClr val="000000"/>
                </a:solidFill>
                <a:latin typeface="Consolas"/>
                <a:cs typeface="Consolas"/>
              </a:rPr>
              <a:t>omp</a:t>
            </a:r>
            <a:r>
              <a:rPr lang="en-US" sz="2000" b="1" dirty="0">
                <a:solidFill>
                  <a:srgbClr val="000000"/>
                </a:solidFill>
                <a:latin typeface="Consolas"/>
                <a:cs typeface="Consolas"/>
              </a:rPr>
              <a:t> parallel 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  <a:cs typeface="Consolas"/>
              </a:rPr>
              <a:t>for</a:t>
            </a:r>
            <a:endParaRPr lang="en-US" sz="2000" b="1" dirty="0">
              <a:solidFill>
                <a:srgbClr val="0000FF"/>
              </a:solidFill>
              <a:cs typeface="Consolas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  <a:cs typeface="Consolas"/>
              </a:rPr>
              <a:t>for </a:t>
            </a:r>
            <a:r>
              <a:rPr lang="en-US" sz="20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Consolas"/>
                <a:cs typeface="Consolas"/>
              </a:rPr>
              <a:t> = 0; </a:t>
            </a:r>
            <a:r>
              <a:rPr lang="en-US" sz="20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Consolas"/>
                <a:cs typeface="Consolas"/>
              </a:rPr>
              <a:t> &lt; N; </a:t>
            </a:r>
            <a:r>
              <a:rPr lang="en-US" sz="20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/>
                <a:cs typeface="Consolas"/>
              </a:rPr>
              <a:t>++</a:t>
            </a:r>
            <a:r>
              <a:rPr lang="en-US" sz="2000" dirty="0" smtClean="0">
                <a:solidFill>
                  <a:srgbClr val="000000"/>
                </a:solidFill>
                <a:latin typeface="Consolas"/>
                <a:cs typeface="Consolas"/>
              </a:rPr>
              <a:t>) {</a:t>
            </a:r>
            <a:endParaRPr lang="en-US" sz="20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2000" dirty="0" err="1" smtClean="0">
                <a:solidFill>
                  <a:srgbClr val="000000"/>
                </a:solidFill>
                <a:latin typeface="Consolas"/>
                <a:cs typeface="Consolas"/>
              </a:rPr>
              <a:t>do_something</a:t>
            </a:r>
            <a:r>
              <a:rPr lang="en-US" sz="2000" dirty="0">
                <a:solidFill>
                  <a:srgbClr val="000000"/>
                </a:solidFill>
                <a:latin typeface="Consolas"/>
                <a:cs typeface="Consolas"/>
              </a:rPr>
              <a:t>();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  <a:endParaRPr lang="en-US" sz="2000" b="1" dirty="0">
              <a:solidFill>
                <a:srgbClr val="0000FF"/>
              </a:solidFill>
              <a:cs typeface="Consolas"/>
            </a:endParaRPr>
          </a:p>
        </p:txBody>
      </p:sp>
      <p:sp>
        <p:nvSpPr>
          <p:cNvPr id="12" name="CuadroTexto 2"/>
          <p:cNvSpPr txBox="1"/>
          <p:nvPr/>
        </p:nvSpPr>
        <p:spPr>
          <a:xfrm>
            <a:off x="5254680" y="1154673"/>
            <a:ext cx="166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Creates threads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CuadroTexto 5"/>
          <p:cNvSpPr txBox="1"/>
          <p:nvPr/>
        </p:nvSpPr>
        <p:spPr>
          <a:xfrm>
            <a:off x="5254680" y="1785974"/>
            <a:ext cx="354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Divides all iterations among threads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CuadroTexto 6"/>
          <p:cNvSpPr txBox="1"/>
          <p:nvPr/>
        </p:nvSpPr>
        <p:spPr>
          <a:xfrm>
            <a:off x="5254680" y="233628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Synchronization point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5" name="Conector recto de flecha 8"/>
          <p:cNvCxnSpPr>
            <a:stCxn id="12" idx="1"/>
          </p:cNvCxnSpPr>
          <p:nvPr/>
        </p:nvCxnSpPr>
        <p:spPr>
          <a:xfrm flipH="1">
            <a:off x="4037263" y="1339339"/>
            <a:ext cx="1217417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" name="Conector recto de flecha 10"/>
          <p:cNvCxnSpPr>
            <a:stCxn id="13" idx="1"/>
          </p:cNvCxnSpPr>
          <p:nvPr/>
        </p:nvCxnSpPr>
        <p:spPr>
          <a:xfrm flipH="1" flipV="1">
            <a:off x="4037264" y="1524006"/>
            <a:ext cx="1217416" cy="44663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Conector recto de flecha 12"/>
          <p:cNvCxnSpPr>
            <a:stCxn id="14" idx="1"/>
          </p:cNvCxnSpPr>
          <p:nvPr/>
        </p:nvCxnSpPr>
        <p:spPr>
          <a:xfrm flipH="1" flipV="1">
            <a:off x="962526" y="2336284"/>
            <a:ext cx="4292154" cy="18466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5" name="Rectángulo 2"/>
          <p:cNvSpPr/>
          <p:nvPr/>
        </p:nvSpPr>
        <p:spPr>
          <a:xfrm>
            <a:off x="3173466" y="3653229"/>
            <a:ext cx="1765032" cy="330075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ángulo 7"/>
          <p:cNvSpPr/>
          <p:nvPr/>
        </p:nvSpPr>
        <p:spPr>
          <a:xfrm>
            <a:off x="3173464" y="4208025"/>
            <a:ext cx="1765034" cy="330075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ángulo 8"/>
          <p:cNvSpPr/>
          <p:nvPr/>
        </p:nvSpPr>
        <p:spPr>
          <a:xfrm>
            <a:off x="3173466" y="5046408"/>
            <a:ext cx="1765034" cy="330075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35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CuadroTexto 3"/>
          <p:cNvSpPr txBox="1"/>
          <p:nvPr/>
        </p:nvSpPr>
        <p:spPr>
          <a:xfrm>
            <a:off x="3819209" y="4535932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ángulo 1"/>
          <p:cNvSpPr/>
          <p:nvPr/>
        </p:nvSpPr>
        <p:spPr>
          <a:xfrm>
            <a:off x="5121459" y="3653229"/>
            <a:ext cx="742605" cy="330075"/>
          </a:xfrm>
          <a:prstGeom prst="rect">
            <a:avLst/>
          </a:prstGeom>
          <a:gradFill rotWithShape="1">
            <a:gsLst>
              <a:gs pos="0">
                <a:srgbClr val="4BACC6">
                  <a:tint val="100000"/>
                  <a:shade val="100000"/>
                  <a:satMod val="130000"/>
                </a:srgbClr>
              </a:gs>
              <a:gs pos="100000">
                <a:srgbClr val="4BACC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ángulo 9"/>
          <p:cNvSpPr/>
          <p:nvPr/>
        </p:nvSpPr>
        <p:spPr>
          <a:xfrm>
            <a:off x="5121459" y="4203117"/>
            <a:ext cx="742605" cy="330075"/>
          </a:xfrm>
          <a:prstGeom prst="rect">
            <a:avLst/>
          </a:prstGeom>
          <a:gradFill rotWithShape="1">
            <a:gsLst>
              <a:gs pos="0">
                <a:srgbClr val="4BACC6">
                  <a:tint val="100000"/>
                  <a:shade val="100000"/>
                  <a:satMod val="130000"/>
                </a:srgbClr>
              </a:gs>
              <a:gs pos="100000">
                <a:srgbClr val="4BACC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ángulo 10"/>
          <p:cNvSpPr/>
          <p:nvPr/>
        </p:nvSpPr>
        <p:spPr>
          <a:xfrm>
            <a:off x="5121459" y="5046408"/>
            <a:ext cx="742605" cy="330075"/>
          </a:xfrm>
          <a:prstGeom prst="rect">
            <a:avLst/>
          </a:prstGeom>
          <a:gradFill rotWithShape="1">
            <a:gsLst>
              <a:gs pos="0">
                <a:srgbClr val="4BACC6">
                  <a:tint val="100000"/>
                  <a:shade val="100000"/>
                  <a:satMod val="130000"/>
                </a:srgbClr>
              </a:gs>
              <a:gs pos="100000">
                <a:srgbClr val="4BACC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CuadroTexto 11"/>
          <p:cNvSpPr txBox="1"/>
          <p:nvPr/>
        </p:nvSpPr>
        <p:spPr>
          <a:xfrm>
            <a:off x="2673683" y="5817610"/>
            <a:ext cx="248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work unit executes 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 portion of the for loop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CuadroTexto 13"/>
          <p:cNvSpPr txBox="1"/>
          <p:nvPr/>
        </p:nvSpPr>
        <p:spPr>
          <a:xfrm>
            <a:off x="3159004" y="3058370"/>
            <a:ext cx="3558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Implementation using Argobots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Rectángulo redondeado 12"/>
          <p:cNvSpPr/>
          <p:nvPr/>
        </p:nvSpPr>
        <p:spPr>
          <a:xfrm>
            <a:off x="6146639" y="3653229"/>
            <a:ext cx="381000" cy="33007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ángulo redondeado 14"/>
          <p:cNvSpPr/>
          <p:nvPr/>
        </p:nvSpPr>
        <p:spPr>
          <a:xfrm>
            <a:off x="6146639" y="4220085"/>
            <a:ext cx="381000" cy="33007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ángulo redondeado 15"/>
          <p:cNvSpPr/>
          <p:nvPr/>
        </p:nvSpPr>
        <p:spPr>
          <a:xfrm>
            <a:off x="6146639" y="5067925"/>
            <a:ext cx="381000" cy="33007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Conector recto de flecha 5"/>
          <p:cNvCxnSpPr>
            <a:stCxn id="32" idx="0"/>
          </p:cNvCxnSpPr>
          <p:nvPr/>
        </p:nvCxnSpPr>
        <p:spPr>
          <a:xfrm flipV="1">
            <a:off x="3918125" y="5398001"/>
            <a:ext cx="1244442" cy="419609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CuadroTexto 6"/>
          <p:cNvSpPr txBox="1"/>
          <p:nvPr/>
        </p:nvSpPr>
        <p:spPr>
          <a:xfrm>
            <a:off x="5393194" y="5926502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 synchronization point is added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9" name="Conector recto de flecha 19"/>
          <p:cNvCxnSpPr>
            <a:stCxn id="38" idx="0"/>
          </p:cNvCxnSpPr>
          <p:nvPr/>
        </p:nvCxnSpPr>
        <p:spPr>
          <a:xfrm flipH="1" flipV="1">
            <a:off x="6527639" y="5437760"/>
            <a:ext cx="484955" cy="488742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0" name="CuadroTexto 22"/>
          <p:cNvSpPr txBox="1"/>
          <p:nvPr/>
        </p:nvSpPr>
        <p:spPr>
          <a:xfrm>
            <a:off x="347577" y="3576013"/>
            <a:ext cx="2326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One Execution Stream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for each CPU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1" name="Conector recto de flecha 23"/>
          <p:cNvCxnSpPr>
            <a:stCxn id="40" idx="3"/>
          </p:cNvCxnSpPr>
          <p:nvPr/>
        </p:nvCxnSpPr>
        <p:spPr>
          <a:xfrm>
            <a:off x="2673683" y="3899179"/>
            <a:ext cx="499781" cy="32090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435497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45" name="CuadroTexto 2"/>
          <p:cNvSpPr txBox="1"/>
          <p:nvPr/>
        </p:nvSpPr>
        <p:spPr>
          <a:xfrm>
            <a:off x="1607670" y="5289176"/>
            <a:ext cx="5939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 Argobots Execution Stream is a pthread so,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 same performance was expected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CuadroTexto 6"/>
          <p:cNvSpPr txBox="1"/>
          <p:nvPr/>
        </p:nvSpPr>
        <p:spPr>
          <a:xfrm>
            <a:off x="2555595" y="1115216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time for 36 threads, ULTs and Tasks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7" name="Imagen 8" descr="forlo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12" y="1639444"/>
            <a:ext cx="5949286" cy="35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6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parallel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30" name="CuadroTexto 6"/>
          <p:cNvSpPr txBox="1"/>
          <p:nvPr/>
        </p:nvSpPr>
        <p:spPr>
          <a:xfrm>
            <a:off x="4678447" y="1485333"/>
            <a:ext cx="3562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 thread for each CPU is created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by default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CuadroTexto 7"/>
          <p:cNvSpPr txBox="1"/>
          <p:nvPr/>
        </p:nvSpPr>
        <p:spPr>
          <a:xfrm>
            <a:off x="4703961" y="2483793"/>
            <a:ext cx="342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thread executes a portion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CuadroTexto 8"/>
          <p:cNvSpPr txBox="1"/>
          <p:nvPr/>
        </p:nvSpPr>
        <p:spPr>
          <a:xfrm>
            <a:off x="4636989" y="3240666"/>
            <a:ext cx="3718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thread creates more threads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for the second loop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CuadroTexto 9"/>
          <p:cNvSpPr txBox="1"/>
          <p:nvPr/>
        </p:nvSpPr>
        <p:spPr>
          <a:xfrm>
            <a:off x="4730773" y="4437529"/>
            <a:ext cx="402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inner thread executes a portion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Conector recto de flecha 10"/>
          <p:cNvCxnSpPr>
            <a:stCxn id="30" idx="1"/>
          </p:cNvCxnSpPr>
          <p:nvPr/>
        </p:nvCxnSpPr>
        <p:spPr>
          <a:xfrm flipH="1">
            <a:off x="2800350" y="1839276"/>
            <a:ext cx="1878097" cy="551499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5" name="Conector recto de flecha 11"/>
          <p:cNvCxnSpPr>
            <a:stCxn id="31" idx="1"/>
          </p:cNvCxnSpPr>
          <p:nvPr/>
        </p:nvCxnSpPr>
        <p:spPr>
          <a:xfrm flipH="1">
            <a:off x="3563471" y="2683848"/>
            <a:ext cx="1140490" cy="0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6" name="Conector recto de flecha 12"/>
          <p:cNvCxnSpPr>
            <a:stCxn id="32" idx="1"/>
          </p:cNvCxnSpPr>
          <p:nvPr/>
        </p:nvCxnSpPr>
        <p:spPr>
          <a:xfrm flipH="1">
            <a:off x="3143250" y="3594609"/>
            <a:ext cx="1493739" cy="1042975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7" name="Conector recto de flecha 13"/>
          <p:cNvCxnSpPr>
            <a:stCxn id="33" idx="1"/>
          </p:cNvCxnSpPr>
          <p:nvPr/>
        </p:nvCxnSpPr>
        <p:spPr>
          <a:xfrm flipH="1">
            <a:off x="3295650" y="4637584"/>
            <a:ext cx="1435123" cy="315416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38" name="Content Placeholder 5"/>
          <p:cNvSpPr txBox="1">
            <a:spLocks/>
          </p:cNvSpPr>
          <p:nvPr/>
        </p:nvSpPr>
        <p:spPr>
          <a:xfrm>
            <a:off x="276225" y="1618661"/>
            <a:ext cx="3671672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 in[100][100], out[100][100]; </a:t>
            </a:r>
          </a:p>
          <a:p>
            <a:pPr marL="0" indent="0">
              <a:buFont typeface="Arial"/>
              <a:buNone/>
            </a:pPr>
            <a:endParaRPr lang="en-US" sz="1400" b="1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#pragma 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omp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 parallel for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for (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= 0;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&lt; 100;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++) {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petsc_voodoo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4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petsc_voodoo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cs typeface="Consolas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x)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   #pragma </a:t>
            </a:r>
            <a:r>
              <a:rPr lang="en-US" sz="14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omp</a:t>
            </a:r>
            <a:r>
              <a:rPr lang="en-US" sz="1400" b="1" dirty="0" smtClean="0">
                <a:solidFill>
                  <a:srgbClr val="000000"/>
                </a:solidFill>
                <a:latin typeface="Consolas"/>
                <a:cs typeface="Consolas"/>
              </a:rPr>
              <a:t> parallel for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  for (j = 0; j &lt; 100; j++)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      out[x][j] = cosine(in[x][j]);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  <a:endParaRPr 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690041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parallel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OpenMP implementations</a:t>
            </a:r>
          </a:p>
          <a:p>
            <a:r>
              <a:rPr lang="en-US" dirty="0"/>
              <a:t>GCC</a:t>
            </a:r>
          </a:p>
          <a:p>
            <a:pPr lvl="1"/>
            <a:r>
              <a:rPr lang="en-US" dirty="0"/>
              <a:t>Does not reuse the idle threads in nested parallel constructs</a:t>
            </a:r>
          </a:p>
          <a:p>
            <a:pPr lvl="1"/>
            <a:r>
              <a:rPr lang="en-US" dirty="0"/>
              <a:t>All thread teams inside a parallel region need to be </a:t>
            </a:r>
            <a:r>
              <a:rPr lang="en-US" dirty="0" smtClean="0"/>
              <a:t>created</a:t>
            </a:r>
            <a:endParaRPr lang="en-US" dirty="0"/>
          </a:p>
          <a:p>
            <a:r>
              <a:rPr lang="en-US" dirty="0"/>
              <a:t>ICC</a:t>
            </a:r>
          </a:p>
          <a:p>
            <a:pPr lvl="1"/>
            <a:r>
              <a:rPr lang="en-US" dirty="0"/>
              <a:t>Reuse idle threads</a:t>
            </a:r>
          </a:p>
          <a:p>
            <a:pPr lvl="2"/>
            <a:r>
              <a:rPr lang="en-US" dirty="0"/>
              <a:t>If there are not more threads available, then they are created</a:t>
            </a:r>
          </a:p>
          <a:p>
            <a:r>
              <a:rPr lang="en-US" dirty="0"/>
              <a:t>All created threads are OS threads and add </a:t>
            </a:r>
            <a:r>
              <a:rPr lang="en-US" dirty="0" smtClean="0"/>
              <a:t>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410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parallel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16" name="CuadroTexto 6"/>
          <p:cNvSpPr txBox="1"/>
          <p:nvPr/>
        </p:nvSpPr>
        <p:spPr>
          <a:xfrm>
            <a:off x="327517" y="5274015"/>
            <a:ext cx="422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GCC OpenMP implementation does not reuse idle threads in nested parallel regions, all the teams of threads need to be created in each iteration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CuadroTexto 12"/>
          <p:cNvSpPr txBox="1"/>
          <p:nvPr/>
        </p:nvSpPr>
        <p:spPr>
          <a:xfrm>
            <a:off x="2200154" y="1111782"/>
            <a:ext cx="5081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time for 36 threads in the outer loop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CuadroTexto 2"/>
          <p:cNvSpPr txBox="1"/>
          <p:nvPr/>
        </p:nvSpPr>
        <p:spPr>
          <a:xfrm>
            <a:off x="4970553" y="5470045"/>
            <a:ext cx="404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Some overhead is added by creating ULTs instead of Tasks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46812" y="1721090"/>
            <a:ext cx="4267552" cy="3403600"/>
            <a:chOff x="4746812" y="1721090"/>
            <a:chExt cx="4267552" cy="3403600"/>
          </a:xfrm>
        </p:grpSpPr>
        <p:graphicFrame>
          <p:nvGraphicFramePr>
            <p:cNvPr id="20" name="Chart 19"/>
            <p:cNvGraphicFramePr>
              <a:graphicFrameLocks/>
            </p:cNvGraphicFramePr>
            <p:nvPr>
              <p:extLst/>
            </p:nvPr>
          </p:nvGraphicFramePr>
          <p:xfrm>
            <a:off x="4746812" y="1721090"/>
            <a:ext cx="4267552" cy="3403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1" name="Down Arrow 20"/>
            <p:cNvSpPr/>
            <p:nvPr/>
          </p:nvSpPr>
          <p:spPr>
            <a:xfrm>
              <a:off x="8191500" y="2914650"/>
              <a:ext cx="647700" cy="1228725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50874" y="3267402"/>
              <a:ext cx="80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Lower is better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5154" y="1721089"/>
            <a:ext cx="4337798" cy="3403600"/>
            <a:chOff x="215154" y="1721089"/>
            <a:chExt cx="4337798" cy="3403600"/>
          </a:xfrm>
        </p:grpSpPr>
        <p:graphicFrame>
          <p:nvGraphicFramePr>
            <p:cNvPr id="24" name="Chart 23"/>
            <p:cNvGraphicFramePr>
              <a:graphicFrameLocks/>
            </p:cNvGraphicFramePr>
            <p:nvPr>
              <p:extLst/>
            </p:nvPr>
          </p:nvGraphicFramePr>
          <p:xfrm>
            <a:off x="215154" y="1721089"/>
            <a:ext cx="4337798" cy="3403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Down Arrow 24"/>
            <p:cNvSpPr/>
            <p:nvPr/>
          </p:nvSpPr>
          <p:spPr>
            <a:xfrm>
              <a:off x="3681869" y="3095625"/>
              <a:ext cx="647700" cy="1228725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41243" y="3448377"/>
              <a:ext cx="80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Lower is better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801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parallel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8263"/>
          </a:xfrm>
        </p:spPr>
        <p:txBody>
          <a:bodyPr/>
          <a:lstStyle/>
          <a:p>
            <a:r>
              <a:rPr lang="en-US" dirty="0" smtClean="0"/>
              <a:t>Implementation using Argobots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31" name="Rectángulo 2"/>
          <p:cNvSpPr/>
          <p:nvPr/>
        </p:nvSpPr>
        <p:spPr>
          <a:xfrm>
            <a:off x="860992" y="2650600"/>
            <a:ext cx="1765032" cy="330075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ángulo 7"/>
          <p:cNvSpPr/>
          <p:nvPr/>
        </p:nvSpPr>
        <p:spPr>
          <a:xfrm>
            <a:off x="860990" y="3205396"/>
            <a:ext cx="1765034" cy="330075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ángulo 8"/>
          <p:cNvSpPr/>
          <p:nvPr/>
        </p:nvSpPr>
        <p:spPr>
          <a:xfrm>
            <a:off x="860992" y="4484923"/>
            <a:ext cx="1765034" cy="330075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35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CuadroTexto 3"/>
          <p:cNvSpPr txBox="1"/>
          <p:nvPr/>
        </p:nvSpPr>
        <p:spPr>
          <a:xfrm>
            <a:off x="1506735" y="369371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Rectángulo 4"/>
          <p:cNvSpPr/>
          <p:nvPr/>
        </p:nvSpPr>
        <p:spPr>
          <a:xfrm>
            <a:off x="3797381" y="2650600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CuadroTexto 6"/>
          <p:cNvSpPr txBox="1"/>
          <p:nvPr/>
        </p:nvSpPr>
        <p:spPr>
          <a:xfrm>
            <a:off x="5631191" y="1635923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Outer loop synchronization point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CuadroTexto 24"/>
          <p:cNvSpPr txBox="1"/>
          <p:nvPr/>
        </p:nvSpPr>
        <p:spPr>
          <a:xfrm>
            <a:off x="5791894" y="2476172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CuadroTexto 25"/>
          <p:cNvSpPr txBox="1"/>
          <p:nvPr/>
        </p:nvSpPr>
        <p:spPr>
          <a:xfrm>
            <a:off x="5791894" y="3121637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CuadroTexto 26"/>
          <p:cNvSpPr txBox="1"/>
          <p:nvPr/>
        </p:nvSpPr>
        <p:spPr>
          <a:xfrm>
            <a:off x="5791894" y="4345956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ángulo redondeado 22"/>
          <p:cNvSpPr/>
          <p:nvPr/>
        </p:nvSpPr>
        <p:spPr>
          <a:xfrm>
            <a:off x="7249583" y="2638540"/>
            <a:ext cx="381000" cy="330075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ángulo redondeado 29"/>
          <p:cNvSpPr/>
          <p:nvPr/>
        </p:nvSpPr>
        <p:spPr>
          <a:xfrm>
            <a:off x="7249583" y="3205396"/>
            <a:ext cx="381000" cy="330075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ángulo redondeado 30"/>
          <p:cNvSpPr/>
          <p:nvPr/>
        </p:nvSpPr>
        <p:spPr>
          <a:xfrm>
            <a:off x="7249583" y="4494380"/>
            <a:ext cx="381000" cy="330075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ángulo redondeado 31"/>
          <p:cNvSpPr/>
          <p:nvPr/>
        </p:nvSpPr>
        <p:spPr>
          <a:xfrm>
            <a:off x="8047566" y="2638540"/>
            <a:ext cx="381000" cy="33007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ángulo redondeado 32"/>
          <p:cNvSpPr/>
          <p:nvPr/>
        </p:nvSpPr>
        <p:spPr>
          <a:xfrm>
            <a:off x="8047566" y="3205396"/>
            <a:ext cx="381000" cy="33007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ángulo redondeado 33"/>
          <p:cNvSpPr/>
          <p:nvPr/>
        </p:nvSpPr>
        <p:spPr>
          <a:xfrm>
            <a:off x="8047566" y="4494380"/>
            <a:ext cx="381000" cy="33007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ángulo 35"/>
          <p:cNvSpPr/>
          <p:nvPr/>
        </p:nvSpPr>
        <p:spPr>
          <a:xfrm>
            <a:off x="2808985" y="2650600"/>
            <a:ext cx="742605" cy="330075"/>
          </a:xfrm>
          <a:prstGeom prst="rect">
            <a:avLst/>
          </a:prstGeom>
          <a:gradFill rotWithShape="1">
            <a:gsLst>
              <a:gs pos="0">
                <a:srgbClr val="4BACC6">
                  <a:tint val="100000"/>
                  <a:shade val="100000"/>
                  <a:satMod val="130000"/>
                </a:srgbClr>
              </a:gs>
              <a:gs pos="100000">
                <a:srgbClr val="4BACC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ángulo 36"/>
          <p:cNvSpPr/>
          <p:nvPr/>
        </p:nvSpPr>
        <p:spPr>
          <a:xfrm>
            <a:off x="2808985" y="3200488"/>
            <a:ext cx="742605" cy="330075"/>
          </a:xfrm>
          <a:prstGeom prst="rect">
            <a:avLst/>
          </a:prstGeom>
          <a:gradFill rotWithShape="1">
            <a:gsLst>
              <a:gs pos="0">
                <a:srgbClr val="4BACC6">
                  <a:tint val="100000"/>
                  <a:shade val="100000"/>
                  <a:satMod val="130000"/>
                </a:srgbClr>
              </a:gs>
              <a:gs pos="100000">
                <a:srgbClr val="4BACC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ángulo 37"/>
          <p:cNvSpPr/>
          <p:nvPr/>
        </p:nvSpPr>
        <p:spPr>
          <a:xfrm>
            <a:off x="2808985" y="4484923"/>
            <a:ext cx="742605" cy="330075"/>
          </a:xfrm>
          <a:prstGeom prst="rect">
            <a:avLst/>
          </a:prstGeom>
          <a:gradFill rotWithShape="1">
            <a:gsLst>
              <a:gs pos="0">
                <a:srgbClr val="4BACC6">
                  <a:tint val="100000"/>
                  <a:shade val="100000"/>
                  <a:satMod val="130000"/>
                </a:srgbClr>
              </a:gs>
              <a:gs pos="100000">
                <a:srgbClr val="4BACC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ángulo 38"/>
          <p:cNvSpPr/>
          <p:nvPr/>
        </p:nvSpPr>
        <p:spPr>
          <a:xfrm>
            <a:off x="4845967" y="2638540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ángulo 39"/>
          <p:cNvSpPr/>
          <p:nvPr/>
        </p:nvSpPr>
        <p:spPr>
          <a:xfrm>
            <a:off x="6322942" y="2638540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ángulo 40"/>
          <p:cNvSpPr/>
          <p:nvPr/>
        </p:nvSpPr>
        <p:spPr>
          <a:xfrm>
            <a:off x="3797381" y="3229516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ángulo 41"/>
          <p:cNvSpPr/>
          <p:nvPr/>
        </p:nvSpPr>
        <p:spPr>
          <a:xfrm>
            <a:off x="4845967" y="3217456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ángulo 42"/>
          <p:cNvSpPr/>
          <p:nvPr/>
        </p:nvSpPr>
        <p:spPr>
          <a:xfrm>
            <a:off x="6322942" y="3217456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ángulo 43"/>
          <p:cNvSpPr/>
          <p:nvPr/>
        </p:nvSpPr>
        <p:spPr>
          <a:xfrm>
            <a:off x="3728409" y="4496983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ángulo 44"/>
          <p:cNvSpPr/>
          <p:nvPr/>
        </p:nvSpPr>
        <p:spPr>
          <a:xfrm>
            <a:off x="4776995" y="4484923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ángulo 45"/>
          <p:cNvSpPr/>
          <p:nvPr/>
        </p:nvSpPr>
        <p:spPr>
          <a:xfrm>
            <a:off x="6253970" y="4484923"/>
            <a:ext cx="667930" cy="3180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WU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CuadroTexto 4"/>
          <p:cNvSpPr txBox="1"/>
          <p:nvPr/>
        </p:nvSpPr>
        <p:spPr>
          <a:xfrm>
            <a:off x="721079" y="5002350"/>
            <a:ext cx="210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One ES for each CPU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CuadroTexto 11"/>
          <p:cNvSpPr txBox="1"/>
          <p:nvPr/>
        </p:nvSpPr>
        <p:spPr>
          <a:xfrm>
            <a:off x="576142" y="5371682"/>
            <a:ext cx="527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work unit works over a portion of the outer loop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Cerrar llave 5"/>
          <p:cNvSpPr/>
          <p:nvPr/>
        </p:nvSpPr>
        <p:spPr>
          <a:xfrm rot="5400000">
            <a:off x="4937184" y="3652577"/>
            <a:ext cx="846641" cy="3506878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CuadroTexto 6"/>
          <p:cNvSpPr txBox="1"/>
          <p:nvPr/>
        </p:nvSpPr>
        <p:spPr>
          <a:xfrm>
            <a:off x="2982389" y="5895845"/>
            <a:ext cx="492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task/ULT executes a portion of the inner loop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CuadroTexto 6"/>
          <p:cNvSpPr txBox="1"/>
          <p:nvPr/>
        </p:nvSpPr>
        <p:spPr>
          <a:xfrm>
            <a:off x="5631191" y="2005255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Inner loop synchronization point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86972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parallel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128</a:t>
            </a:fld>
            <a:endParaRPr lang="en-US"/>
          </a:p>
        </p:txBody>
      </p:sp>
      <p:graphicFrame>
        <p:nvGraphicFramePr>
          <p:cNvPr id="12" name="Tabla 2"/>
          <p:cNvGraphicFramePr>
            <a:graphicFrameLocks noGrp="1"/>
          </p:cNvGraphicFramePr>
          <p:nvPr>
            <p:extLst/>
          </p:nvPr>
        </p:nvGraphicFramePr>
        <p:xfrm>
          <a:off x="905975" y="4166069"/>
          <a:ext cx="7241158" cy="1630680"/>
        </p:xfrm>
        <a:graphic>
          <a:graphicData uri="http://schemas.openxmlformats.org/drawingml/2006/table">
            <a:tbl>
              <a:tblPr firstRow="1" bandRow="1"/>
              <a:tblGrid>
                <a:gridCol w="1528192"/>
                <a:gridCol w="1538511"/>
                <a:gridCol w="1391485"/>
                <a:gridCol w="1391485"/>
                <a:gridCol w="1391485"/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chemeClr val="bg1"/>
                          </a:solidFill>
                        </a:rPr>
                        <a:t>Implementation</a:t>
                      </a:r>
                      <a:endParaRPr lang="es-E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noProof="0" smtClean="0">
                          <a:solidFill>
                            <a:schemeClr val="bg1"/>
                          </a:solidFill>
                        </a:rPr>
                        <a:t># Created Threads</a:t>
                      </a:r>
                      <a:endParaRPr lang="en-US" sz="1400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noProof="0" smtClean="0">
                          <a:solidFill>
                            <a:schemeClr val="bg1"/>
                          </a:solidFill>
                        </a:rPr>
                        <a:t># Reused Threads</a:t>
                      </a:r>
                      <a:endParaRPr lang="en-US" sz="1400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noProof="0" smtClean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1400" baseline="0" noProof="0" smtClean="0">
                          <a:solidFill>
                            <a:schemeClr val="bg1"/>
                          </a:solidFill>
                        </a:rPr>
                        <a:t> Created ULTs</a:t>
                      </a:r>
                      <a:endParaRPr lang="en-US" sz="1400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noProof="0" dirty="0" smtClean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1400" baseline="0" noProof="0" dirty="0" smtClean="0">
                          <a:solidFill>
                            <a:schemeClr val="bg1"/>
                          </a:solidFill>
                        </a:rPr>
                        <a:t> Created Tasks</a:t>
                      </a:r>
                      <a:endParaRPr lang="en-US" sz="1400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GCC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C + T*N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---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---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ICC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C + C*T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(M – C) * T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---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---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s-ES" sz="1400" dirty="0" err="1" smtClean="0">
                          <a:solidFill>
                            <a:srgbClr val="000000"/>
                          </a:solidFill>
                        </a:rPr>
                        <a:t>Argobots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T*N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Rectángulo 3"/>
          <p:cNvSpPr/>
          <p:nvPr/>
        </p:nvSpPr>
        <p:spPr>
          <a:xfrm>
            <a:off x="905974" y="2089921"/>
            <a:ext cx="72411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Being: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C: number of CPUs (or threads created by user at the beginning)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N: iterations for the outer loop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M: Iterations for the inner loop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T: Threads in the inner loop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CuadroTexto 4"/>
          <p:cNvSpPr txBox="1"/>
          <p:nvPr/>
        </p:nvSpPr>
        <p:spPr>
          <a:xfrm>
            <a:off x="457200" y="1143056"/>
            <a:ext cx="6747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How does each implementation manage the threads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 nested parallel regions?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CuadroTexto 5"/>
          <p:cNvSpPr txBox="1"/>
          <p:nvPr/>
        </p:nvSpPr>
        <p:spPr>
          <a:xfrm>
            <a:off x="1404471" y="6036235"/>
            <a:ext cx="200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Sequential creation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uadroTexto 6"/>
          <p:cNvSpPr txBox="1"/>
          <p:nvPr/>
        </p:nvSpPr>
        <p:spPr>
          <a:xfrm>
            <a:off x="5934853" y="6036235"/>
            <a:ext cx="170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Parallel creation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7" name="Conector recto de flecha 8"/>
          <p:cNvCxnSpPr/>
          <p:nvPr/>
        </p:nvCxnSpPr>
        <p:spPr>
          <a:xfrm flipV="1">
            <a:off x="2540000" y="5284313"/>
            <a:ext cx="702235" cy="751923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Conector recto de flecha 11"/>
          <p:cNvCxnSpPr/>
          <p:nvPr/>
        </p:nvCxnSpPr>
        <p:spPr>
          <a:xfrm flipV="1">
            <a:off x="7156824" y="5617882"/>
            <a:ext cx="484634" cy="41835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10017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parallel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129</a:t>
            </a:fld>
            <a:endParaRPr lang="en-US"/>
          </a:p>
        </p:txBody>
      </p:sp>
      <p:graphicFrame>
        <p:nvGraphicFramePr>
          <p:cNvPr id="12" name="Tabla 2"/>
          <p:cNvGraphicFramePr>
            <a:graphicFrameLocks noGrp="1"/>
          </p:cNvGraphicFramePr>
          <p:nvPr>
            <p:extLst/>
          </p:nvPr>
        </p:nvGraphicFramePr>
        <p:xfrm>
          <a:off x="905975" y="4166069"/>
          <a:ext cx="7241158" cy="1630680"/>
        </p:xfrm>
        <a:graphic>
          <a:graphicData uri="http://schemas.openxmlformats.org/drawingml/2006/table">
            <a:tbl>
              <a:tblPr firstRow="1" bandRow="1"/>
              <a:tblGrid>
                <a:gridCol w="1528192"/>
                <a:gridCol w="1538511"/>
                <a:gridCol w="1391485"/>
                <a:gridCol w="1391485"/>
                <a:gridCol w="1391485"/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chemeClr val="bg1"/>
                          </a:solidFill>
                        </a:rPr>
                        <a:t>Implementation</a:t>
                      </a:r>
                      <a:endParaRPr lang="es-E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noProof="0" smtClean="0">
                          <a:solidFill>
                            <a:schemeClr val="bg1"/>
                          </a:solidFill>
                        </a:rPr>
                        <a:t># Created Threads</a:t>
                      </a:r>
                      <a:endParaRPr lang="en-US" sz="1400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noProof="0" smtClean="0">
                          <a:solidFill>
                            <a:schemeClr val="bg1"/>
                          </a:solidFill>
                        </a:rPr>
                        <a:t># Reused Threads</a:t>
                      </a:r>
                      <a:endParaRPr lang="en-US" sz="1400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noProof="0" smtClean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1400" baseline="0" noProof="0" smtClean="0">
                          <a:solidFill>
                            <a:schemeClr val="bg1"/>
                          </a:solidFill>
                        </a:rPr>
                        <a:t> Created ULTs</a:t>
                      </a:r>
                      <a:endParaRPr lang="en-US" sz="1400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noProof="0" dirty="0" smtClean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1400" baseline="0" noProof="0" dirty="0" smtClean="0">
                          <a:solidFill>
                            <a:schemeClr val="bg1"/>
                          </a:solidFill>
                        </a:rPr>
                        <a:t> Created Tasks</a:t>
                      </a:r>
                      <a:endParaRPr lang="en-US" sz="1400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GCC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b="1" dirty="0" smtClean="0">
                          <a:solidFill>
                            <a:srgbClr val="000000"/>
                          </a:solidFill>
                        </a:rPr>
                        <a:t>720,036</a:t>
                      </a:r>
                      <a:endParaRPr lang="es-E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---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---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ICC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b="1" dirty="0" smtClean="0">
                          <a:solidFill>
                            <a:srgbClr val="000000"/>
                          </a:solidFill>
                        </a:rPr>
                        <a:t>1,332</a:t>
                      </a:r>
                      <a:endParaRPr lang="es-E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718,704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---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---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s-ES" sz="1400" dirty="0" err="1" smtClean="0">
                          <a:solidFill>
                            <a:srgbClr val="000000"/>
                          </a:solidFill>
                        </a:rPr>
                        <a:t>Argobots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dirty="0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s-E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r"/>
                      <a:r>
                        <a:rPr lang="es-ES" sz="1400" b="1" dirty="0" smtClean="0">
                          <a:solidFill>
                            <a:srgbClr val="000000"/>
                          </a:solidFill>
                        </a:rPr>
                        <a:t>720,000</a:t>
                      </a:r>
                      <a:endParaRPr lang="es-E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Rectángulo 3"/>
          <p:cNvSpPr/>
          <p:nvPr/>
        </p:nvSpPr>
        <p:spPr>
          <a:xfrm>
            <a:off x="905974" y="2089921"/>
            <a:ext cx="72411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Being: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C: 36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N: 20,000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M: 20,000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T: 36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CuadroTexto 4"/>
          <p:cNvSpPr txBox="1"/>
          <p:nvPr/>
        </p:nvSpPr>
        <p:spPr>
          <a:xfrm>
            <a:off x="457200" y="1143056"/>
            <a:ext cx="6747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How does each implementation manage the threads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 nested parallel regions?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CuadroTexto 5"/>
          <p:cNvSpPr txBox="1"/>
          <p:nvPr/>
        </p:nvSpPr>
        <p:spPr>
          <a:xfrm>
            <a:off x="1404471" y="6036235"/>
            <a:ext cx="200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Sequential creation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uadroTexto 6"/>
          <p:cNvSpPr txBox="1"/>
          <p:nvPr/>
        </p:nvSpPr>
        <p:spPr>
          <a:xfrm>
            <a:off x="5934853" y="6036235"/>
            <a:ext cx="170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Parallel creation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7" name="Conector recto de flecha 8"/>
          <p:cNvCxnSpPr/>
          <p:nvPr/>
        </p:nvCxnSpPr>
        <p:spPr>
          <a:xfrm flipV="1">
            <a:off x="2540000" y="5284313"/>
            <a:ext cx="702235" cy="751923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Conector recto de flecha 11"/>
          <p:cNvCxnSpPr/>
          <p:nvPr/>
        </p:nvCxnSpPr>
        <p:spPr>
          <a:xfrm flipV="1">
            <a:off x="7156824" y="5796748"/>
            <a:ext cx="484634" cy="23948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826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today? </a:t>
            </a:r>
            <a:r>
              <a:rPr lang="en-US" dirty="0" err="1"/>
              <a:t>Pthreads</a:t>
            </a:r>
            <a:r>
              <a:rPr lang="en-US" dirty="0"/>
              <a:t> </a:t>
            </a:r>
            <a:r>
              <a:rPr lang="en-US" dirty="0" smtClean="0"/>
              <a:t>(2/</a:t>
            </a:r>
            <a:r>
              <a:rPr lang="en-US" dirty="0"/>
              <a:t>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0" name="Content Placeholder 2"/>
          <p:cNvSpPr>
            <a:spLocks noGrp="1"/>
          </p:cNvSpPr>
          <p:nvPr>
            <p:ph idx="1"/>
          </p:nvPr>
        </p:nvSpPr>
        <p:spPr bwMode="auto">
          <a:xfrm>
            <a:off x="433416" y="1195760"/>
            <a:ext cx="5648147" cy="3951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Tasks of </a:t>
            </a:r>
            <a:r>
              <a:rPr kumimoji="0" lang="en-US" sz="2000" b="1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mapped </a:t>
            </a: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a group of </a:t>
            </a:r>
            <a:r>
              <a:rPr kumimoji="0" lang="en-US" sz="2000" b="1" i="1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pthreads</a:t>
            </a:r>
            <a:endParaRPr kumimoji="0" lang="en-US" sz="2000" b="1" i="1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306930" y="5941213"/>
            <a:ext cx="451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Need lightweight mechanisms to switch tasks!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1051318" y="1782335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663379" y="2467201"/>
            <a:ext cx="233464" cy="361111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051318" y="2467199"/>
            <a:ext cx="233464" cy="563318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401318" y="2467201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04914" y="2467201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670674" y="3124667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405792" y="3084055"/>
            <a:ext cx="233464" cy="582276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753946" y="2467201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051318" y="3305222"/>
            <a:ext cx="233464" cy="361111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16685" y="3305221"/>
            <a:ext cx="233464" cy="455428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051318" y="3918630"/>
            <a:ext cx="233464" cy="459312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405792" y="3918629"/>
            <a:ext cx="233464" cy="458396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753946" y="3714088"/>
            <a:ext cx="233464" cy="361111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051318" y="4677441"/>
            <a:ext cx="233464" cy="361111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53946" y="3084057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1281474" y="5243028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662020" y="4600401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971943" y="5822847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1753946" y="4531913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62700" y="4015913"/>
            <a:ext cx="233464" cy="361111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662020" y="5140314"/>
            <a:ext cx="233464" cy="361111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824531" y="5689892"/>
            <a:ext cx="233464" cy="257915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818500" y="6068664"/>
            <a:ext cx="233464" cy="241882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032836" y="5657931"/>
            <a:ext cx="112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computation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032836" y="6048574"/>
            <a:ext cx="132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communication</a:t>
            </a:r>
          </a:p>
        </p:txBody>
      </p:sp>
      <p:cxnSp>
        <p:nvCxnSpPr>
          <p:cNvPr id="107" name="Straight Arrow Connector 106"/>
          <p:cNvCxnSpPr>
            <a:stCxn id="82" idx="2"/>
            <a:endCxn id="84" idx="0"/>
          </p:cNvCxnSpPr>
          <p:nvPr/>
        </p:nvCxnSpPr>
        <p:spPr>
          <a:xfrm>
            <a:off x="1168049" y="2143446"/>
            <a:ext cx="0" cy="32375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/>
          <p:cNvCxnSpPr>
            <a:stCxn id="82" idx="2"/>
            <a:endCxn id="83" idx="0"/>
          </p:cNvCxnSpPr>
          <p:nvPr/>
        </p:nvCxnSpPr>
        <p:spPr>
          <a:xfrm flipH="1">
            <a:off x="780110" y="2143446"/>
            <a:ext cx="387939" cy="32375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9" name="Straight Arrow Connector 108"/>
          <p:cNvCxnSpPr>
            <a:stCxn id="82" idx="2"/>
            <a:endCxn id="85" idx="0"/>
          </p:cNvCxnSpPr>
          <p:nvPr/>
        </p:nvCxnSpPr>
        <p:spPr>
          <a:xfrm>
            <a:off x="1168051" y="2143446"/>
            <a:ext cx="350000" cy="32375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0" name="Straight Arrow Connector 109"/>
          <p:cNvCxnSpPr>
            <a:stCxn id="82" idx="2"/>
            <a:endCxn id="89" idx="0"/>
          </p:cNvCxnSpPr>
          <p:nvPr/>
        </p:nvCxnSpPr>
        <p:spPr>
          <a:xfrm>
            <a:off x="1168050" y="2143446"/>
            <a:ext cx="702628" cy="32375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1" name="Straight Arrow Connector 110"/>
          <p:cNvCxnSpPr>
            <a:stCxn id="82" idx="2"/>
            <a:endCxn id="86" idx="0"/>
          </p:cNvCxnSpPr>
          <p:nvPr/>
        </p:nvCxnSpPr>
        <p:spPr>
          <a:xfrm flipH="1">
            <a:off x="421647" y="2143446"/>
            <a:ext cx="746404" cy="32375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2" name="Straight Arrow Connector 111"/>
          <p:cNvCxnSpPr>
            <a:stCxn id="86" idx="2"/>
            <a:endCxn id="91" idx="0"/>
          </p:cNvCxnSpPr>
          <p:nvPr/>
        </p:nvCxnSpPr>
        <p:spPr>
          <a:xfrm>
            <a:off x="421645" y="2828312"/>
            <a:ext cx="11771" cy="47691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3" name="Straight Arrow Connector 112"/>
          <p:cNvCxnSpPr>
            <a:stCxn id="83" idx="2"/>
            <a:endCxn id="87" idx="0"/>
          </p:cNvCxnSpPr>
          <p:nvPr/>
        </p:nvCxnSpPr>
        <p:spPr>
          <a:xfrm>
            <a:off x="780112" y="2828312"/>
            <a:ext cx="7295" cy="29635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4" name="Straight Arrow Connector 113"/>
          <p:cNvCxnSpPr>
            <a:stCxn id="87" idx="2"/>
            <a:endCxn id="101" idx="0"/>
          </p:cNvCxnSpPr>
          <p:nvPr/>
        </p:nvCxnSpPr>
        <p:spPr>
          <a:xfrm flipH="1">
            <a:off x="779432" y="3485776"/>
            <a:ext cx="7975" cy="53013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5" name="Straight Arrow Connector 114"/>
          <p:cNvCxnSpPr>
            <a:stCxn id="91" idx="2"/>
            <a:endCxn id="101" idx="0"/>
          </p:cNvCxnSpPr>
          <p:nvPr/>
        </p:nvCxnSpPr>
        <p:spPr>
          <a:xfrm>
            <a:off x="433417" y="3760651"/>
            <a:ext cx="346015" cy="25526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6" name="Straight Arrow Connector 115"/>
          <p:cNvCxnSpPr>
            <a:stCxn id="84" idx="2"/>
            <a:endCxn id="90" idx="0"/>
          </p:cNvCxnSpPr>
          <p:nvPr/>
        </p:nvCxnSpPr>
        <p:spPr>
          <a:xfrm>
            <a:off x="1168049" y="3030519"/>
            <a:ext cx="0" cy="27470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7" name="Straight Arrow Connector 116"/>
          <p:cNvCxnSpPr>
            <a:stCxn id="85" idx="2"/>
            <a:endCxn id="88" idx="0"/>
          </p:cNvCxnSpPr>
          <p:nvPr/>
        </p:nvCxnSpPr>
        <p:spPr>
          <a:xfrm>
            <a:off x="1518051" y="2828312"/>
            <a:ext cx="4474" cy="25574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traight Arrow Connector 117"/>
          <p:cNvCxnSpPr>
            <a:stCxn id="89" idx="2"/>
            <a:endCxn id="96" idx="0"/>
          </p:cNvCxnSpPr>
          <p:nvPr/>
        </p:nvCxnSpPr>
        <p:spPr>
          <a:xfrm>
            <a:off x="1870677" y="2828312"/>
            <a:ext cx="0" cy="25574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9" name="Straight Arrow Connector 118"/>
          <p:cNvCxnSpPr>
            <a:stCxn id="96" idx="2"/>
            <a:endCxn id="94" idx="0"/>
          </p:cNvCxnSpPr>
          <p:nvPr/>
        </p:nvCxnSpPr>
        <p:spPr>
          <a:xfrm>
            <a:off x="1870677" y="3445166"/>
            <a:ext cx="0" cy="26892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0" name="Straight Arrow Connector 119"/>
          <p:cNvCxnSpPr>
            <a:stCxn id="88" idx="2"/>
            <a:endCxn id="93" idx="0"/>
          </p:cNvCxnSpPr>
          <p:nvPr/>
        </p:nvCxnSpPr>
        <p:spPr>
          <a:xfrm>
            <a:off x="1522523" y="3666331"/>
            <a:ext cx="0" cy="25229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1" name="Straight Arrow Connector 120"/>
          <p:cNvCxnSpPr>
            <a:stCxn id="90" idx="2"/>
            <a:endCxn id="92" idx="0"/>
          </p:cNvCxnSpPr>
          <p:nvPr/>
        </p:nvCxnSpPr>
        <p:spPr>
          <a:xfrm>
            <a:off x="1168049" y="3666332"/>
            <a:ext cx="0" cy="25229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2" name="Straight Arrow Connector 121"/>
          <p:cNvCxnSpPr>
            <a:stCxn id="101" idx="2"/>
            <a:endCxn id="98" idx="0"/>
          </p:cNvCxnSpPr>
          <p:nvPr/>
        </p:nvCxnSpPr>
        <p:spPr>
          <a:xfrm flipH="1">
            <a:off x="778751" y="4377023"/>
            <a:ext cx="680" cy="22337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traight Arrow Connector 122"/>
          <p:cNvCxnSpPr>
            <a:stCxn id="92" idx="2"/>
            <a:endCxn id="95" idx="0"/>
          </p:cNvCxnSpPr>
          <p:nvPr/>
        </p:nvCxnSpPr>
        <p:spPr>
          <a:xfrm>
            <a:off x="1168049" y="4377944"/>
            <a:ext cx="0" cy="29949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4" name="Straight Arrow Connector 123"/>
          <p:cNvCxnSpPr>
            <a:stCxn id="93" idx="2"/>
            <a:endCxn id="95" idx="0"/>
          </p:cNvCxnSpPr>
          <p:nvPr/>
        </p:nvCxnSpPr>
        <p:spPr>
          <a:xfrm flipH="1">
            <a:off x="1168049" y="4377025"/>
            <a:ext cx="354474" cy="30041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5" name="Straight Arrow Connector 124"/>
          <p:cNvCxnSpPr>
            <a:stCxn id="94" idx="2"/>
            <a:endCxn id="100" idx="0"/>
          </p:cNvCxnSpPr>
          <p:nvPr/>
        </p:nvCxnSpPr>
        <p:spPr>
          <a:xfrm>
            <a:off x="1870677" y="4075197"/>
            <a:ext cx="0" cy="45671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6" name="Straight Arrow Connector 125"/>
          <p:cNvCxnSpPr>
            <a:stCxn id="98" idx="2"/>
            <a:endCxn id="102" idx="0"/>
          </p:cNvCxnSpPr>
          <p:nvPr/>
        </p:nvCxnSpPr>
        <p:spPr>
          <a:xfrm>
            <a:off x="778751" y="4961510"/>
            <a:ext cx="0" cy="1788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7" name="Straight Arrow Connector 126"/>
          <p:cNvCxnSpPr>
            <a:stCxn id="95" idx="2"/>
            <a:endCxn id="97" idx="0"/>
          </p:cNvCxnSpPr>
          <p:nvPr/>
        </p:nvCxnSpPr>
        <p:spPr>
          <a:xfrm>
            <a:off x="1168051" y="5038550"/>
            <a:ext cx="230156" cy="20447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8" name="Straight Arrow Connector 127"/>
          <p:cNvCxnSpPr>
            <a:stCxn id="102" idx="2"/>
            <a:endCxn id="99" idx="0"/>
          </p:cNvCxnSpPr>
          <p:nvPr/>
        </p:nvCxnSpPr>
        <p:spPr>
          <a:xfrm>
            <a:off x="778753" y="5501423"/>
            <a:ext cx="309923" cy="32142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9" name="Straight Arrow Connector 128"/>
          <p:cNvCxnSpPr>
            <a:stCxn id="100" idx="2"/>
            <a:endCxn id="97" idx="0"/>
          </p:cNvCxnSpPr>
          <p:nvPr/>
        </p:nvCxnSpPr>
        <p:spPr>
          <a:xfrm flipH="1">
            <a:off x="1398205" y="4893022"/>
            <a:ext cx="472472" cy="35000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0" name="Straight Arrow Connector 129"/>
          <p:cNvCxnSpPr>
            <a:stCxn id="97" idx="2"/>
            <a:endCxn id="99" idx="0"/>
          </p:cNvCxnSpPr>
          <p:nvPr/>
        </p:nvCxnSpPr>
        <p:spPr>
          <a:xfrm flipH="1">
            <a:off x="1088675" y="5604137"/>
            <a:ext cx="309531" cy="21870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1" name="Straight Arrow Connector 130"/>
          <p:cNvCxnSpPr>
            <a:stCxn id="85" idx="2"/>
            <a:endCxn id="90" idx="0"/>
          </p:cNvCxnSpPr>
          <p:nvPr/>
        </p:nvCxnSpPr>
        <p:spPr>
          <a:xfrm flipH="1">
            <a:off x="1168051" y="2828310"/>
            <a:ext cx="350000" cy="4769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2" name="Rounded Rectangle 131"/>
          <p:cNvSpPr/>
          <p:nvPr/>
        </p:nvSpPr>
        <p:spPr>
          <a:xfrm>
            <a:off x="4106264" y="5364389"/>
            <a:ext cx="366024" cy="488456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C</a:t>
            </a:r>
          </a:p>
        </p:txBody>
      </p:sp>
      <p:sp>
        <p:nvSpPr>
          <p:cNvPr id="133" name="Freeform 132"/>
          <p:cNvSpPr/>
          <p:nvPr/>
        </p:nvSpPr>
        <p:spPr>
          <a:xfrm>
            <a:off x="4187859" y="4223293"/>
            <a:ext cx="157737" cy="963353"/>
          </a:xfrm>
          <a:custGeom>
            <a:avLst/>
            <a:gdLst>
              <a:gd name="connsiteX0" fmla="*/ 450332 w 459339"/>
              <a:gd name="connsiteY0" fmla="*/ 0 h 2558099"/>
              <a:gd name="connsiteX1" fmla="*/ 0 w 459339"/>
              <a:gd name="connsiteY1" fmla="*/ 657540 h 2558099"/>
              <a:gd name="connsiteX2" fmla="*/ 450332 w 459339"/>
              <a:gd name="connsiteY2" fmla="*/ 1297064 h 2558099"/>
              <a:gd name="connsiteX3" fmla="*/ 9006 w 459339"/>
              <a:gd name="connsiteY3" fmla="*/ 1918574 h 2558099"/>
              <a:gd name="connsiteX4" fmla="*/ 459339 w 459339"/>
              <a:gd name="connsiteY4" fmla="*/ 2558099 h 255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39" h="2558099">
                <a:moveTo>
                  <a:pt x="450332" y="0"/>
                </a:moveTo>
                <a:cubicBezTo>
                  <a:pt x="225166" y="220681"/>
                  <a:pt x="0" y="441363"/>
                  <a:pt x="0" y="657540"/>
                </a:cubicBezTo>
                <a:cubicBezTo>
                  <a:pt x="0" y="873717"/>
                  <a:pt x="448831" y="1086892"/>
                  <a:pt x="450332" y="1297064"/>
                </a:cubicBezTo>
                <a:cubicBezTo>
                  <a:pt x="451833" y="1507236"/>
                  <a:pt x="7505" y="1708402"/>
                  <a:pt x="9006" y="1918574"/>
                </a:cubicBezTo>
                <a:cubicBezTo>
                  <a:pt x="10507" y="2128746"/>
                  <a:pt x="384284" y="2450011"/>
                  <a:pt x="459339" y="2558099"/>
                </a:cubicBezTo>
              </a:path>
            </a:pathLst>
          </a:custGeom>
          <a:noFill/>
          <a:ln w="25400" cap="flat" cmpd="sng" algn="ctr">
            <a:solidFill>
              <a:srgbClr val="C0504D">
                <a:lumMod val="50000"/>
              </a:srgbClr>
            </a:solidFill>
            <a:prstDash val="solid"/>
            <a:tailEnd type="stealth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6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349040" y="4568806"/>
            <a:ext cx="102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pthreads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4766515" y="4223293"/>
            <a:ext cx="157737" cy="963353"/>
          </a:xfrm>
          <a:custGeom>
            <a:avLst/>
            <a:gdLst>
              <a:gd name="connsiteX0" fmla="*/ 450332 w 459339"/>
              <a:gd name="connsiteY0" fmla="*/ 0 h 2558099"/>
              <a:gd name="connsiteX1" fmla="*/ 0 w 459339"/>
              <a:gd name="connsiteY1" fmla="*/ 657540 h 2558099"/>
              <a:gd name="connsiteX2" fmla="*/ 450332 w 459339"/>
              <a:gd name="connsiteY2" fmla="*/ 1297064 h 2558099"/>
              <a:gd name="connsiteX3" fmla="*/ 9006 w 459339"/>
              <a:gd name="connsiteY3" fmla="*/ 1918574 h 2558099"/>
              <a:gd name="connsiteX4" fmla="*/ 459339 w 459339"/>
              <a:gd name="connsiteY4" fmla="*/ 2558099 h 255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39" h="2558099">
                <a:moveTo>
                  <a:pt x="450332" y="0"/>
                </a:moveTo>
                <a:cubicBezTo>
                  <a:pt x="225166" y="220681"/>
                  <a:pt x="0" y="441363"/>
                  <a:pt x="0" y="657540"/>
                </a:cubicBezTo>
                <a:cubicBezTo>
                  <a:pt x="0" y="873717"/>
                  <a:pt x="448831" y="1086892"/>
                  <a:pt x="450332" y="1297064"/>
                </a:cubicBezTo>
                <a:cubicBezTo>
                  <a:pt x="451833" y="1507236"/>
                  <a:pt x="7505" y="1708402"/>
                  <a:pt x="9006" y="1918574"/>
                </a:cubicBezTo>
                <a:cubicBezTo>
                  <a:pt x="10507" y="2128746"/>
                  <a:pt x="384284" y="2450011"/>
                  <a:pt x="459339" y="2558099"/>
                </a:cubicBezTo>
              </a:path>
            </a:pathLst>
          </a:custGeom>
          <a:noFill/>
          <a:ln w="25400" cap="flat" cmpd="sng" algn="ctr">
            <a:solidFill>
              <a:srgbClr val="C0504D">
                <a:lumMod val="50000"/>
              </a:srgbClr>
            </a:solidFill>
            <a:prstDash val="solid"/>
            <a:tailEnd type="stealth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6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4679774" y="5364389"/>
            <a:ext cx="366024" cy="488456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C</a:t>
            </a:r>
          </a:p>
        </p:txBody>
      </p:sp>
      <p:sp>
        <p:nvSpPr>
          <p:cNvPr id="137" name="Rounded Rectangle 136"/>
          <p:cNvSpPr/>
          <p:nvPr/>
        </p:nvSpPr>
        <p:spPr>
          <a:xfrm>
            <a:off x="5253285" y="5364389"/>
            <a:ext cx="366024" cy="488456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C</a:t>
            </a:r>
          </a:p>
        </p:txBody>
      </p:sp>
      <p:sp>
        <p:nvSpPr>
          <p:cNvPr id="138" name="Rounded Rectangle 137"/>
          <p:cNvSpPr/>
          <p:nvPr/>
        </p:nvSpPr>
        <p:spPr>
          <a:xfrm>
            <a:off x="5826795" y="5364389"/>
            <a:ext cx="366024" cy="488456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C</a:t>
            </a:r>
          </a:p>
        </p:txBody>
      </p:sp>
      <p:sp>
        <p:nvSpPr>
          <p:cNvPr id="139" name="Freeform 138"/>
          <p:cNvSpPr/>
          <p:nvPr/>
        </p:nvSpPr>
        <p:spPr>
          <a:xfrm>
            <a:off x="5345171" y="4223293"/>
            <a:ext cx="157737" cy="963353"/>
          </a:xfrm>
          <a:custGeom>
            <a:avLst/>
            <a:gdLst>
              <a:gd name="connsiteX0" fmla="*/ 450332 w 459339"/>
              <a:gd name="connsiteY0" fmla="*/ 0 h 2558099"/>
              <a:gd name="connsiteX1" fmla="*/ 0 w 459339"/>
              <a:gd name="connsiteY1" fmla="*/ 657540 h 2558099"/>
              <a:gd name="connsiteX2" fmla="*/ 450332 w 459339"/>
              <a:gd name="connsiteY2" fmla="*/ 1297064 h 2558099"/>
              <a:gd name="connsiteX3" fmla="*/ 9006 w 459339"/>
              <a:gd name="connsiteY3" fmla="*/ 1918574 h 2558099"/>
              <a:gd name="connsiteX4" fmla="*/ 459339 w 459339"/>
              <a:gd name="connsiteY4" fmla="*/ 2558099 h 255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39" h="2558099">
                <a:moveTo>
                  <a:pt x="450332" y="0"/>
                </a:moveTo>
                <a:cubicBezTo>
                  <a:pt x="225166" y="220681"/>
                  <a:pt x="0" y="441363"/>
                  <a:pt x="0" y="657540"/>
                </a:cubicBezTo>
                <a:cubicBezTo>
                  <a:pt x="0" y="873717"/>
                  <a:pt x="448831" y="1086892"/>
                  <a:pt x="450332" y="1297064"/>
                </a:cubicBezTo>
                <a:cubicBezTo>
                  <a:pt x="451833" y="1507236"/>
                  <a:pt x="7505" y="1708402"/>
                  <a:pt x="9006" y="1918574"/>
                </a:cubicBezTo>
                <a:cubicBezTo>
                  <a:pt x="10507" y="2128746"/>
                  <a:pt x="384284" y="2450011"/>
                  <a:pt x="459339" y="2558099"/>
                </a:cubicBezTo>
              </a:path>
            </a:pathLst>
          </a:custGeom>
          <a:noFill/>
          <a:ln w="25400" cap="flat" cmpd="sng" algn="ctr">
            <a:solidFill>
              <a:srgbClr val="C0504D">
                <a:lumMod val="50000"/>
              </a:srgbClr>
            </a:solidFill>
            <a:prstDash val="solid"/>
            <a:tailEnd type="stealth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6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5923826" y="4223293"/>
            <a:ext cx="157737" cy="963353"/>
          </a:xfrm>
          <a:custGeom>
            <a:avLst/>
            <a:gdLst>
              <a:gd name="connsiteX0" fmla="*/ 450332 w 459339"/>
              <a:gd name="connsiteY0" fmla="*/ 0 h 2558099"/>
              <a:gd name="connsiteX1" fmla="*/ 0 w 459339"/>
              <a:gd name="connsiteY1" fmla="*/ 657540 h 2558099"/>
              <a:gd name="connsiteX2" fmla="*/ 450332 w 459339"/>
              <a:gd name="connsiteY2" fmla="*/ 1297064 h 2558099"/>
              <a:gd name="connsiteX3" fmla="*/ 9006 w 459339"/>
              <a:gd name="connsiteY3" fmla="*/ 1918574 h 2558099"/>
              <a:gd name="connsiteX4" fmla="*/ 459339 w 459339"/>
              <a:gd name="connsiteY4" fmla="*/ 2558099 h 255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39" h="2558099">
                <a:moveTo>
                  <a:pt x="450332" y="0"/>
                </a:moveTo>
                <a:cubicBezTo>
                  <a:pt x="225166" y="220681"/>
                  <a:pt x="0" y="441363"/>
                  <a:pt x="0" y="657540"/>
                </a:cubicBezTo>
                <a:cubicBezTo>
                  <a:pt x="0" y="873717"/>
                  <a:pt x="448831" y="1086892"/>
                  <a:pt x="450332" y="1297064"/>
                </a:cubicBezTo>
                <a:cubicBezTo>
                  <a:pt x="451833" y="1507236"/>
                  <a:pt x="7505" y="1708402"/>
                  <a:pt x="9006" y="1918574"/>
                </a:cubicBezTo>
                <a:cubicBezTo>
                  <a:pt x="10507" y="2128746"/>
                  <a:pt x="384284" y="2450011"/>
                  <a:pt x="459339" y="2558099"/>
                </a:cubicBezTo>
              </a:path>
            </a:pathLst>
          </a:custGeom>
          <a:noFill/>
          <a:ln w="25400" cap="flat" cmpd="sng" algn="ctr">
            <a:solidFill>
              <a:srgbClr val="C0504D">
                <a:lumMod val="50000"/>
              </a:srgbClr>
            </a:solidFill>
            <a:prstDash val="solid"/>
            <a:tailEnd type="stealth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6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4158192" y="3657243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4762431" y="3190289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5345172" y="3162140"/>
            <a:ext cx="233464" cy="361111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936817" y="2988080"/>
            <a:ext cx="233464" cy="563318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158192" y="3190289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4158192" y="2727230"/>
            <a:ext cx="233464" cy="361111"/>
          </a:xfrm>
          <a:prstGeom prst="roundRect">
            <a:avLst/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7" name="Right Arrow 146"/>
          <p:cNvSpPr/>
          <p:nvPr/>
        </p:nvSpPr>
        <p:spPr>
          <a:xfrm>
            <a:off x="2558096" y="3226230"/>
            <a:ext cx="748835" cy="519092"/>
          </a:xfrm>
          <a:prstGeom prst="rightArrow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113837" y="3833686"/>
            <a:ext cx="169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map &amp; schedule</a:t>
            </a:r>
          </a:p>
        </p:txBody>
      </p:sp>
      <p:sp>
        <p:nvSpPr>
          <p:cNvPr id="149" name="Rounded Rectangle 148"/>
          <p:cNvSpPr/>
          <p:nvPr/>
        </p:nvSpPr>
        <p:spPr>
          <a:xfrm>
            <a:off x="5923827" y="2470123"/>
            <a:ext cx="233464" cy="361111"/>
          </a:xfrm>
          <a:prstGeom prst="roundRect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34441" y="1764381"/>
            <a:ext cx="350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How about these communications?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Wait or context switch?</a:t>
            </a:r>
          </a:p>
        </p:txBody>
      </p:sp>
      <p:cxnSp>
        <p:nvCxnSpPr>
          <p:cNvPr id="151" name="Straight Arrow Connector 150"/>
          <p:cNvCxnSpPr>
            <a:endCxn id="149" idx="1"/>
          </p:cNvCxnSpPr>
          <p:nvPr/>
        </p:nvCxnSpPr>
        <p:spPr>
          <a:xfrm>
            <a:off x="5045798" y="2410712"/>
            <a:ext cx="878028" cy="23996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2" name="Straight Arrow Connector 151"/>
          <p:cNvCxnSpPr>
            <a:stCxn id="150" idx="2"/>
            <a:endCxn id="143" idx="0"/>
          </p:cNvCxnSpPr>
          <p:nvPr/>
        </p:nvCxnSpPr>
        <p:spPr>
          <a:xfrm>
            <a:off x="5386051" y="2410712"/>
            <a:ext cx="75853" cy="7514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3" name="TextBox 152"/>
          <p:cNvSpPr txBox="1"/>
          <p:nvPr/>
        </p:nvSpPr>
        <p:spPr>
          <a:xfrm>
            <a:off x="6493373" y="2674234"/>
            <a:ext cx="248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Work units intermixed with blocking calls (such as communication calls) can cause idle cores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970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parallel for with Irregular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8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199" y="1600200"/>
            <a:ext cx="4449011" cy="4892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main (){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n=m=1,500;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#pragma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omp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parallel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    for(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i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= 0 ;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i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&lt; n;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i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++){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     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omp_set_num_threads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(t);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       #pragma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omp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parallel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        for( j = 0 ; j &lt; m; j++){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             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int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r=rand()%10000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               for( k = 0 ; k &lt; r ; k++) aux++;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     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  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/>
              </a:rPr>
              <a:t>}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CuadroTexto 1"/>
          <p:cNvSpPr txBox="1"/>
          <p:nvPr/>
        </p:nvSpPr>
        <p:spPr>
          <a:xfrm>
            <a:off x="5181567" y="3807354"/>
            <a:ext cx="3769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inner loop iteration execution time is random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0" name="Conector recto de flecha 6"/>
          <p:cNvCxnSpPr>
            <a:stCxn id="9" idx="1"/>
          </p:cNvCxnSpPr>
          <p:nvPr/>
        </p:nvCxnSpPr>
        <p:spPr>
          <a:xfrm flipH="1">
            <a:off x="3769895" y="4361352"/>
            <a:ext cx="1411672" cy="35770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290653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parallel for with Irregular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9" name="Imagen 5" descr="all_irregul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4" y="1045882"/>
            <a:ext cx="6718366" cy="4049681"/>
          </a:xfrm>
          <a:prstGeom prst="rect">
            <a:avLst/>
          </a:prstGeom>
        </p:spPr>
      </p:pic>
      <p:sp>
        <p:nvSpPr>
          <p:cNvPr id="10" name="CuadroTexto 1"/>
          <p:cNvSpPr txBox="1"/>
          <p:nvPr/>
        </p:nvSpPr>
        <p:spPr>
          <a:xfrm>
            <a:off x="901634" y="5543749"/>
            <a:ext cx="44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Again, the thread management for nested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parallel constructions drops the performance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1" name="Conector recto de flecha 3"/>
          <p:cNvCxnSpPr/>
          <p:nvPr/>
        </p:nvCxnSpPr>
        <p:spPr>
          <a:xfrm flipV="1">
            <a:off x="2253142" y="3058620"/>
            <a:ext cx="2826668" cy="2485129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CuadroTexto 6"/>
          <p:cNvSpPr txBox="1"/>
          <p:nvPr/>
        </p:nvSpPr>
        <p:spPr>
          <a:xfrm>
            <a:off x="2235156" y="851365"/>
            <a:ext cx="459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time for 36 threads in the outer loop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069632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parallel for with Irregular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7" name="CuadroTexto 1"/>
          <p:cNvSpPr txBox="1"/>
          <p:nvPr/>
        </p:nvSpPr>
        <p:spPr>
          <a:xfrm>
            <a:off x="1772490" y="1468977"/>
            <a:ext cx="575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Total time spent creating the inner loop threads/work units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Imagen 3" descr="time_creating_te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50" y="1838309"/>
            <a:ext cx="5888465" cy="35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52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parallel for with Irregular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7" name="Imagen 2" descr="waitinginn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29" y="1362666"/>
            <a:ext cx="6424706" cy="3851274"/>
          </a:xfrm>
          <a:prstGeom prst="rect">
            <a:avLst/>
          </a:prstGeom>
        </p:spPr>
      </p:pic>
      <p:sp>
        <p:nvSpPr>
          <p:cNvPr id="8" name="CuadroTexto 1"/>
          <p:cNvSpPr txBox="1"/>
          <p:nvPr/>
        </p:nvSpPr>
        <p:spPr>
          <a:xfrm>
            <a:off x="969535" y="1232972"/>
            <a:ext cx="754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Total time spent dividing the inner loop work and waiting for its completion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3206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OpenMP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OpenMP 3.0</a:t>
            </a:r>
          </a:p>
          <a:p>
            <a:r>
              <a:rPr lang="en-US" dirty="0"/>
              <a:t>Allows more flexible parallel code (unbounded loop, </a:t>
            </a:r>
            <a:r>
              <a:rPr lang="en-US" dirty="0" err="1"/>
              <a:t>recursivity</a:t>
            </a:r>
            <a:r>
              <a:rPr lang="en-US" dirty="0"/>
              <a:t>…)</a:t>
            </a:r>
          </a:p>
          <a:p>
            <a:r>
              <a:rPr lang="en-US" dirty="0"/>
              <a:t>Its own data and code</a:t>
            </a:r>
          </a:p>
          <a:p>
            <a:r>
              <a:rPr lang="en-US" dirty="0"/>
              <a:t>Created by a thread but can be executed by another thread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53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10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#pragma omp parallel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#pragma omp </a:t>
            </a: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single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for (i=0;i&lt;n;i++)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#pragma omp task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      a[i]*=value;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}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uadroTexto 6"/>
          <p:cNvSpPr txBox="1"/>
          <p:nvPr/>
        </p:nvSpPr>
        <p:spPr>
          <a:xfrm flipH="1">
            <a:off x="5085470" y="1973895"/>
            <a:ext cx="3199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 single thread creates all the tasks (50,000)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CuadroTexto 7"/>
          <p:cNvSpPr txBox="1"/>
          <p:nvPr/>
        </p:nvSpPr>
        <p:spPr>
          <a:xfrm flipH="1">
            <a:off x="5085470" y="4312496"/>
            <a:ext cx="3199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Team threads execute the tasks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ángulo 8"/>
          <p:cNvSpPr/>
          <p:nvPr/>
        </p:nvSpPr>
        <p:spPr>
          <a:xfrm>
            <a:off x="1254034" y="3809777"/>
            <a:ext cx="2508069" cy="1784326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Conector recto de flecha 10"/>
          <p:cNvCxnSpPr>
            <a:stCxn id="11" idx="3"/>
          </p:cNvCxnSpPr>
          <p:nvPr/>
        </p:nvCxnSpPr>
        <p:spPr>
          <a:xfrm flipH="1">
            <a:off x="3488788" y="2327838"/>
            <a:ext cx="1596682" cy="353943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20290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GCC OpenMP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5211"/>
          </a:xfrm>
        </p:spPr>
        <p:txBody>
          <a:bodyPr/>
          <a:lstStyle/>
          <a:p>
            <a:r>
              <a:rPr lang="en-US" dirty="0"/>
              <a:t>Only one task queue protected with a mutex</a:t>
            </a:r>
          </a:p>
          <a:p>
            <a:r>
              <a:rPr lang="en-US" dirty="0"/>
              <a:t>All threads try to gain the queue access for executing tasks</a:t>
            </a:r>
          </a:p>
          <a:p>
            <a:r>
              <a:rPr lang="en-US" dirty="0"/>
              <a:t>Task creator thread must acquire the mutex for pushing the task into the </a:t>
            </a:r>
            <a:r>
              <a:rPr lang="en-US" dirty="0" smtClean="0"/>
              <a:t>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16" name="Rectángulo redondeado 4"/>
          <p:cNvSpPr/>
          <p:nvPr/>
        </p:nvSpPr>
        <p:spPr>
          <a:xfrm rot="5400000">
            <a:off x="4040734" y="2549083"/>
            <a:ext cx="605417" cy="3518020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ángulo redondeado 5"/>
          <p:cNvSpPr/>
          <p:nvPr/>
        </p:nvSpPr>
        <p:spPr>
          <a:xfrm>
            <a:off x="2674493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ángulo redondeado 6"/>
          <p:cNvSpPr/>
          <p:nvPr/>
        </p:nvSpPr>
        <p:spPr>
          <a:xfrm>
            <a:off x="3236740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ángulo redondeado 7"/>
          <p:cNvSpPr/>
          <p:nvPr/>
        </p:nvSpPr>
        <p:spPr>
          <a:xfrm>
            <a:off x="3816609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ángulo redondeado 8"/>
          <p:cNvSpPr/>
          <p:nvPr/>
        </p:nvSpPr>
        <p:spPr>
          <a:xfrm>
            <a:off x="4378856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uadroTexto 9"/>
          <p:cNvSpPr txBox="1"/>
          <p:nvPr/>
        </p:nvSpPr>
        <p:spPr>
          <a:xfrm>
            <a:off x="457200" y="4102149"/>
            <a:ext cx="10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2" name="Conector recto de flecha 11"/>
          <p:cNvCxnSpPr>
            <a:stCxn id="21" idx="3"/>
            <a:endCxn id="16" idx="2"/>
          </p:cNvCxnSpPr>
          <p:nvPr/>
        </p:nvCxnSpPr>
        <p:spPr>
          <a:xfrm>
            <a:off x="1471984" y="4286815"/>
            <a:ext cx="1112449" cy="21279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" name="CuadroTexto 14"/>
          <p:cNvSpPr txBox="1"/>
          <p:nvPr/>
        </p:nvSpPr>
        <p:spPr>
          <a:xfrm>
            <a:off x="3724027" y="5602140"/>
            <a:ext cx="311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1, Thread 2, … Thread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4" name="Conector recto de flecha 16"/>
          <p:cNvCxnSpPr/>
          <p:nvPr/>
        </p:nvCxnSpPr>
        <p:spPr>
          <a:xfrm>
            <a:off x="4150907" y="4610802"/>
            <a:ext cx="0" cy="99133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Conector recto de flecha 18"/>
          <p:cNvCxnSpPr/>
          <p:nvPr/>
        </p:nvCxnSpPr>
        <p:spPr>
          <a:xfrm>
            <a:off x="4631050" y="4610802"/>
            <a:ext cx="539610" cy="99133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" name="Conector recto de flecha 20"/>
          <p:cNvCxnSpPr/>
          <p:nvPr/>
        </p:nvCxnSpPr>
        <p:spPr>
          <a:xfrm>
            <a:off x="5170660" y="4610802"/>
            <a:ext cx="1147388" cy="99133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452106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OpenMP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891632"/>
          </a:xfrm>
        </p:spPr>
        <p:txBody>
          <a:bodyPr/>
          <a:lstStyle/>
          <a:p>
            <a:r>
              <a:rPr lang="en-US" dirty="0"/>
              <a:t>A task queue for each thread</a:t>
            </a:r>
          </a:p>
          <a:p>
            <a:r>
              <a:rPr lang="en-US" dirty="0"/>
              <a:t>Each thread pushes its own task into its own queue</a:t>
            </a:r>
          </a:p>
          <a:p>
            <a:r>
              <a:rPr lang="en-US" dirty="0"/>
              <a:t>Once the queue is empty, the thread tries to steal work (only one task each time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16" name="Rectángulo redondeado 4"/>
          <p:cNvSpPr/>
          <p:nvPr/>
        </p:nvSpPr>
        <p:spPr>
          <a:xfrm rot="5400000">
            <a:off x="4040734" y="2549083"/>
            <a:ext cx="605417" cy="3518020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ángulo redondeado 5"/>
          <p:cNvSpPr/>
          <p:nvPr/>
        </p:nvSpPr>
        <p:spPr>
          <a:xfrm>
            <a:off x="2674493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ángulo redondeado 6"/>
          <p:cNvSpPr/>
          <p:nvPr/>
        </p:nvSpPr>
        <p:spPr>
          <a:xfrm>
            <a:off x="3236740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ángulo redondeado 7"/>
          <p:cNvSpPr/>
          <p:nvPr/>
        </p:nvSpPr>
        <p:spPr>
          <a:xfrm>
            <a:off x="3816609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ángulo redondeado 8"/>
          <p:cNvSpPr/>
          <p:nvPr/>
        </p:nvSpPr>
        <p:spPr>
          <a:xfrm>
            <a:off x="4378856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uadroTexto 9"/>
          <p:cNvSpPr txBox="1"/>
          <p:nvPr/>
        </p:nvSpPr>
        <p:spPr>
          <a:xfrm>
            <a:off x="457200" y="4102149"/>
            <a:ext cx="10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2" name="Conector recto de flecha 10"/>
          <p:cNvCxnSpPr>
            <a:endCxn id="16" idx="2"/>
          </p:cNvCxnSpPr>
          <p:nvPr/>
        </p:nvCxnSpPr>
        <p:spPr>
          <a:xfrm>
            <a:off x="1471984" y="4308094"/>
            <a:ext cx="1112449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" name="CuadroTexto 11"/>
          <p:cNvSpPr txBox="1"/>
          <p:nvPr/>
        </p:nvSpPr>
        <p:spPr>
          <a:xfrm>
            <a:off x="457200" y="4863476"/>
            <a:ext cx="10190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2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ángulo redondeado 16"/>
          <p:cNvSpPr/>
          <p:nvPr/>
        </p:nvSpPr>
        <p:spPr>
          <a:xfrm rot="5400000">
            <a:off x="2607877" y="4743581"/>
            <a:ext cx="605417" cy="65230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ángulo redondeado 18"/>
          <p:cNvSpPr/>
          <p:nvPr/>
        </p:nvSpPr>
        <p:spPr>
          <a:xfrm rot="5400000">
            <a:off x="2607877" y="5348998"/>
            <a:ext cx="605417" cy="65230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ángulo redondeado 20"/>
          <p:cNvSpPr/>
          <p:nvPr/>
        </p:nvSpPr>
        <p:spPr>
          <a:xfrm rot="5400000">
            <a:off x="2602417" y="5973982"/>
            <a:ext cx="605417" cy="65230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144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OpenMP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891632"/>
          </a:xfrm>
        </p:spPr>
        <p:txBody>
          <a:bodyPr/>
          <a:lstStyle/>
          <a:p>
            <a:r>
              <a:rPr lang="en-US" dirty="0"/>
              <a:t>A task queue for each thread</a:t>
            </a:r>
          </a:p>
          <a:p>
            <a:r>
              <a:rPr lang="en-US" dirty="0"/>
              <a:t>Each thread pushes its own task into its own queue</a:t>
            </a:r>
          </a:p>
          <a:p>
            <a:r>
              <a:rPr lang="en-US" dirty="0"/>
              <a:t>Once the queue is empty, the thread tries to steal work (only one task each time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40" name="Rectángulo redondeado 4"/>
          <p:cNvSpPr/>
          <p:nvPr/>
        </p:nvSpPr>
        <p:spPr>
          <a:xfrm rot="5400000">
            <a:off x="4040734" y="2549083"/>
            <a:ext cx="605417" cy="3518020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ángulo redondeado 5"/>
          <p:cNvSpPr/>
          <p:nvPr/>
        </p:nvSpPr>
        <p:spPr>
          <a:xfrm>
            <a:off x="2674493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ángulo redondeado 6"/>
          <p:cNvSpPr/>
          <p:nvPr/>
        </p:nvSpPr>
        <p:spPr>
          <a:xfrm>
            <a:off x="3236740" y="407625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CuadroTexto 9"/>
          <p:cNvSpPr txBox="1"/>
          <p:nvPr/>
        </p:nvSpPr>
        <p:spPr>
          <a:xfrm>
            <a:off x="457200" y="4102149"/>
            <a:ext cx="10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4" name="Conector recto de flecha 10"/>
          <p:cNvCxnSpPr>
            <a:endCxn id="40" idx="2"/>
          </p:cNvCxnSpPr>
          <p:nvPr/>
        </p:nvCxnSpPr>
        <p:spPr>
          <a:xfrm>
            <a:off x="1471984" y="4308094"/>
            <a:ext cx="1112449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5" name="CuadroTexto 11"/>
          <p:cNvSpPr txBox="1"/>
          <p:nvPr/>
        </p:nvSpPr>
        <p:spPr>
          <a:xfrm>
            <a:off x="457200" y="4863476"/>
            <a:ext cx="10190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2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ángulo redondeado 16"/>
          <p:cNvSpPr/>
          <p:nvPr/>
        </p:nvSpPr>
        <p:spPr>
          <a:xfrm rot="5400000">
            <a:off x="2607877" y="4743581"/>
            <a:ext cx="605417" cy="65230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ángulo redondeado 17"/>
          <p:cNvSpPr/>
          <p:nvPr/>
        </p:nvSpPr>
        <p:spPr>
          <a:xfrm>
            <a:off x="2674493" y="4837900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ángulo redondeado 18"/>
          <p:cNvSpPr/>
          <p:nvPr/>
        </p:nvSpPr>
        <p:spPr>
          <a:xfrm rot="5400000">
            <a:off x="2607877" y="5348998"/>
            <a:ext cx="605417" cy="65230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ángulo redondeado 19"/>
          <p:cNvSpPr/>
          <p:nvPr/>
        </p:nvSpPr>
        <p:spPr>
          <a:xfrm>
            <a:off x="2674493" y="5443317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ángulo redondeado 20"/>
          <p:cNvSpPr/>
          <p:nvPr/>
        </p:nvSpPr>
        <p:spPr>
          <a:xfrm rot="5400000">
            <a:off x="2602417" y="5973982"/>
            <a:ext cx="605417" cy="65230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Conector recto de flecha 23"/>
          <p:cNvCxnSpPr>
            <a:endCxn id="46" idx="0"/>
          </p:cNvCxnSpPr>
          <p:nvPr/>
        </p:nvCxnSpPr>
        <p:spPr>
          <a:xfrm flipH="1">
            <a:off x="3236740" y="4610802"/>
            <a:ext cx="487287" cy="45893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2" name="Conector recto de flecha 26"/>
          <p:cNvCxnSpPr>
            <a:endCxn id="48" idx="0"/>
          </p:cNvCxnSpPr>
          <p:nvPr/>
        </p:nvCxnSpPr>
        <p:spPr>
          <a:xfrm flipH="1">
            <a:off x="3236740" y="4610802"/>
            <a:ext cx="766523" cy="106435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262959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18" name="Rectángulo redondeado 45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Rectángulo 2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ángulo redondeado 19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ángulo 20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ángulo redondeado 21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ángulo 22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ángulo redondeado 23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ángulo 24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CuadroTexto 3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CuadroTexto 26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CuadroTexto 5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CuadroTexto 28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195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Pthreads</a:t>
            </a:r>
            <a:r>
              <a:rPr lang="en-US" dirty="0" smtClean="0"/>
              <a:t> vs. User-level Threads (ULTs)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97831"/>
            <a:ext cx="8229600" cy="2057399"/>
          </a:xfrm>
        </p:spPr>
        <p:txBody>
          <a:bodyPr>
            <a:normAutofit fontScale="85000" lnSpcReduction="20000"/>
          </a:bodyPr>
          <a:lstStyle/>
          <a:p>
            <a:pPr marL="342900" lvl="1" indent="-342900">
              <a:buFont typeface="Arial" charset="0"/>
              <a:buChar char="•"/>
            </a:pPr>
            <a:r>
              <a:rPr lang="en-US" dirty="0" smtClean="0"/>
              <a:t>Average time for creating and joining one thread</a:t>
            </a:r>
          </a:p>
          <a:p>
            <a:pPr marL="742950" lvl="2" indent="-342900"/>
            <a:r>
              <a:rPr lang="en-US" dirty="0" err="1" smtClean="0"/>
              <a:t>pthread</a:t>
            </a:r>
            <a:r>
              <a:rPr lang="en-US" dirty="0" smtClean="0"/>
              <a:t>: 6.6us - 21.2us (avg. 34,953 cycles)</a:t>
            </a:r>
          </a:p>
          <a:p>
            <a:pPr marL="742950" lvl="2" indent="-342900"/>
            <a:r>
              <a:rPr lang="en-US" dirty="0" smtClean="0"/>
              <a:t>ULT (Argobots): 78ns - 130ns (avg. 191 cycles)</a:t>
            </a:r>
          </a:p>
          <a:p>
            <a:pPr marL="742950" lvl="2" indent="-342900"/>
            <a:r>
              <a:rPr lang="en-US" dirty="0" smtClean="0"/>
              <a:t>ULT is </a:t>
            </a:r>
            <a:r>
              <a:rPr lang="en-US" b="1" dirty="0" smtClean="0">
                <a:solidFill>
                  <a:srgbClr val="0432FF"/>
                </a:solidFill>
              </a:rPr>
              <a:t>64x - 233x faster</a:t>
            </a:r>
            <a:r>
              <a:rPr lang="en-US" dirty="0" smtClean="0"/>
              <a:t> than </a:t>
            </a:r>
            <a:r>
              <a:rPr lang="en-US" dirty="0" err="1" smtClean="0"/>
              <a:t>pthread</a:t>
            </a:r>
            <a:endParaRPr lang="en-US" dirty="0" smtClean="0"/>
          </a:p>
          <a:p>
            <a:pPr marL="342900" lvl="1" indent="-342900"/>
            <a:r>
              <a:rPr lang="en-US" dirty="0" smtClean="0"/>
              <a:t>How fast is ULT?</a:t>
            </a:r>
          </a:p>
          <a:p>
            <a:pPr marL="742950" lvl="2" indent="-342900"/>
            <a:r>
              <a:rPr lang="en-US" dirty="0" smtClean="0"/>
              <a:t>L1$ access: </a:t>
            </a:r>
            <a:r>
              <a:rPr lang="nb-NO" dirty="0" smtClean="0"/>
              <a:t>1.112ns, L2$ </a:t>
            </a:r>
            <a:r>
              <a:rPr lang="nb-NO" dirty="0" err="1" smtClean="0"/>
              <a:t>access</a:t>
            </a:r>
            <a:r>
              <a:rPr lang="nb-NO" dirty="0"/>
              <a:t>: </a:t>
            </a:r>
            <a:r>
              <a:rPr lang="nb-NO" dirty="0" smtClean="0"/>
              <a:t>5.648ns, </a:t>
            </a:r>
            <a:r>
              <a:rPr lang="nb-NO" dirty="0" err="1" smtClean="0"/>
              <a:t>memory</a:t>
            </a:r>
            <a:r>
              <a:rPr lang="nb-NO" dirty="0" smtClean="0"/>
              <a:t> </a:t>
            </a:r>
            <a:r>
              <a:rPr lang="nb-NO" dirty="0" err="1" smtClean="0"/>
              <a:t>access</a:t>
            </a:r>
            <a:r>
              <a:rPr lang="nb-NO" dirty="0" smtClean="0"/>
              <a:t>: </a:t>
            </a:r>
            <a:r>
              <a:rPr lang="hr-HR" dirty="0" smtClean="0"/>
              <a:t>18.4ns</a:t>
            </a:r>
          </a:p>
          <a:p>
            <a:pPr marL="742950" lvl="2" indent="-342900"/>
            <a:r>
              <a:rPr lang="hr-HR" dirty="0" err="1" smtClean="0"/>
              <a:t>Context</a:t>
            </a:r>
            <a:r>
              <a:rPr lang="hr-HR" dirty="0" smtClean="0"/>
              <a:t> </a:t>
            </a:r>
            <a:r>
              <a:rPr lang="hr-HR" dirty="0" err="1" smtClean="0"/>
              <a:t>switch</a:t>
            </a:r>
            <a:r>
              <a:rPr lang="hr-HR" dirty="0" smtClean="0"/>
              <a:t> (2 </a:t>
            </a:r>
            <a:r>
              <a:rPr lang="hr-HR" dirty="0" err="1" smtClean="0"/>
              <a:t>processes</a:t>
            </a:r>
            <a:r>
              <a:rPr lang="hr-HR" dirty="0" smtClean="0"/>
              <a:t>): </a:t>
            </a:r>
            <a:r>
              <a:rPr lang="nb-NO" dirty="0" smtClean="0"/>
              <a:t>1.64us</a:t>
            </a:r>
            <a:endParaRPr lang="en-US" dirty="0" smtClean="0"/>
          </a:p>
          <a:p>
            <a:pPr marL="742950" lvl="2" indent="-342900"/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1317171" y="1168400"/>
          <a:ext cx="6596743" cy="322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87886" y="6099474"/>
            <a:ext cx="2279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 measured using LMbench3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6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20" name="Rectángulo redondeado 45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ángulo 2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ángulo redondeado 19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ángulo 20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ángulo redondeado 21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ángulo 22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ángulo redondeado 23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ángulo 24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CuadroTexto 3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CuadroTexto 26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CuadroTexto 5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CuadroTexto 28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ángulo redondeado 29"/>
          <p:cNvSpPr/>
          <p:nvPr/>
        </p:nvSpPr>
        <p:spPr>
          <a:xfrm>
            <a:off x="5261064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Conector recto de flecha 7"/>
          <p:cNvCxnSpPr>
            <a:stCxn id="22" idx="3"/>
            <a:endCxn id="20" idx="2"/>
          </p:cNvCxnSpPr>
          <p:nvPr/>
        </p:nvCxnSpPr>
        <p:spPr>
          <a:xfrm>
            <a:off x="3949557" y="2402875"/>
            <a:ext cx="1221449" cy="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93118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1" name="Rectángulo redondeado 45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ángulo 2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ángulo redondeado 19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ángulo 20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ángulo redondeado 21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ángulo 22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ángulo redondeado 23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ángulo 24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CuadroTexto 3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CuadroTexto 26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CuadroTexto 5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CuadroTexto 28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Rectángulo redondeado 29"/>
          <p:cNvSpPr/>
          <p:nvPr/>
        </p:nvSpPr>
        <p:spPr>
          <a:xfrm>
            <a:off x="5261064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Conector recto de flecha 7"/>
          <p:cNvCxnSpPr>
            <a:stCxn id="23" idx="3"/>
            <a:endCxn id="24" idx="2"/>
          </p:cNvCxnSpPr>
          <p:nvPr/>
        </p:nvCxnSpPr>
        <p:spPr>
          <a:xfrm>
            <a:off x="3949557" y="2402875"/>
            <a:ext cx="1221449" cy="957859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6" name="Rectángulo redondeado 18"/>
          <p:cNvSpPr/>
          <p:nvPr/>
        </p:nvSpPr>
        <p:spPr>
          <a:xfrm>
            <a:off x="5261064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7810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22" name="Rectángulo redondeado 45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ángulo 2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ángulo redondeado 19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ángulo 20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ángulo redondeado 21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ángulo 22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ángulo redondeado 23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ángulo 24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CuadroTexto 3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CuadroTexto 26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CuadroTexto 5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CuadroTexto 28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Rectángulo redondeado 29"/>
          <p:cNvSpPr/>
          <p:nvPr/>
        </p:nvSpPr>
        <p:spPr>
          <a:xfrm>
            <a:off x="5261064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Conector recto de flecha 7"/>
          <p:cNvCxnSpPr>
            <a:stCxn id="24" idx="3"/>
            <a:endCxn id="27" idx="2"/>
          </p:cNvCxnSpPr>
          <p:nvPr/>
        </p:nvCxnSpPr>
        <p:spPr>
          <a:xfrm>
            <a:off x="3949557" y="2402875"/>
            <a:ext cx="1221449" cy="201272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7" name="Rectángulo redondeado 18"/>
          <p:cNvSpPr/>
          <p:nvPr/>
        </p:nvSpPr>
        <p:spPr>
          <a:xfrm>
            <a:off x="5261064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ángulo redondeado 25"/>
          <p:cNvSpPr/>
          <p:nvPr/>
        </p:nvSpPr>
        <p:spPr>
          <a:xfrm>
            <a:off x="5261064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8000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3" name="Rectángulo redondeado 45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Rectángulo 2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ángulo redondeado 19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ángulo 20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ángulo redondeado 21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ángulo 22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ángulo redondeado 23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ángulo 24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CuadroTexto 3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CuadroTexto 26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CuadroTexto 5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CuadroTexto 28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ángulo redondeado 29"/>
          <p:cNvSpPr/>
          <p:nvPr/>
        </p:nvSpPr>
        <p:spPr>
          <a:xfrm>
            <a:off x="5261064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Conector recto de flecha 7"/>
          <p:cNvCxnSpPr>
            <a:stCxn id="25" idx="3"/>
          </p:cNvCxnSpPr>
          <p:nvPr/>
        </p:nvCxnSpPr>
        <p:spPr>
          <a:xfrm>
            <a:off x="3949557" y="2402875"/>
            <a:ext cx="1221448" cy="3514135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Rectángulo redondeado 18"/>
          <p:cNvSpPr/>
          <p:nvPr/>
        </p:nvSpPr>
        <p:spPr>
          <a:xfrm>
            <a:off x="5261064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ángulo redondeado 25"/>
          <p:cNvSpPr/>
          <p:nvPr/>
        </p:nvSpPr>
        <p:spPr>
          <a:xfrm>
            <a:off x="5261064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ángulo redondeado 27"/>
          <p:cNvSpPr/>
          <p:nvPr/>
        </p:nvSpPr>
        <p:spPr>
          <a:xfrm>
            <a:off x="5263196" y="5596951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5145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35" name="Rectángulo redondeado 45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ángulo 2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ángulo redondeado 19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ángulo 20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ángulo redondeado 21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ángulo 22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ángulo redondeado 23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ángulo 24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CuadroTexto 3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CuadroTexto 26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CuadroTexto 5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CuadroTexto 28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ángulo redondeado 29"/>
          <p:cNvSpPr/>
          <p:nvPr/>
        </p:nvSpPr>
        <p:spPr>
          <a:xfrm>
            <a:off x="5261064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ángulo redondeado 18"/>
          <p:cNvSpPr/>
          <p:nvPr/>
        </p:nvSpPr>
        <p:spPr>
          <a:xfrm>
            <a:off x="5261064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ángulo redondeado 25"/>
          <p:cNvSpPr/>
          <p:nvPr/>
        </p:nvSpPr>
        <p:spPr>
          <a:xfrm>
            <a:off x="5261064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ángulo redondeado 27"/>
          <p:cNvSpPr/>
          <p:nvPr/>
        </p:nvSpPr>
        <p:spPr>
          <a:xfrm>
            <a:off x="5263196" y="5596951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ángulo redondeado 30"/>
          <p:cNvSpPr/>
          <p:nvPr/>
        </p:nvSpPr>
        <p:spPr>
          <a:xfrm>
            <a:off x="5828236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ángulo redondeado 31"/>
          <p:cNvSpPr/>
          <p:nvPr/>
        </p:nvSpPr>
        <p:spPr>
          <a:xfrm>
            <a:off x="6418467" y="2171769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ángulo redondeado 32"/>
          <p:cNvSpPr/>
          <p:nvPr/>
        </p:nvSpPr>
        <p:spPr>
          <a:xfrm>
            <a:off x="7025079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ángulo redondeado 33"/>
          <p:cNvSpPr/>
          <p:nvPr/>
        </p:nvSpPr>
        <p:spPr>
          <a:xfrm>
            <a:off x="5828236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ángulo redondeado 34"/>
          <p:cNvSpPr/>
          <p:nvPr/>
        </p:nvSpPr>
        <p:spPr>
          <a:xfrm>
            <a:off x="6418467" y="312146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ángulo redondeado 35"/>
          <p:cNvSpPr/>
          <p:nvPr/>
        </p:nvSpPr>
        <p:spPr>
          <a:xfrm>
            <a:off x="7025079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ángulo redondeado 36"/>
          <p:cNvSpPr/>
          <p:nvPr/>
        </p:nvSpPr>
        <p:spPr>
          <a:xfrm>
            <a:off x="5828236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ángulo redondeado 37"/>
          <p:cNvSpPr/>
          <p:nvPr/>
        </p:nvSpPr>
        <p:spPr>
          <a:xfrm>
            <a:off x="6418467" y="4175326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ángulo redondeado 38"/>
          <p:cNvSpPr/>
          <p:nvPr/>
        </p:nvSpPr>
        <p:spPr>
          <a:xfrm>
            <a:off x="7025079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ángulo redondeado 39"/>
          <p:cNvSpPr/>
          <p:nvPr/>
        </p:nvSpPr>
        <p:spPr>
          <a:xfrm>
            <a:off x="5828236" y="5595467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ángulo redondeado 40"/>
          <p:cNvSpPr/>
          <p:nvPr/>
        </p:nvSpPr>
        <p:spPr>
          <a:xfrm>
            <a:off x="6418467" y="5596951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ángulo redondeado 41"/>
          <p:cNvSpPr/>
          <p:nvPr/>
        </p:nvSpPr>
        <p:spPr>
          <a:xfrm>
            <a:off x="7025079" y="5595467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CuadroTexto 1"/>
          <p:cNvSpPr txBox="1"/>
          <p:nvPr/>
        </p:nvSpPr>
        <p:spPr>
          <a:xfrm>
            <a:off x="4466753" y="6171684"/>
            <a:ext cx="304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Wait until the pools are empty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85767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11" name="Imagen 8" descr="simpleprod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7" y="1240118"/>
            <a:ext cx="5934137" cy="3560482"/>
          </a:xfrm>
          <a:prstGeom prst="rect">
            <a:avLst/>
          </a:prstGeom>
        </p:spPr>
      </p:pic>
      <p:cxnSp>
        <p:nvCxnSpPr>
          <p:cNvPr id="12" name="Conector recto de flecha 2"/>
          <p:cNvCxnSpPr/>
          <p:nvPr/>
        </p:nvCxnSpPr>
        <p:spPr>
          <a:xfrm>
            <a:off x="7128126" y="2263587"/>
            <a:ext cx="0" cy="1665942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Conector recto de flecha 6"/>
          <p:cNvCxnSpPr/>
          <p:nvPr/>
        </p:nvCxnSpPr>
        <p:spPr>
          <a:xfrm>
            <a:off x="7332464" y="3314060"/>
            <a:ext cx="0" cy="600800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CuadroTexto 7"/>
          <p:cNvSpPr txBox="1"/>
          <p:nvPr/>
        </p:nvSpPr>
        <p:spPr>
          <a:xfrm>
            <a:off x="7196401" y="2667729"/>
            <a:ext cx="198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What is happening here?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CuadroTexto 1"/>
          <p:cNvSpPr txBox="1"/>
          <p:nvPr/>
        </p:nvSpPr>
        <p:spPr>
          <a:xfrm>
            <a:off x="1269953" y="5161421"/>
            <a:ext cx="706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Between 80%-92% of the time is spent in the task creation process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uadroTexto 10"/>
          <p:cNvSpPr txBox="1"/>
          <p:nvPr/>
        </p:nvSpPr>
        <p:spPr>
          <a:xfrm>
            <a:off x="3199547" y="1178970"/>
            <a:ext cx="335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Total execution time for 50k tasks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6604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146</a:t>
            </a:fld>
            <a:endParaRPr lang="en-US"/>
          </a:p>
        </p:txBody>
      </p:sp>
      <p:graphicFrame>
        <p:nvGraphicFramePr>
          <p:cNvPr id="9" name="Gráfico 10"/>
          <p:cNvGraphicFramePr>
            <a:graphicFrameLocks/>
          </p:cNvGraphicFramePr>
          <p:nvPr>
            <p:extLst/>
          </p:nvPr>
        </p:nvGraphicFramePr>
        <p:xfrm>
          <a:off x="1706925" y="1712664"/>
          <a:ext cx="5738257" cy="3442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uadroTexto 6"/>
          <p:cNvSpPr txBox="1"/>
          <p:nvPr/>
        </p:nvSpPr>
        <p:spPr>
          <a:xfrm>
            <a:off x="3441030" y="1024092"/>
            <a:ext cx="191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creation time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uadroTexto 5"/>
          <p:cNvSpPr txBox="1"/>
          <p:nvPr/>
        </p:nvSpPr>
        <p:spPr>
          <a:xfrm>
            <a:off x="2089277" y="5612022"/>
            <a:ext cx="385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What is the reason for this contention?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2" name="Conector recto de flecha 7"/>
          <p:cNvCxnSpPr/>
          <p:nvPr/>
        </p:nvCxnSpPr>
        <p:spPr>
          <a:xfrm flipH="1" flipV="1">
            <a:off x="3316941" y="2973294"/>
            <a:ext cx="1735560" cy="2502183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853380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GCC OpenMP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GOMP_SPINCOUNT environment variable controls the mutex acquisition mechanism</a:t>
            </a:r>
          </a:p>
          <a:p>
            <a:r>
              <a:rPr lang="en-US" dirty="0"/>
              <a:t>Setting the OMP_WAIT_POLICY environment variable to passive </a:t>
            </a:r>
            <a:r>
              <a:rPr lang="en-US" dirty="0" smtClean="0"/>
              <a:t>can </a:t>
            </a:r>
            <a:r>
              <a:rPr lang="en-US" dirty="0"/>
              <a:t>reduce the </a:t>
            </a:r>
            <a:r>
              <a:rPr lang="en-US" dirty="0" smtClean="0"/>
              <a:t>contention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429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18" name="Imagen 6" descr="gcc_spin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3" y="1283528"/>
            <a:ext cx="6869300" cy="4121580"/>
          </a:xfrm>
          <a:prstGeom prst="rect">
            <a:avLst/>
          </a:prstGeom>
        </p:spPr>
      </p:pic>
      <p:sp>
        <p:nvSpPr>
          <p:cNvPr id="19" name="CuadroTexto 1"/>
          <p:cNvSpPr txBox="1"/>
          <p:nvPr/>
        </p:nvSpPr>
        <p:spPr>
          <a:xfrm>
            <a:off x="5303516" y="56959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Default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Rectángulo 2"/>
          <p:cNvSpPr/>
          <p:nvPr/>
        </p:nvSpPr>
        <p:spPr>
          <a:xfrm>
            <a:off x="5598716" y="2266656"/>
            <a:ext cx="286763" cy="260802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" name="Conector recto de flecha 5"/>
          <p:cNvCxnSpPr>
            <a:endCxn id="20" idx="2"/>
          </p:cNvCxnSpPr>
          <p:nvPr/>
        </p:nvCxnSpPr>
        <p:spPr>
          <a:xfrm flipH="1" flipV="1">
            <a:off x="5742098" y="4874676"/>
            <a:ext cx="6828" cy="821267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" name="CuadroTexto 9"/>
          <p:cNvSpPr txBox="1"/>
          <p:nvPr/>
        </p:nvSpPr>
        <p:spPr>
          <a:xfrm>
            <a:off x="1655711" y="5661770"/>
            <a:ext cx="86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Passive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CuadroTexto 10"/>
          <p:cNvSpPr txBox="1"/>
          <p:nvPr/>
        </p:nvSpPr>
        <p:spPr>
          <a:xfrm>
            <a:off x="6990003" y="5686029"/>
            <a:ext cx="76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Active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ángulo 12"/>
          <p:cNvSpPr/>
          <p:nvPr/>
        </p:nvSpPr>
        <p:spPr>
          <a:xfrm>
            <a:off x="7403932" y="2266656"/>
            <a:ext cx="286763" cy="260802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ángulo 13"/>
          <p:cNvSpPr/>
          <p:nvPr/>
        </p:nvSpPr>
        <p:spPr>
          <a:xfrm>
            <a:off x="1936178" y="2266656"/>
            <a:ext cx="286763" cy="260802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Conector recto de flecha 14"/>
          <p:cNvCxnSpPr/>
          <p:nvPr/>
        </p:nvCxnSpPr>
        <p:spPr>
          <a:xfrm flipV="1">
            <a:off x="2089277" y="4908176"/>
            <a:ext cx="0" cy="67166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Conector recto de flecha 15"/>
          <p:cNvCxnSpPr/>
          <p:nvPr/>
        </p:nvCxnSpPr>
        <p:spPr>
          <a:xfrm flipV="1">
            <a:off x="7580779" y="4908176"/>
            <a:ext cx="0" cy="67166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8" name="CuadroTexto 20"/>
          <p:cNvSpPr txBox="1"/>
          <p:nvPr/>
        </p:nvSpPr>
        <p:spPr>
          <a:xfrm>
            <a:off x="2250364" y="6212473"/>
            <a:ext cx="512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Values for OMP_WAIT_POLICY environment variable 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Cerrar llave 22"/>
          <p:cNvSpPr/>
          <p:nvPr/>
        </p:nvSpPr>
        <p:spPr>
          <a:xfrm rot="5400000">
            <a:off x="4501042" y="2994600"/>
            <a:ext cx="407179" cy="6097842"/>
          </a:xfrm>
          <a:prstGeom prst="righ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CuadroTexto 18"/>
          <p:cNvSpPr txBox="1"/>
          <p:nvPr/>
        </p:nvSpPr>
        <p:spPr>
          <a:xfrm>
            <a:off x="1540092" y="1098862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time for 36 threads executing 50,000 tasks using GCC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50583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149</a:t>
            </a:fld>
            <a:endParaRPr lang="en-US"/>
          </a:p>
        </p:txBody>
      </p:sp>
      <p:graphicFrame>
        <p:nvGraphicFramePr>
          <p:cNvPr id="14" name="Gráfico 13"/>
          <p:cNvGraphicFramePr>
            <a:graphicFrameLocks/>
          </p:cNvGraphicFramePr>
          <p:nvPr>
            <p:extLst/>
          </p:nvPr>
        </p:nvGraphicFramePr>
        <p:xfrm>
          <a:off x="3870027" y="3613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Imagen 1" descr="simpleprod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632"/>
            <a:ext cx="4572000" cy="2743200"/>
          </a:xfrm>
          <a:prstGeom prst="rect">
            <a:avLst/>
          </a:prstGeom>
        </p:spPr>
      </p:pic>
      <p:cxnSp>
        <p:nvCxnSpPr>
          <p:cNvPr id="16" name="Conector recto de flecha 5"/>
          <p:cNvCxnSpPr/>
          <p:nvPr/>
        </p:nvCxnSpPr>
        <p:spPr>
          <a:xfrm>
            <a:off x="4267200" y="1673412"/>
            <a:ext cx="0" cy="94129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" name="CuadroTexto 6"/>
          <p:cNvSpPr txBox="1"/>
          <p:nvPr/>
        </p:nvSpPr>
        <p:spPr>
          <a:xfrm>
            <a:off x="4855882" y="1882588"/>
            <a:ext cx="2988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 have reduced the execution time just modifying the value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CuadroTexto 8"/>
          <p:cNvSpPr txBox="1"/>
          <p:nvPr/>
        </p:nvSpPr>
        <p:spPr>
          <a:xfrm>
            <a:off x="1108635" y="4679576"/>
            <a:ext cx="2988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 task creation time has been reduced by a factor 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9" name="Conector recto de flecha 9"/>
          <p:cNvCxnSpPr/>
          <p:nvPr/>
        </p:nvCxnSpPr>
        <p:spPr>
          <a:xfrm>
            <a:off x="5741841" y="3900441"/>
            <a:ext cx="0" cy="1340223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" name="CuadroTexto 10"/>
          <p:cNvSpPr txBox="1"/>
          <p:nvPr/>
        </p:nvSpPr>
        <p:spPr>
          <a:xfrm>
            <a:off x="913547" y="700926"/>
            <a:ext cx="335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Total execution time for 50k tasks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CuadroTexto 11"/>
          <p:cNvSpPr txBox="1"/>
          <p:nvPr/>
        </p:nvSpPr>
        <p:spPr>
          <a:xfrm>
            <a:off x="5191226" y="3197500"/>
            <a:ext cx="191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creation time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2" name="Conector recto 12"/>
          <p:cNvCxnSpPr/>
          <p:nvPr/>
        </p:nvCxnSpPr>
        <p:spPr>
          <a:xfrm>
            <a:off x="5036788" y="3900441"/>
            <a:ext cx="732363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7275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User-Level Threads (ULTs)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051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Lightweight threads managed by runtime system</a:t>
            </a:r>
          </a:p>
          <a:p>
            <a:pPr lvl="1"/>
            <a:r>
              <a:rPr lang="en-US" sz="2200" dirty="0" smtClean="0"/>
              <a:t>Low </a:t>
            </a:r>
            <a:r>
              <a:rPr lang="en-US" sz="2200" dirty="0"/>
              <a:t>context-switch overhead</a:t>
            </a:r>
          </a:p>
          <a:p>
            <a:pPr lvl="1"/>
            <a:r>
              <a:rPr lang="en-US" sz="2200" dirty="0"/>
              <a:t>More than one ULT can be mapped to a single OS </a:t>
            </a:r>
            <a:r>
              <a:rPr lang="en-US" sz="2200" dirty="0" smtClean="0"/>
              <a:t>thread</a:t>
            </a:r>
          </a:p>
          <a:p>
            <a:r>
              <a:rPr lang="en-US" sz="2400" dirty="0" smtClean="0"/>
              <a:t>Growing interest</a:t>
            </a:r>
          </a:p>
          <a:p>
            <a:pPr lvl="1"/>
            <a:r>
              <a:rPr lang="en-US" sz="2200" dirty="0" smtClean="0"/>
              <a:t>Argobots, Converse threads, </a:t>
            </a:r>
            <a:r>
              <a:rPr lang="en-US" sz="2200" dirty="0" err="1" smtClean="0"/>
              <a:t>MassiveThreads</a:t>
            </a:r>
            <a:r>
              <a:rPr lang="en-US" sz="2200" dirty="0" smtClean="0"/>
              <a:t>, </a:t>
            </a:r>
            <a:r>
              <a:rPr lang="en-US" sz="2200" dirty="0" err="1" smtClean="0"/>
              <a:t>Nanos</a:t>
            </a:r>
            <a:r>
              <a:rPr lang="en-US" sz="2200" dirty="0" smtClean="0"/>
              <a:t>++, </a:t>
            </a:r>
            <a:r>
              <a:rPr lang="en-US" sz="2200" dirty="0" err="1" smtClean="0"/>
              <a:t>Qthreads</a:t>
            </a:r>
            <a:r>
              <a:rPr lang="en-US" sz="2200" dirty="0"/>
              <a:t>, </a:t>
            </a:r>
            <a:r>
              <a:rPr lang="en-US" sz="2200" dirty="0" smtClean="0"/>
              <a:t>etc.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3167" y="3937327"/>
            <a:ext cx="8582806" cy="2267500"/>
            <a:chOff x="103994" y="3937327"/>
            <a:chExt cx="8582806" cy="2267500"/>
          </a:xfrm>
        </p:grpSpPr>
        <p:grpSp>
          <p:nvGrpSpPr>
            <p:cNvPr id="6" name="Group 5"/>
            <p:cNvGrpSpPr/>
            <p:nvPr/>
          </p:nvGrpSpPr>
          <p:grpSpPr>
            <a:xfrm>
              <a:off x="1341982" y="3937327"/>
              <a:ext cx="7344818" cy="2267500"/>
              <a:chOff x="1376215" y="3962400"/>
              <a:chExt cx="7344818" cy="22675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376215" y="3962400"/>
                <a:ext cx="789579" cy="2267500"/>
                <a:chOff x="1376215" y="3962400"/>
                <a:chExt cx="789579" cy="2267500"/>
              </a:xfrm>
            </p:grpSpPr>
            <p:pic>
              <p:nvPicPr>
                <p:cNvPr id="94" name="Picture 93" descr="Screenshot 2015-08-19 11.31.33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6665" y="4718377"/>
                  <a:ext cx="225811" cy="618526"/>
                </a:xfrm>
                <a:prstGeom prst="rect">
                  <a:avLst/>
                </a:prstGeom>
              </p:spPr>
            </p:pic>
            <p:grpSp>
              <p:nvGrpSpPr>
                <p:cNvPr id="95" name="Group 94"/>
                <p:cNvGrpSpPr/>
                <p:nvPr/>
              </p:nvGrpSpPr>
              <p:grpSpPr>
                <a:xfrm>
                  <a:off x="1409062" y="3962400"/>
                  <a:ext cx="743588" cy="382897"/>
                  <a:chOff x="1295400" y="3886200"/>
                  <a:chExt cx="961874" cy="495300"/>
                </a:xfrm>
              </p:grpSpPr>
              <p:pic>
                <p:nvPicPr>
                  <p:cNvPr id="99" name="Picture 98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54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78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02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716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240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6450" y="3886200"/>
                    <a:ext cx="180824" cy="4953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376215" y="4294824"/>
                  <a:ext cx="268476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1903876" y="4294824"/>
                  <a:ext cx="261918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Oval 97"/>
                <p:cNvSpPr/>
                <p:nvPr/>
              </p:nvSpPr>
              <p:spPr>
                <a:xfrm>
                  <a:off x="1475333" y="5626100"/>
                  <a:ext cx="603800" cy="6038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 smtClean="0">
                      <a:solidFill>
                        <a:prstClr val="white"/>
                      </a:solidFill>
                    </a:rPr>
                    <a:t>Core</a:t>
                  </a:r>
                  <a:endParaRPr 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2318194" y="3962400"/>
                <a:ext cx="789579" cy="2267500"/>
                <a:chOff x="1376215" y="3962400"/>
                <a:chExt cx="789579" cy="2267500"/>
              </a:xfrm>
            </p:grpSpPr>
            <p:pic>
              <p:nvPicPr>
                <p:cNvPr id="83" name="Picture 82" descr="Screenshot 2015-08-19 11.31.33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6665" y="4718377"/>
                  <a:ext cx="225811" cy="618526"/>
                </a:xfrm>
                <a:prstGeom prst="rect">
                  <a:avLst/>
                </a:prstGeom>
              </p:spPr>
            </p:pic>
            <p:grpSp>
              <p:nvGrpSpPr>
                <p:cNvPr id="84" name="Group 83"/>
                <p:cNvGrpSpPr/>
                <p:nvPr/>
              </p:nvGrpSpPr>
              <p:grpSpPr>
                <a:xfrm>
                  <a:off x="1409062" y="3962400"/>
                  <a:ext cx="743588" cy="382897"/>
                  <a:chOff x="1295400" y="3886200"/>
                  <a:chExt cx="961874" cy="495300"/>
                </a:xfrm>
              </p:grpSpPr>
              <p:pic>
                <p:nvPicPr>
                  <p:cNvPr id="88" name="Picture 87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54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78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02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716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240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6450" y="3886200"/>
                    <a:ext cx="180824" cy="4953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1376215" y="4294824"/>
                  <a:ext cx="268476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 flipH="1">
                  <a:off x="1903876" y="4294824"/>
                  <a:ext cx="261918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Oval 86"/>
                <p:cNvSpPr/>
                <p:nvPr/>
              </p:nvSpPr>
              <p:spPr>
                <a:xfrm>
                  <a:off x="1475333" y="5626100"/>
                  <a:ext cx="603800" cy="6038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 smtClean="0">
                      <a:solidFill>
                        <a:prstClr val="white"/>
                      </a:solidFill>
                    </a:rPr>
                    <a:t>Core</a:t>
                  </a:r>
                  <a:endParaRPr 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260294" y="3962400"/>
                <a:ext cx="789579" cy="2267500"/>
                <a:chOff x="1376215" y="3962400"/>
                <a:chExt cx="789579" cy="2267500"/>
              </a:xfrm>
            </p:grpSpPr>
            <p:pic>
              <p:nvPicPr>
                <p:cNvPr id="72" name="Picture 71" descr="Screenshot 2015-08-19 11.31.33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6665" y="4718377"/>
                  <a:ext cx="225811" cy="618526"/>
                </a:xfrm>
                <a:prstGeom prst="rect">
                  <a:avLst/>
                </a:prstGeom>
              </p:spPr>
            </p:pic>
            <p:grpSp>
              <p:nvGrpSpPr>
                <p:cNvPr id="73" name="Group 72"/>
                <p:cNvGrpSpPr/>
                <p:nvPr/>
              </p:nvGrpSpPr>
              <p:grpSpPr>
                <a:xfrm>
                  <a:off x="1409062" y="3962400"/>
                  <a:ext cx="743588" cy="382897"/>
                  <a:chOff x="1295400" y="3886200"/>
                  <a:chExt cx="961874" cy="495300"/>
                </a:xfrm>
              </p:grpSpPr>
              <p:pic>
                <p:nvPicPr>
                  <p:cNvPr id="77" name="Picture 76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54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78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02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716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240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6450" y="3886200"/>
                    <a:ext cx="180824" cy="4953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376215" y="4294824"/>
                  <a:ext cx="268476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H="1">
                  <a:off x="1903876" y="4294824"/>
                  <a:ext cx="261918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75"/>
                <p:cNvSpPr/>
                <p:nvPr/>
              </p:nvSpPr>
              <p:spPr>
                <a:xfrm>
                  <a:off x="1475333" y="5626100"/>
                  <a:ext cx="603800" cy="6038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 smtClean="0">
                      <a:solidFill>
                        <a:prstClr val="white"/>
                      </a:solidFill>
                    </a:rPr>
                    <a:t>Core</a:t>
                  </a:r>
                  <a:endParaRPr 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4180539" y="3962400"/>
                <a:ext cx="789579" cy="2267500"/>
                <a:chOff x="1376215" y="3962400"/>
                <a:chExt cx="789579" cy="2267500"/>
              </a:xfrm>
            </p:grpSpPr>
            <p:pic>
              <p:nvPicPr>
                <p:cNvPr id="61" name="Picture 60" descr="Screenshot 2015-08-19 11.31.33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6665" y="4718377"/>
                  <a:ext cx="225811" cy="618526"/>
                </a:xfrm>
                <a:prstGeom prst="rect">
                  <a:avLst/>
                </a:prstGeom>
              </p:spPr>
            </p:pic>
            <p:grpSp>
              <p:nvGrpSpPr>
                <p:cNvPr id="62" name="Group 61"/>
                <p:cNvGrpSpPr/>
                <p:nvPr/>
              </p:nvGrpSpPr>
              <p:grpSpPr>
                <a:xfrm>
                  <a:off x="1409062" y="3962400"/>
                  <a:ext cx="743588" cy="382897"/>
                  <a:chOff x="1295400" y="3886200"/>
                  <a:chExt cx="961874" cy="495300"/>
                </a:xfrm>
              </p:grpSpPr>
              <p:pic>
                <p:nvPicPr>
                  <p:cNvPr id="66" name="Picture 65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54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78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02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716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240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6450" y="3886200"/>
                    <a:ext cx="180824" cy="4953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376215" y="4294824"/>
                  <a:ext cx="268476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H="1">
                  <a:off x="1903876" y="4294824"/>
                  <a:ext cx="261918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Oval 64"/>
                <p:cNvSpPr/>
                <p:nvPr/>
              </p:nvSpPr>
              <p:spPr>
                <a:xfrm>
                  <a:off x="1475333" y="5626100"/>
                  <a:ext cx="603800" cy="6038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 smtClean="0">
                      <a:solidFill>
                        <a:prstClr val="white"/>
                      </a:solidFill>
                    </a:rPr>
                    <a:t>Core</a:t>
                  </a:r>
                  <a:endParaRPr 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5127130" y="3962400"/>
                <a:ext cx="789579" cy="2267500"/>
                <a:chOff x="1376215" y="3962400"/>
                <a:chExt cx="789579" cy="2267500"/>
              </a:xfrm>
            </p:grpSpPr>
            <p:pic>
              <p:nvPicPr>
                <p:cNvPr id="50" name="Picture 49" descr="Screenshot 2015-08-19 11.31.33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6665" y="4718377"/>
                  <a:ext cx="225811" cy="618526"/>
                </a:xfrm>
                <a:prstGeom prst="rect">
                  <a:avLst/>
                </a:prstGeom>
              </p:spPr>
            </p:pic>
            <p:grpSp>
              <p:nvGrpSpPr>
                <p:cNvPr id="51" name="Group 50"/>
                <p:cNvGrpSpPr/>
                <p:nvPr/>
              </p:nvGrpSpPr>
              <p:grpSpPr>
                <a:xfrm>
                  <a:off x="1409062" y="3962400"/>
                  <a:ext cx="743588" cy="382897"/>
                  <a:chOff x="1295400" y="3886200"/>
                  <a:chExt cx="961874" cy="495300"/>
                </a:xfrm>
              </p:grpSpPr>
              <p:pic>
                <p:nvPicPr>
                  <p:cNvPr id="55" name="Picture 54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54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78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02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716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240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6450" y="3886200"/>
                    <a:ext cx="180824" cy="4953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1376215" y="4294824"/>
                  <a:ext cx="268476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1903876" y="4294824"/>
                  <a:ext cx="261918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/>
                <p:cNvSpPr/>
                <p:nvPr/>
              </p:nvSpPr>
              <p:spPr>
                <a:xfrm>
                  <a:off x="1475333" y="5626100"/>
                  <a:ext cx="603800" cy="6038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 smtClean="0">
                      <a:solidFill>
                        <a:prstClr val="white"/>
                      </a:solidFill>
                    </a:rPr>
                    <a:t>Core</a:t>
                  </a:r>
                  <a:endParaRPr 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069109" y="3962400"/>
                <a:ext cx="789579" cy="2267500"/>
                <a:chOff x="1376215" y="3962400"/>
                <a:chExt cx="789579" cy="2267500"/>
              </a:xfrm>
            </p:grpSpPr>
            <p:pic>
              <p:nvPicPr>
                <p:cNvPr id="39" name="Picture 38" descr="Screenshot 2015-08-19 11.31.33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6665" y="4718377"/>
                  <a:ext cx="225811" cy="618526"/>
                </a:xfrm>
                <a:prstGeom prst="rect">
                  <a:avLst/>
                </a:prstGeom>
              </p:spPr>
            </p:pic>
            <p:grpSp>
              <p:nvGrpSpPr>
                <p:cNvPr id="40" name="Group 39"/>
                <p:cNvGrpSpPr/>
                <p:nvPr/>
              </p:nvGrpSpPr>
              <p:grpSpPr>
                <a:xfrm>
                  <a:off x="1409062" y="3962400"/>
                  <a:ext cx="743588" cy="382897"/>
                  <a:chOff x="1295400" y="3886200"/>
                  <a:chExt cx="961874" cy="495300"/>
                </a:xfrm>
              </p:grpSpPr>
              <p:pic>
                <p:nvPicPr>
                  <p:cNvPr id="44" name="Picture 43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54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78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02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716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240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6450" y="3886200"/>
                    <a:ext cx="180824" cy="4953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1376215" y="4294824"/>
                  <a:ext cx="268476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1903876" y="4294824"/>
                  <a:ext cx="261918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1475333" y="5626100"/>
                  <a:ext cx="603800" cy="6038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 smtClean="0">
                      <a:solidFill>
                        <a:prstClr val="white"/>
                      </a:solidFill>
                    </a:rPr>
                    <a:t>Core</a:t>
                  </a:r>
                  <a:endParaRPr 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011209" y="3962400"/>
                <a:ext cx="789579" cy="2267500"/>
                <a:chOff x="1376215" y="3962400"/>
                <a:chExt cx="789579" cy="2267500"/>
              </a:xfrm>
            </p:grpSpPr>
            <p:pic>
              <p:nvPicPr>
                <p:cNvPr id="28" name="Picture 27" descr="Screenshot 2015-08-19 11.31.33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6665" y="4718377"/>
                  <a:ext cx="225811" cy="618526"/>
                </a:xfrm>
                <a:prstGeom prst="rect">
                  <a:avLst/>
                </a:prstGeom>
              </p:spPr>
            </p:pic>
            <p:grpSp>
              <p:nvGrpSpPr>
                <p:cNvPr id="29" name="Group 28"/>
                <p:cNvGrpSpPr/>
                <p:nvPr/>
              </p:nvGrpSpPr>
              <p:grpSpPr>
                <a:xfrm>
                  <a:off x="1409062" y="3962400"/>
                  <a:ext cx="743588" cy="382897"/>
                  <a:chOff x="1295400" y="3886200"/>
                  <a:chExt cx="961874" cy="495300"/>
                </a:xfrm>
              </p:grpSpPr>
              <p:pic>
                <p:nvPicPr>
                  <p:cNvPr id="33" name="Picture 32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54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78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02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716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240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6450" y="3886200"/>
                    <a:ext cx="180824" cy="4953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376215" y="4294824"/>
                  <a:ext cx="268476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1903876" y="4294824"/>
                  <a:ext cx="261918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Oval 31"/>
                <p:cNvSpPr/>
                <p:nvPr/>
              </p:nvSpPr>
              <p:spPr>
                <a:xfrm>
                  <a:off x="1475333" y="5626100"/>
                  <a:ext cx="603800" cy="6038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 smtClean="0">
                      <a:solidFill>
                        <a:prstClr val="white"/>
                      </a:solidFill>
                    </a:rPr>
                    <a:t>Core</a:t>
                  </a:r>
                  <a:endParaRPr 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7931454" y="3962400"/>
                <a:ext cx="789579" cy="2267500"/>
                <a:chOff x="1376215" y="3962400"/>
                <a:chExt cx="789579" cy="2267500"/>
              </a:xfrm>
            </p:grpSpPr>
            <p:pic>
              <p:nvPicPr>
                <p:cNvPr id="17" name="Picture 16" descr="Screenshot 2015-08-19 11.31.33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6665" y="4718377"/>
                  <a:ext cx="225811" cy="618526"/>
                </a:xfrm>
                <a:prstGeom prst="rect">
                  <a:avLst/>
                </a:prstGeom>
              </p:spPr>
            </p:pic>
            <p:grpSp>
              <p:nvGrpSpPr>
                <p:cNvPr id="18" name="Group 17"/>
                <p:cNvGrpSpPr/>
                <p:nvPr/>
              </p:nvGrpSpPr>
              <p:grpSpPr>
                <a:xfrm>
                  <a:off x="1409062" y="3962400"/>
                  <a:ext cx="743588" cy="382897"/>
                  <a:chOff x="1295400" y="3886200"/>
                  <a:chExt cx="961874" cy="495300"/>
                </a:xfrm>
              </p:grpSpPr>
              <p:pic>
                <p:nvPicPr>
                  <p:cNvPr id="22" name="Picture 21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954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78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020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716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24050" y="3886200"/>
                    <a:ext cx="180824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Screenshot 2015-08-19 11.31.33.png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6450" y="3886200"/>
                    <a:ext cx="180824" cy="4953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1376215" y="4294824"/>
                  <a:ext cx="268476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1903876" y="4294824"/>
                  <a:ext cx="261918" cy="4553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>
                  <a:off x="1475333" y="5626100"/>
                  <a:ext cx="603800" cy="6038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 smtClean="0">
                      <a:solidFill>
                        <a:prstClr val="white"/>
                      </a:solidFill>
                    </a:rPr>
                    <a:t>Core</a:t>
                  </a:r>
                  <a:endParaRPr 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103995" y="3937327"/>
              <a:ext cx="1067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7F7F7F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ULTs :</a:t>
              </a:r>
              <a:endParaRPr lang="en-US" sz="1200" dirty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994" y="4876800"/>
              <a:ext cx="13089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7F7F7F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Kernel threads :</a:t>
              </a:r>
              <a:endParaRPr lang="en-US" sz="1200" dirty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5" name="Slide Number Placeholder 10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OpenMP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Steals from other thread queue adds contention</a:t>
            </a:r>
          </a:p>
          <a:p>
            <a:r>
              <a:rPr lang="en-US" dirty="0"/>
              <a:t>In this scenario, all threads steal work from the thread 0</a:t>
            </a:r>
          </a:p>
          <a:p>
            <a:r>
              <a:rPr lang="en-US" dirty="0"/>
              <a:t>Threads in the same processor get the mutex faster and imbalanced load </a:t>
            </a:r>
            <a:r>
              <a:rPr lang="en-US" dirty="0" smtClean="0"/>
              <a:t>appears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84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OpenMP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modified this behavior</a:t>
            </a:r>
          </a:p>
          <a:p>
            <a:pPr lvl="1"/>
            <a:r>
              <a:rPr lang="en-US" dirty="0"/>
              <a:t>Allowing a round robin task dispatch</a:t>
            </a:r>
          </a:p>
          <a:p>
            <a:pPr lvl="1"/>
            <a:r>
              <a:rPr lang="en-US" dirty="0"/>
              <a:t>All threads have the task queue ready from the </a:t>
            </a:r>
            <a:r>
              <a:rPr lang="en-US" dirty="0" smtClean="0"/>
              <a:t>beginning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00050"/>
            <a:r>
              <a:rPr lang="en-US" dirty="0"/>
              <a:t>Contention reduction</a:t>
            </a:r>
          </a:p>
          <a:p>
            <a:pPr marL="400050"/>
            <a:r>
              <a:rPr lang="en-US" dirty="0"/>
              <a:t>Work stealing reduction</a:t>
            </a:r>
          </a:p>
          <a:p>
            <a:pPr marL="400050"/>
            <a:r>
              <a:rPr lang="en-US" dirty="0"/>
              <a:t>Better load </a:t>
            </a:r>
            <a:r>
              <a:rPr lang="en-US" dirty="0" smtClean="0"/>
              <a:t>balance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232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152</a:t>
            </a:fld>
            <a:endParaRPr lang="en-US"/>
          </a:p>
        </p:txBody>
      </p:sp>
      <p:graphicFrame>
        <p:nvGraphicFramePr>
          <p:cNvPr id="9" name="Tabla 5"/>
          <p:cNvGraphicFramePr>
            <a:graphicFrameLocks noGrp="1"/>
          </p:cNvGraphicFramePr>
          <p:nvPr>
            <p:extLst/>
          </p:nvPr>
        </p:nvGraphicFramePr>
        <p:xfrm>
          <a:off x="1059717" y="4369012"/>
          <a:ext cx="7024281" cy="2021840"/>
        </p:xfrm>
        <a:graphic>
          <a:graphicData uri="http://schemas.openxmlformats.org/drawingml/2006/table">
            <a:tbl>
              <a:tblPr firstRow="1" bandRow="1"/>
              <a:tblGrid>
                <a:gridCol w="2341427"/>
                <a:gridCol w="2341427"/>
                <a:gridCol w="2341427"/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smtClean="0">
                          <a:solidFill>
                            <a:srgbClr val="000000"/>
                          </a:solidFill>
                        </a:rPr>
                        <a:t>Intel </a:t>
                      </a:r>
                      <a:endParaRPr lang="en-US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smtClean="0">
                          <a:solidFill>
                            <a:srgbClr val="000000"/>
                          </a:solidFill>
                        </a:rPr>
                        <a:t>Intel (Mod)</a:t>
                      </a:r>
                      <a:endParaRPr lang="en-US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dirty="0" smtClean="0">
                          <a:solidFill>
                            <a:srgbClr val="000000"/>
                          </a:solidFill>
                        </a:rPr>
                        <a:t>% Load balance difference (Socket)</a:t>
                      </a:r>
                      <a:endParaRPr lang="en-US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dirty="0" smtClean="0">
                          <a:solidFill>
                            <a:srgbClr val="000000"/>
                          </a:solidFill>
                        </a:rPr>
                        <a:t>4.74</a:t>
                      </a:r>
                      <a:endParaRPr lang="en-US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smtClean="0">
                          <a:solidFill>
                            <a:srgbClr val="000000"/>
                          </a:solidFill>
                        </a:rPr>
                        <a:t>0.26</a:t>
                      </a:r>
                      <a:endParaRPr lang="en-US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smtClean="0">
                          <a:solidFill>
                            <a:srgbClr val="000000"/>
                          </a:solidFill>
                        </a:rPr>
                        <a:t>% Load balance difference (Proccesor)</a:t>
                      </a:r>
                      <a:endParaRPr lang="en-US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dirty="0" smtClean="0">
                          <a:solidFill>
                            <a:srgbClr val="000000"/>
                          </a:solidFill>
                        </a:rPr>
                        <a:t>3.08</a:t>
                      </a:r>
                      <a:endParaRPr lang="en-US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smtClean="0">
                          <a:solidFill>
                            <a:srgbClr val="000000"/>
                          </a:solidFill>
                        </a:rPr>
                        <a:t># stolen work unit</a:t>
                      </a:r>
                      <a:endParaRPr lang="en-US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smtClean="0">
                          <a:solidFill>
                            <a:srgbClr val="000000"/>
                          </a:solidFill>
                        </a:rPr>
                        <a:t>49,987</a:t>
                      </a:r>
                      <a:endParaRPr lang="en-US" noProof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noProof="0" dirty="0" smtClean="0">
                          <a:solidFill>
                            <a:srgbClr val="000000"/>
                          </a:solidFill>
                        </a:rPr>
                        <a:t>2,213</a:t>
                      </a:r>
                      <a:endParaRPr lang="en-US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0" name="Imagen 1" descr="simpleprod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1" y="787394"/>
            <a:ext cx="5917812" cy="3550687"/>
          </a:xfrm>
          <a:prstGeom prst="rect">
            <a:avLst/>
          </a:prstGeom>
        </p:spPr>
      </p:pic>
      <p:cxnSp>
        <p:nvCxnSpPr>
          <p:cNvPr id="11" name="Conector recto de flecha 7"/>
          <p:cNvCxnSpPr/>
          <p:nvPr/>
        </p:nvCxnSpPr>
        <p:spPr>
          <a:xfrm>
            <a:off x="7112000" y="2883647"/>
            <a:ext cx="0" cy="463177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CuadroTexto 8"/>
          <p:cNvSpPr txBox="1"/>
          <p:nvPr/>
        </p:nvSpPr>
        <p:spPr>
          <a:xfrm>
            <a:off x="3199547" y="787394"/>
            <a:ext cx="335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Total execution time for 50k tasks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55283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9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#pragma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omp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parallel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#pragma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omp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for (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=0;i&lt;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n;i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++)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#pragma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omp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task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      a[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]*=value;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}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ángulo 6"/>
          <p:cNvSpPr/>
          <p:nvPr/>
        </p:nvSpPr>
        <p:spPr>
          <a:xfrm>
            <a:off x="1280770" y="3137835"/>
            <a:ext cx="2508069" cy="1460903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uadroTexto 8"/>
          <p:cNvSpPr txBox="1"/>
          <p:nvPr/>
        </p:nvSpPr>
        <p:spPr>
          <a:xfrm flipH="1">
            <a:off x="5085470" y="1973895"/>
            <a:ext cx="3199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Each thread creates a set of tasks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2" name="Conector recto de flecha 10"/>
          <p:cNvCxnSpPr>
            <a:stCxn id="11" idx="3"/>
          </p:cNvCxnSpPr>
          <p:nvPr/>
        </p:nvCxnSpPr>
        <p:spPr>
          <a:xfrm flipH="1">
            <a:off x="3114842" y="2327838"/>
            <a:ext cx="1970628" cy="252267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084690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38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ángulo redondeado 36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ángulo 37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ángulo redondeado 38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ángulo 39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ángulo redondeado 40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ángulo 54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ángulo redondeado 55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ángulo 56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CuadroTexto 57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CuadroTexto 58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CuadroTexto 59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CuadroTexto 60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Rectángulo redondeado 61"/>
          <p:cNvSpPr/>
          <p:nvPr/>
        </p:nvSpPr>
        <p:spPr>
          <a:xfrm>
            <a:off x="5261064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ángulo redondeado 62"/>
          <p:cNvSpPr/>
          <p:nvPr/>
        </p:nvSpPr>
        <p:spPr>
          <a:xfrm>
            <a:off x="5261064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ángulo redondeado 63"/>
          <p:cNvSpPr/>
          <p:nvPr/>
        </p:nvSpPr>
        <p:spPr>
          <a:xfrm>
            <a:off x="5261064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ángulo redondeado 64"/>
          <p:cNvSpPr/>
          <p:nvPr/>
        </p:nvSpPr>
        <p:spPr>
          <a:xfrm>
            <a:off x="5263196" y="5596951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ángulo redondeado 65"/>
          <p:cNvSpPr/>
          <p:nvPr/>
        </p:nvSpPr>
        <p:spPr>
          <a:xfrm>
            <a:off x="5828236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ángulo redondeado 66"/>
          <p:cNvSpPr/>
          <p:nvPr/>
        </p:nvSpPr>
        <p:spPr>
          <a:xfrm>
            <a:off x="6418467" y="2171769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ángulo redondeado 67"/>
          <p:cNvSpPr/>
          <p:nvPr/>
        </p:nvSpPr>
        <p:spPr>
          <a:xfrm>
            <a:off x="7025079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ángulo redondeado 68"/>
          <p:cNvSpPr/>
          <p:nvPr/>
        </p:nvSpPr>
        <p:spPr>
          <a:xfrm>
            <a:off x="5828236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ángulo redondeado 69"/>
          <p:cNvSpPr/>
          <p:nvPr/>
        </p:nvSpPr>
        <p:spPr>
          <a:xfrm>
            <a:off x="6418467" y="312146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ángulo redondeado 70"/>
          <p:cNvSpPr/>
          <p:nvPr/>
        </p:nvSpPr>
        <p:spPr>
          <a:xfrm>
            <a:off x="7025079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ángulo redondeado 71"/>
          <p:cNvSpPr/>
          <p:nvPr/>
        </p:nvSpPr>
        <p:spPr>
          <a:xfrm>
            <a:off x="5828236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ángulo redondeado 72"/>
          <p:cNvSpPr/>
          <p:nvPr/>
        </p:nvSpPr>
        <p:spPr>
          <a:xfrm>
            <a:off x="6418467" y="4175326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ángulo redondeado 73"/>
          <p:cNvSpPr/>
          <p:nvPr/>
        </p:nvSpPr>
        <p:spPr>
          <a:xfrm>
            <a:off x="7025079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ángulo redondeado 74"/>
          <p:cNvSpPr/>
          <p:nvPr/>
        </p:nvSpPr>
        <p:spPr>
          <a:xfrm>
            <a:off x="5828236" y="5595467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ángulo redondeado 75"/>
          <p:cNvSpPr/>
          <p:nvPr/>
        </p:nvSpPr>
        <p:spPr>
          <a:xfrm>
            <a:off x="6418467" y="5596951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ángulo redondeado 76"/>
          <p:cNvSpPr/>
          <p:nvPr/>
        </p:nvSpPr>
        <p:spPr>
          <a:xfrm>
            <a:off x="7025079" y="5595467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7" name="Conector recto de flecha 3"/>
          <p:cNvCxnSpPr>
            <a:stCxn id="40" idx="3"/>
            <a:endCxn id="39" idx="2"/>
          </p:cNvCxnSpPr>
          <p:nvPr/>
        </p:nvCxnSpPr>
        <p:spPr>
          <a:xfrm>
            <a:off x="3949557" y="2402875"/>
            <a:ext cx="1221449" cy="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Conector recto de flecha 77"/>
          <p:cNvCxnSpPr/>
          <p:nvPr/>
        </p:nvCxnSpPr>
        <p:spPr>
          <a:xfrm>
            <a:off x="3949556" y="3391711"/>
            <a:ext cx="1221449" cy="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9" name="Conector recto de flecha 78"/>
          <p:cNvCxnSpPr/>
          <p:nvPr/>
        </p:nvCxnSpPr>
        <p:spPr>
          <a:xfrm>
            <a:off x="3962176" y="4427016"/>
            <a:ext cx="1221449" cy="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0" name="Conector recto de flecha 79"/>
          <p:cNvCxnSpPr/>
          <p:nvPr/>
        </p:nvCxnSpPr>
        <p:spPr>
          <a:xfrm>
            <a:off x="3949556" y="5849559"/>
            <a:ext cx="1221449" cy="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099190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155</a:t>
            </a:fld>
            <a:endParaRPr lang="en-US"/>
          </a:p>
        </p:txBody>
      </p:sp>
      <p:sp>
        <p:nvSpPr>
          <p:cNvPr id="35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814177" y="6352143"/>
            <a:ext cx="304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Wait until the pools are empty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ángulo redondeado 36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ángulo redondeado 38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ángulo redondeado 40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ángulo 54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ángulo redondeado 55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ángulo 56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CuadroTexto 57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CuadroTexto 58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CuadroTexto 59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CuadroTexto 60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Rectángulo redondeado 61"/>
          <p:cNvSpPr/>
          <p:nvPr/>
        </p:nvSpPr>
        <p:spPr>
          <a:xfrm>
            <a:off x="5261064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ángulo redondeado 62"/>
          <p:cNvSpPr/>
          <p:nvPr/>
        </p:nvSpPr>
        <p:spPr>
          <a:xfrm>
            <a:off x="5261064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ángulo redondeado 63"/>
          <p:cNvSpPr/>
          <p:nvPr/>
        </p:nvSpPr>
        <p:spPr>
          <a:xfrm>
            <a:off x="5261064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ángulo redondeado 64"/>
          <p:cNvSpPr/>
          <p:nvPr/>
        </p:nvSpPr>
        <p:spPr>
          <a:xfrm>
            <a:off x="5263196" y="5596951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ángulo redondeado 65"/>
          <p:cNvSpPr/>
          <p:nvPr/>
        </p:nvSpPr>
        <p:spPr>
          <a:xfrm>
            <a:off x="5828236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ángulo redondeado 66"/>
          <p:cNvSpPr/>
          <p:nvPr/>
        </p:nvSpPr>
        <p:spPr>
          <a:xfrm>
            <a:off x="6418467" y="2171769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ángulo redondeado 67"/>
          <p:cNvSpPr/>
          <p:nvPr/>
        </p:nvSpPr>
        <p:spPr>
          <a:xfrm>
            <a:off x="7025079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ángulo redondeado 68"/>
          <p:cNvSpPr/>
          <p:nvPr/>
        </p:nvSpPr>
        <p:spPr>
          <a:xfrm>
            <a:off x="5828236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ángulo redondeado 69"/>
          <p:cNvSpPr/>
          <p:nvPr/>
        </p:nvSpPr>
        <p:spPr>
          <a:xfrm>
            <a:off x="6418467" y="3121468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ángulo redondeado 70"/>
          <p:cNvSpPr/>
          <p:nvPr/>
        </p:nvSpPr>
        <p:spPr>
          <a:xfrm>
            <a:off x="7025079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ángulo redondeado 71"/>
          <p:cNvSpPr/>
          <p:nvPr/>
        </p:nvSpPr>
        <p:spPr>
          <a:xfrm>
            <a:off x="5828236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ángulo redondeado 72"/>
          <p:cNvSpPr/>
          <p:nvPr/>
        </p:nvSpPr>
        <p:spPr>
          <a:xfrm>
            <a:off x="6418467" y="4175326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ángulo redondeado 73"/>
          <p:cNvSpPr/>
          <p:nvPr/>
        </p:nvSpPr>
        <p:spPr>
          <a:xfrm>
            <a:off x="7025079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ángulo redondeado 74"/>
          <p:cNvSpPr/>
          <p:nvPr/>
        </p:nvSpPr>
        <p:spPr>
          <a:xfrm>
            <a:off x="5828236" y="5595467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ángulo redondeado 75"/>
          <p:cNvSpPr/>
          <p:nvPr/>
        </p:nvSpPr>
        <p:spPr>
          <a:xfrm>
            <a:off x="6418467" y="5596951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ángulo redondeado 76"/>
          <p:cNvSpPr/>
          <p:nvPr/>
        </p:nvSpPr>
        <p:spPr>
          <a:xfrm>
            <a:off x="7025079" y="5595467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7321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8" name="CuadroTexto 3"/>
          <p:cNvSpPr txBox="1"/>
          <p:nvPr/>
        </p:nvSpPr>
        <p:spPr>
          <a:xfrm>
            <a:off x="468835" y="4800600"/>
            <a:ext cx="821796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 contention is still visible for OpenMP implementations but…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Why OpenMP implementations perform better than Argobots?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Imagen 4" descr="allproducers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7" y="1240118"/>
            <a:ext cx="5934137" cy="3560482"/>
          </a:xfrm>
          <a:prstGeom prst="rect">
            <a:avLst/>
          </a:prstGeom>
        </p:spPr>
      </p:pic>
      <p:sp>
        <p:nvSpPr>
          <p:cNvPr id="10" name="CuadroTexto 6"/>
          <p:cNvSpPr txBox="1"/>
          <p:nvPr/>
        </p:nvSpPr>
        <p:spPr>
          <a:xfrm>
            <a:off x="3013685" y="1048306"/>
            <a:ext cx="335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Total execution time for 50k tasks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03145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OpenMP uses a cutoff mechanism to avoid performance lose</a:t>
            </a:r>
          </a:p>
          <a:p>
            <a:pPr lvl="1"/>
            <a:r>
              <a:rPr lang="en-US" dirty="0"/>
              <a:t>Once a number of queued task is achieved, new tasks are serialized</a:t>
            </a:r>
          </a:p>
          <a:p>
            <a:pPr lvl="1"/>
            <a:r>
              <a:rPr lang="en-US" dirty="0"/>
              <a:t>The queued tasks will remain into the queue until the task creation process ends</a:t>
            </a:r>
          </a:p>
          <a:p>
            <a:pPr lvl="1"/>
            <a:r>
              <a:rPr lang="en-US" dirty="0"/>
              <a:t>This value can not be changed by using environment variables</a:t>
            </a:r>
          </a:p>
          <a:p>
            <a:pPr lvl="1"/>
            <a:r>
              <a:rPr lang="en-US" dirty="0"/>
              <a:t>Reducing this value accelerates the task serialization</a:t>
            </a:r>
          </a:p>
          <a:p>
            <a:pPr lvl="1"/>
            <a:endParaRPr lang="en-US" dirty="0"/>
          </a:p>
          <a:p>
            <a:r>
              <a:rPr lang="en-US" dirty="0"/>
              <a:t>Argobots implementation creates all tasks as </a:t>
            </a:r>
            <a:r>
              <a:rPr lang="en-US" dirty="0" smtClean="0"/>
              <a:t>usually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028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10" name="Imagen 7" descr="gcc_cuto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399"/>
            <a:ext cx="4572000" cy="2743200"/>
          </a:xfrm>
          <a:prstGeom prst="rect">
            <a:avLst/>
          </a:prstGeom>
        </p:spPr>
      </p:pic>
      <p:pic>
        <p:nvPicPr>
          <p:cNvPr id="11" name="Imagen 8" descr="icc_cuto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17639"/>
            <a:ext cx="4572000" cy="2743200"/>
          </a:xfrm>
          <a:prstGeom prst="rect">
            <a:avLst/>
          </a:prstGeom>
        </p:spPr>
      </p:pic>
      <p:sp>
        <p:nvSpPr>
          <p:cNvPr id="12" name="CuadroTexto 9"/>
          <p:cNvSpPr txBox="1"/>
          <p:nvPr/>
        </p:nvSpPr>
        <p:spPr>
          <a:xfrm>
            <a:off x="1119743" y="117774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Cutoff values for GCC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CuadroTexto 10"/>
          <p:cNvSpPr txBox="1"/>
          <p:nvPr/>
        </p:nvSpPr>
        <p:spPr>
          <a:xfrm>
            <a:off x="5764771" y="1148307"/>
            <a:ext cx="22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Cutoff values for Intel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CuadroTexto 11"/>
          <p:cNvSpPr txBox="1"/>
          <p:nvPr/>
        </p:nvSpPr>
        <p:spPr>
          <a:xfrm>
            <a:off x="433187" y="4703657"/>
            <a:ext cx="827762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Delaying the cutoff mechanism decreases the performance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 values by default are correct for fine grained task executions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73909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Task Creation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26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30464" y="1158330"/>
            <a:ext cx="4038600" cy="46569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void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main_task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(){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#pragma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omp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task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func1();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#pragma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omp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task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func2();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#pragma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omp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parallel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#pragma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omp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single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for (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=0;i&lt;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n;i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++)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#pragma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omp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task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   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main_task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   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}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ángulo 6"/>
          <p:cNvSpPr/>
          <p:nvPr/>
        </p:nvSpPr>
        <p:spPr>
          <a:xfrm>
            <a:off x="1077184" y="4870727"/>
            <a:ext cx="2170443" cy="1255436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ángulo 7"/>
          <p:cNvSpPr/>
          <p:nvPr/>
        </p:nvSpPr>
        <p:spPr>
          <a:xfrm>
            <a:off x="457200" y="2186200"/>
            <a:ext cx="2163410" cy="610851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ángulo 8"/>
          <p:cNvSpPr/>
          <p:nvPr/>
        </p:nvSpPr>
        <p:spPr>
          <a:xfrm>
            <a:off x="457200" y="1607924"/>
            <a:ext cx="2163410" cy="610851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CuadroTexto 9"/>
          <p:cNvSpPr txBox="1"/>
          <p:nvPr/>
        </p:nvSpPr>
        <p:spPr>
          <a:xfrm flipH="1">
            <a:off x="5085470" y="1973895"/>
            <a:ext cx="3199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 single thread creates all the tasks (50,000)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CuadroTexto 10"/>
          <p:cNvSpPr txBox="1"/>
          <p:nvPr/>
        </p:nvSpPr>
        <p:spPr>
          <a:xfrm flipH="1">
            <a:off x="5085470" y="3200383"/>
            <a:ext cx="3199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Team threads execute the main tasks and create children tasks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2" name="Conector recto de flecha 11"/>
          <p:cNvCxnSpPr>
            <a:stCxn id="30" idx="3"/>
          </p:cNvCxnSpPr>
          <p:nvPr/>
        </p:nvCxnSpPr>
        <p:spPr>
          <a:xfrm flipH="1">
            <a:off x="2990389" y="2327838"/>
            <a:ext cx="2095081" cy="1835589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64670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User-Level </a:t>
            </a:r>
            <a:r>
              <a:rPr lang="en-US" dirty="0" smtClean="0"/>
              <a:t>Threads (ULTs)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4987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User-level Thread (ULT)</a:t>
            </a:r>
          </a:p>
          <a:p>
            <a:pPr lvl="1"/>
            <a:r>
              <a:rPr lang="en-US" dirty="0" smtClean="0"/>
              <a:t>Lightweight thread with low context-switch overhead</a:t>
            </a:r>
          </a:p>
          <a:p>
            <a:pPr lvl="1"/>
            <a:r>
              <a:rPr lang="en-US" dirty="0" smtClean="0"/>
              <a:t>More than one ULT can be mapped to a single OS thread</a:t>
            </a:r>
          </a:p>
          <a:p>
            <a:pPr lvl="2"/>
            <a:r>
              <a:rPr lang="en-US" dirty="0" smtClean="0"/>
              <a:t>May not be executed concurrently</a:t>
            </a:r>
          </a:p>
          <a:p>
            <a:r>
              <a:rPr lang="en-US" dirty="0" smtClean="0"/>
              <a:t>Why ULTs?</a:t>
            </a:r>
          </a:p>
          <a:p>
            <a:pPr lvl="1"/>
            <a:r>
              <a:rPr lang="en-US" dirty="0" smtClean="0"/>
              <a:t>Conventional threads (e.g., </a:t>
            </a:r>
            <a:r>
              <a:rPr lang="en-US" dirty="0" err="1" smtClean="0"/>
              <a:t>pthreads</a:t>
            </a:r>
            <a:r>
              <a:rPr lang="en-US" dirty="0" smtClean="0"/>
              <a:t>) are too expensive to express massive parallelism</a:t>
            </a:r>
          </a:p>
          <a:p>
            <a:pPr lvl="1"/>
            <a:r>
              <a:rPr lang="en-US" dirty="0" smtClean="0"/>
              <a:t>If we create </a:t>
            </a:r>
            <a:r>
              <a:rPr lang="en-US" dirty="0" err="1" smtClean="0"/>
              <a:t>pthreads</a:t>
            </a:r>
            <a:r>
              <a:rPr lang="en-US" dirty="0" smtClean="0"/>
              <a:t> more than #</a:t>
            </a:r>
            <a:r>
              <a:rPr lang="en-US" dirty="0"/>
              <a:t> </a:t>
            </a:r>
            <a:r>
              <a:rPr lang="en-US" dirty="0" smtClean="0"/>
              <a:t>of cores (i.e., oversubscription):</a:t>
            </a:r>
          </a:p>
          <a:p>
            <a:pPr lvl="2"/>
            <a:r>
              <a:rPr lang="en-US" dirty="0"/>
              <a:t>context-switch and synchronization overhead will increase </a:t>
            </a:r>
            <a:r>
              <a:rPr lang="en-US" dirty="0" smtClean="0"/>
              <a:t>dramatically</a:t>
            </a:r>
          </a:p>
          <a:p>
            <a:pPr lvl="1"/>
            <a:r>
              <a:rPr lang="en-US" dirty="0" smtClean="0"/>
              <a:t>ULTs can mitigate high overhead of </a:t>
            </a:r>
            <a:r>
              <a:rPr lang="en-US" dirty="0" err="1" smtClean="0"/>
              <a:t>pthreads</a:t>
            </a:r>
            <a:r>
              <a:rPr lang="en-US" dirty="0" smtClean="0"/>
              <a:t> but need explicit control</a:t>
            </a:r>
          </a:p>
          <a:p>
            <a:r>
              <a:rPr lang="en-US" dirty="0" smtClean="0"/>
              <a:t>Where to use?</a:t>
            </a:r>
          </a:p>
          <a:p>
            <a:pPr lvl="1"/>
            <a:r>
              <a:rPr lang="en-US" dirty="0" smtClean="0"/>
              <a:t>To better overlap computation and communication/IO</a:t>
            </a:r>
          </a:p>
          <a:p>
            <a:pPr lvl="2"/>
            <a:r>
              <a:rPr lang="en-US" dirty="0" smtClean="0"/>
              <a:t>Low context-switching overhead of ULTs can give more opportunities to hide communication/IO latency</a:t>
            </a:r>
          </a:p>
          <a:p>
            <a:pPr lvl="1"/>
            <a:r>
              <a:rPr lang="en-US" dirty="0" smtClean="0"/>
              <a:t>To exploit fine-grained task parallelism</a:t>
            </a:r>
          </a:p>
          <a:p>
            <a:pPr lvl="2"/>
            <a:r>
              <a:rPr lang="en-US" dirty="0" smtClean="0"/>
              <a:t>Lightweight ULTs are more suitable to express massive task parallelism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84207" y="1077864"/>
            <a:ext cx="294514" cy="274299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84207" y="1387277"/>
            <a:ext cx="294514" cy="274299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4207" y="1696691"/>
            <a:ext cx="294514" cy="274299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494676" y="1101605"/>
            <a:ext cx="210316" cy="893126"/>
          </a:xfrm>
          <a:custGeom>
            <a:avLst/>
            <a:gdLst>
              <a:gd name="connsiteX0" fmla="*/ 450332 w 459339"/>
              <a:gd name="connsiteY0" fmla="*/ 0 h 2558099"/>
              <a:gd name="connsiteX1" fmla="*/ 0 w 459339"/>
              <a:gd name="connsiteY1" fmla="*/ 657540 h 2558099"/>
              <a:gd name="connsiteX2" fmla="*/ 450332 w 459339"/>
              <a:gd name="connsiteY2" fmla="*/ 1297064 h 2558099"/>
              <a:gd name="connsiteX3" fmla="*/ 9006 w 459339"/>
              <a:gd name="connsiteY3" fmla="*/ 1918574 h 2558099"/>
              <a:gd name="connsiteX4" fmla="*/ 459339 w 459339"/>
              <a:gd name="connsiteY4" fmla="*/ 2558099 h 255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39" h="2558099">
                <a:moveTo>
                  <a:pt x="450332" y="0"/>
                </a:moveTo>
                <a:cubicBezTo>
                  <a:pt x="225166" y="220681"/>
                  <a:pt x="0" y="441363"/>
                  <a:pt x="0" y="657540"/>
                </a:cubicBezTo>
                <a:cubicBezTo>
                  <a:pt x="0" y="873717"/>
                  <a:pt x="448831" y="1086892"/>
                  <a:pt x="450332" y="1297064"/>
                </a:cubicBezTo>
                <a:cubicBezTo>
                  <a:pt x="451833" y="1507236"/>
                  <a:pt x="7505" y="1708402"/>
                  <a:pt x="9006" y="1918574"/>
                </a:cubicBezTo>
                <a:cubicBezTo>
                  <a:pt x="10507" y="2128746"/>
                  <a:pt x="384284" y="2450011"/>
                  <a:pt x="459339" y="2558099"/>
                </a:cubicBezTo>
              </a:path>
            </a:pathLst>
          </a:custGeom>
          <a:noFill/>
          <a:ln w="25400" cap="flat" cmpd="sng" algn="ctr">
            <a:solidFill>
              <a:srgbClr val="C0504D">
                <a:lumMod val="50000"/>
              </a:srgbClr>
            </a:solidFill>
            <a:prstDash val="solid"/>
            <a:tailEnd type="stealth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6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4432" y="2009126"/>
            <a:ext cx="74090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OS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lang="en-US" sz="1600" kern="0" dirty="0" smtClean="0">
                <a:solidFill>
                  <a:sysClr val="windowText" lastClr="000000"/>
                </a:solidFill>
              </a:rPr>
              <a:t>thread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897155" y="1399643"/>
            <a:ext cx="423397" cy="309413"/>
          </a:xfrm>
          <a:prstGeom prst="rightArrow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Task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30" name="Rectángulo redondeado 45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ángulo 2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ángulo redondeado 19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ángulo 20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ángulo redondeado 21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ángulo 22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ángulo redondeado 23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ángulo 24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CuadroTexto 3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CuadroTexto 26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CuadroTexto 5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CuadroTexto 28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Rectángulo redondeado 29"/>
          <p:cNvSpPr/>
          <p:nvPr/>
        </p:nvSpPr>
        <p:spPr>
          <a:xfrm>
            <a:off x="5261064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ángulo redondeado 18"/>
          <p:cNvSpPr/>
          <p:nvPr/>
        </p:nvSpPr>
        <p:spPr>
          <a:xfrm>
            <a:off x="5261064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ángulo redondeado 25"/>
          <p:cNvSpPr/>
          <p:nvPr/>
        </p:nvSpPr>
        <p:spPr>
          <a:xfrm>
            <a:off x="5261064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ángulo redondeado 27"/>
          <p:cNvSpPr/>
          <p:nvPr/>
        </p:nvSpPr>
        <p:spPr>
          <a:xfrm>
            <a:off x="5263196" y="5596951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ángulo redondeado 30"/>
          <p:cNvSpPr/>
          <p:nvPr/>
        </p:nvSpPr>
        <p:spPr>
          <a:xfrm>
            <a:off x="5828236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ángulo redondeado 33"/>
          <p:cNvSpPr/>
          <p:nvPr/>
        </p:nvSpPr>
        <p:spPr>
          <a:xfrm>
            <a:off x="5828236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ángulo redondeado 36"/>
          <p:cNvSpPr/>
          <p:nvPr/>
        </p:nvSpPr>
        <p:spPr>
          <a:xfrm>
            <a:off x="5828236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ángulo redondeado 39"/>
          <p:cNvSpPr/>
          <p:nvPr/>
        </p:nvSpPr>
        <p:spPr>
          <a:xfrm>
            <a:off x="5828236" y="5595467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Conector recto de flecha 7"/>
          <p:cNvCxnSpPr>
            <a:stCxn id="32" idx="3"/>
            <a:endCxn id="37" idx="2"/>
          </p:cNvCxnSpPr>
          <p:nvPr/>
        </p:nvCxnSpPr>
        <p:spPr>
          <a:xfrm>
            <a:off x="3949557" y="2402875"/>
            <a:ext cx="1234068" cy="3435269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2" name="Conector recto de flecha 9"/>
          <p:cNvCxnSpPr>
            <a:stCxn id="32" idx="3"/>
            <a:endCxn id="35" idx="2"/>
          </p:cNvCxnSpPr>
          <p:nvPr/>
        </p:nvCxnSpPr>
        <p:spPr>
          <a:xfrm>
            <a:off x="3949557" y="2402875"/>
            <a:ext cx="1221449" cy="201272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dot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3" name="Conector recto de flecha 11"/>
          <p:cNvCxnSpPr>
            <a:stCxn id="32" idx="3"/>
            <a:endCxn id="33" idx="2"/>
          </p:cNvCxnSpPr>
          <p:nvPr/>
        </p:nvCxnSpPr>
        <p:spPr>
          <a:xfrm>
            <a:off x="3949557" y="2402875"/>
            <a:ext cx="1221449" cy="957859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dot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4" name="Conector recto de flecha 13"/>
          <p:cNvCxnSpPr>
            <a:stCxn id="32" idx="3"/>
            <a:endCxn id="30" idx="2"/>
          </p:cNvCxnSpPr>
          <p:nvPr/>
        </p:nvCxnSpPr>
        <p:spPr>
          <a:xfrm>
            <a:off x="3949557" y="2402875"/>
            <a:ext cx="1221449" cy="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dot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082898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Task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161</a:t>
            </a:fld>
            <a:endParaRPr lang="en-US"/>
          </a:p>
        </p:txBody>
      </p:sp>
      <p:sp>
        <p:nvSpPr>
          <p:cNvPr id="30" name="Rectángulo redondeado 45"/>
          <p:cNvSpPr/>
          <p:nvPr/>
        </p:nvSpPr>
        <p:spPr>
          <a:xfrm rot="5400000">
            <a:off x="6126601" y="1144571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CuadroTexto 53"/>
          <p:cNvSpPr txBox="1"/>
          <p:nvPr/>
        </p:nvSpPr>
        <p:spPr>
          <a:xfrm>
            <a:off x="2879419" y="856558"/>
            <a:ext cx="340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implementation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ángulo 2"/>
          <p:cNvSpPr/>
          <p:nvPr/>
        </p:nvSpPr>
        <p:spPr>
          <a:xfrm>
            <a:off x="1455915" y="2100166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ángulo redondeado 19"/>
          <p:cNvSpPr/>
          <p:nvPr/>
        </p:nvSpPr>
        <p:spPr>
          <a:xfrm rot="5400000">
            <a:off x="6126601" y="210242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ángulo 20"/>
          <p:cNvSpPr/>
          <p:nvPr/>
        </p:nvSpPr>
        <p:spPr>
          <a:xfrm>
            <a:off x="1468534" y="3058023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ángulo redondeado 21"/>
          <p:cNvSpPr/>
          <p:nvPr/>
        </p:nvSpPr>
        <p:spPr>
          <a:xfrm rot="5400000">
            <a:off x="6126601" y="3157296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ángulo 22"/>
          <p:cNvSpPr/>
          <p:nvPr/>
        </p:nvSpPr>
        <p:spPr>
          <a:xfrm>
            <a:off x="1455915" y="4112891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ángulo redondeado 23"/>
          <p:cNvSpPr/>
          <p:nvPr/>
        </p:nvSpPr>
        <p:spPr>
          <a:xfrm rot="5400000">
            <a:off x="6139220" y="4579839"/>
            <a:ext cx="605417" cy="251660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ángulo 24"/>
          <p:cNvSpPr/>
          <p:nvPr/>
        </p:nvSpPr>
        <p:spPr>
          <a:xfrm>
            <a:off x="1468534" y="5535434"/>
            <a:ext cx="2493642" cy="60541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CuadroTexto 3"/>
          <p:cNvSpPr txBox="1"/>
          <p:nvPr/>
        </p:nvSpPr>
        <p:spPr>
          <a:xfrm>
            <a:off x="2448822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CuadroTexto 26"/>
          <p:cNvSpPr txBox="1"/>
          <p:nvPr/>
        </p:nvSpPr>
        <p:spPr>
          <a:xfrm>
            <a:off x="6418467" y="49268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CuadroTexto 5"/>
          <p:cNvSpPr txBox="1"/>
          <p:nvPr/>
        </p:nvSpPr>
        <p:spPr>
          <a:xfrm>
            <a:off x="1672753" y="16276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Execution streams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CuadroTexto 28"/>
          <p:cNvSpPr txBox="1"/>
          <p:nvPr/>
        </p:nvSpPr>
        <p:spPr>
          <a:xfrm>
            <a:off x="6071880" y="1627613"/>
            <a:ext cx="69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Pools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Rectángulo redondeado 29"/>
          <p:cNvSpPr/>
          <p:nvPr/>
        </p:nvSpPr>
        <p:spPr>
          <a:xfrm>
            <a:off x="5261064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ángulo redondeado 18"/>
          <p:cNvSpPr/>
          <p:nvPr/>
        </p:nvSpPr>
        <p:spPr>
          <a:xfrm>
            <a:off x="5261064" y="3119984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ángulo redondeado 25"/>
          <p:cNvSpPr/>
          <p:nvPr/>
        </p:nvSpPr>
        <p:spPr>
          <a:xfrm>
            <a:off x="5261064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ángulo redondeado 27"/>
          <p:cNvSpPr/>
          <p:nvPr/>
        </p:nvSpPr>
        <p:spPr>
          <a:xfrm>
            <a:off x="5263196" y="5596951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ángulo redondeado 30"/>
          <p:cNvSpPr/>
          <p:nvPr/>
        </p:nvSpPr>
        <p:spPr>
          <a:xfrm>
            <a:off x="5828236" y="2170285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ángulo redondeado 33"/>
          <p:cNvSpPr/>
          <p:nvPr/>
        </p:nvSpPr>
        <p:spPr>
          <a:xfrm>
            <a:off x="5828236" y="3119984"/>
            <a:ext cx="487287" cy="47258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ángulo redondeado 36"/>
          <p:cNvSpPr/>
          <p:nvPr/>
        </p:nvSpPr>
        <p:spPr>
          <a:xfrm>
            <a:off x="5828236" y="4173842"/>
            <a:ext cx="487287" cy="47258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ángulo redondeado 39"/>
          <p:cNvSpPr/>
          <p:nvPr/>
        </p:nvSpPr>
        <p:spPr>
          <a:xfrm>
            <a:off x="5828236" y="5595467"/>
            <a:ext cx="487287" cy="47258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ángulo redondeado 31"/>
          <p:cNvSpPr/>
          <p:nvPr/>
        </p:nvSpPr>
        <p:spPr>
          <a:xfrm>
            <a:off x="6415586" y="5595467"/>
            <a:ext cx="487287" cy="47258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CuadroTexto 1"/>
          <p:cNvSpPr txBox="1"/>
          <p:nvPr/>
        </p:nvSpPr>
        <p:spPr>
          <a:xfrm>
            <a:off x="7959060" y="490269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Child tasks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3" name="Conector recto de flecha 8"/>
          <p:cNvCxnSpPr/>
          <p:nvPr/>
        </p:nvCxnSpPr>
        <p:spPr>
          <a:xfrm flipH="1" flipV="1">
            <a:off x="6415586" y="3423977"/>
            <a:ext cx="1543474" cy="1502922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4" name="Conector recto de flecha 32"/>
          <p:cNvCxnSpPr>
            <a:stCxn id="52" idx="1"/>
          </p:cNvCxnSpPr>
          <p:nvPr/>
        </p:nvCxnSpPr>
        <p:spPr>
          <a:xfrm flipH="1">
            <a:off x="6762506" y="5087362"/>
            <a:ext cx="1196554" cy="448072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965658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Task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162</a:t>
            </a:fld>
            <a:endParaRPr lang="en-US"/>
          </a:p>
        </p:txBody>
      </p:sp>
      <p:pic>
        <p:nvPicPr>
          <p:cNvPr id="9" name="Imagen 5" descr="nestedtask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06" y="1075765"/>
            <a:ext cx="6208058" cy="3724835"/>
          </a:xfrm>
          <a:prstGeom prst="rect">
            <a:avLst/>
          </a:prstGeom>
        </p:spPr>
      </p:pic>
      <p:sp>
        <p:nvSpPr>
          <p:cNvPr id="10" name="CuadroTexto 1"/>
          <p:cNvSpPr txBox="1"/>
          <p:nvPr/>
        </p:nvSpPr>
        <p:spPr>
          <a:xfrm>
            <a:off x="358588" y="4860365"/>
            <a:ext cx="621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 contention reduces the performance in GCC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1" name="Conector recto de flecha 3"/>
          <p:cNvCxnSpPr/>
          <p:nvPr/>
        </p:nvCxnSpPr>
        <p:spPr>
          <a:xfrm flipV="1">
            <a:off x="3361765" y="2510119"/>
            <a:ext cx="2510117" cy="235024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CuadroTexto 6"/>
          <p:cNvSpPr txBox="1"/>
          <p:nvPr/>
        </p:nvSpPr>
        <p:spPr>
          <a:xfrm>
            <a:off x="3013685" y="939876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Total execution time for all tasks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uadroTexto 6"/>
          <p:cNvSpPr txBox="1"/>
          <p:nvPr/>
        </p:nvSpPr>
        <p:spPr>
          <a:xfrm>
            <a:off x="1471706" y="5710019"/>
            <a:ext cx="744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Modifying the dispatch in Intel increases the performance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7" name="Conector recto de flecha 8"/>
          <p:cNvCxnSpPr/>
          <p:nvPr/>
        </p:nvCxnSpPr>
        <p:spPr>
          <a:xfrm flipH="1" flipV="1">
            <a:off x="6553200" y="3869765"/>
            <a:ext cx="827741" cy="184025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Conector recto de flecha 2"/>
          <p:cNvCxnSpPr/>
          <p:nvPr/>
        </p:nvCxnSpPr>
        <p:spPr>
          <a:xfrm>
            <a:off x="6553200" y="3391827"/>
            <a:ext cx="0" cy="41363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414395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taskyield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163</a:t>
            </a:fld>
            <a:endParaRPr lang="en-US"/>
          </a:p>
        </p:txBody>
      </p:sp>
      <p:sp>
        <p:nvSpPr>
          <p:cNvPr id="8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200" y="1225176"/>
            <a:ext cx="4038600" cy="49009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void main_task(){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omp task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func1();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omp task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{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func2();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#pragma omp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taskyield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}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…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#pragma omp parallel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{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#pragma omp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single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{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	for (i = 0; i &lt; ntasks; i++) {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#pragma omp task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{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     main_task(args);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}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}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CuadroTexto 6"/>
          <p:cNvSpPr txBox="1"/>
          <p:nvPr/>
        </p:nvSpPr>
        <p:spPr>
          <a:xfrm>
            <a:off x="5321607" y="2298726"/>
            <a:ext cx="32476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Taskyield directive allows to execute another task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0" name="Conector recto de flecha 8"/>
          <p:cNvCxnSpPr/>
          <p:nvPr/>
        </p:nvCxnSpPr>
        <p:spPr>
          <a:xfrm flipH="1">
            <a:off x="3199395" y="2491626"/>
            <a:ext cx="2122212" cy="35365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838957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taskyield</a:t>
            </a:r>
            <a:r>
              <a:rPr lang="en-US" dirty="0" smtClean="0"/>
              <a:t>: Intel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164</a:t>
            </a:fld>
            <a:endParaRPr lang="en-US"/>
          </a:p>
        </p:txBody>
      </p:sp>
      <p:sp>
        <p:nvSpPr>
          <p:cNvPr id="19" name="Rectángulo redondeado 17"/>
          <p:cNvSpPr/>
          <p:nvPr/>
        </p:nvSpPr>
        <p:spPr>
          <a:xfrm>
            <a:off x="4390798" y="2254543"/>
            <a:ext cx="3570303" cy="233338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200" y="1225176"/>
            <a:ext cx="4038600" cy="49009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void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(){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func1();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func2();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taskyield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…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parallel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single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	for 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= 0;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&lt;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ntasks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++)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    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args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}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ángulo 6"/>
          <p:cNvSpPr/>
          <p:nvPr/>
        </p:nvSpPr>
        <p:spPr>
          <a:xfrm>
            <a:off x="1283608" y="4874676"/>
            <a:ext cx="2184865" cy="1065055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ángulo 7"/>
          <p:cNvSpPr/>
          <p:nvPr/>
        </p:nvSpPr>
        <p:spPr>
          <a:xfrm>
            <a:off x="684960" y="1968456"/>
            <a:ext cx="2524060" cy="1281328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ángulo 8"/>
          <p:cNvSpPr/>
          <p:nvPr/>
        </p:nvSpPr>
        <p:spPr>
          <a:xfrm>
            <a:off x="684960" y="1515656"/>
            <a:ext cx="1800324" cy="45280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CuadroTexto 9"/>
          <p:cNvSpPr txBox="1"/>
          <p:nvPr/>
        </p:nvSpPr>
        <p:spPr>
          <a:xfrm>
            <a:off x="3618682" y="5222538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CuadroTexto 10"/>
          <p:cNvSpPr txBox="1"/>
          <p:nvPr/>
        </p:nvSpPr>
        <p:spPr>
          <a:xfrm>
            <a:off x="3385024" y="2439209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CuadroTexto 11"/>
          <p:cNvSpPr txBox="1"/>
          <p:nvPr/>
        </p:nvSpPr>
        <p:spPr>
          <a:xfrm>
            <a:off x="2605150" y="1515656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ángulo 2"/>
          <p:cNvSpPr/>
          <p:nvPr/>
        </p:nvSpPr>
        <p:spPr>
          <a:xfrm>
            <a:off x="5972407" y="2695786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T1</a:t>
            </a:r>
            <a:r>
              <a:rPr kumimoji="0" lang="en-US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ángulo 12"/>
          <p:cNvSpPr/>
          <p:nvPr/>
        </p:nvSpPr>
        <p:spPr>
          <a:xfrm>
            <a:off x="6602732" y="2697981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T1</a:t>
            </a:r>
            <a:r>
              <a:rPr kumimoji="0" lang="en-US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CuadroTexto 5"/>
          <p:cNvSpPr txBox="1"/>
          <p:nvPr/>
        </p:nvSpPr>
        <p:spPr>
          <a:xfrm>
            <a:off x="6395724" y="2254543"/>
            <a:ext cx="101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CuadroTexto 14"/>
          <p:cNvSpPr txBox="1"/>
          <p:nvPr/>
        </p:nvSpPr>
        <p:spPr>
          <a:xfrm>
            <a:off x="4896803" y="2777055"/>
            <a:ext cx="81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Queue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CuadroTexto 15"/>
          <p:cNvSpPr txBox="1"/>
          <p:nvPr/>
        </p:nvSpPr>
        <p:spPr>
          <a:xfrm>
            <a:off x="4390798" y="33791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Current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CuadroTexto 16"/>
          <p:cNvSpPr txBox="1"/>
          <p:nvPr/>
        </p:nvSpPr>
        <p:spPr>
          <a:xfrm>
            <a:off x="4487955" y="4050443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Stored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99718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taskyield</a:t>
            </a:r>
            <a:r>
              <a:rPr lang="en-US" dirty="0" smtClean="0"/>
              <a:t>: Intel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20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200" y="1225176"/>
            <a:ext cx="4038600" cy="49009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void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(){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func1();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func2();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taskyield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…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parallel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single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	for 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= 0;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&lt;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ntasks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++)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    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args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}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ángulo 6"/>
          <p:cNvSpPr/>
          <p:nvPr/>
        </p:nvSpPr>
        <p:spPr>
          <a:xfrm>
            <a:off x="1283608" y="4874676"/>
            <a:ext cx="2184865" cy="1065055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ángulo 7"/>
          <p:cNvSpPr/>
          <p:nvPr/>
        </p:nvSpPr>
        <p:spPr>
          <a:xfrm>
            <a:off x="684960" y="1968456"/>
            <a:ext cx="2524060" cy="1281328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ángulo 8"/>
          <p:cNvSpPr/>
          <p:nvPr/>
        </p:nvSpPr>
        <p:spPr>
          <a:xfrm>
            <a:off x="684960" y="1515656"/>
            <a:ext cx="1800324" cy="45280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CuadroTexto 9"/>
          <p:cNvSpPr txBox="1"/>
          <p:nvPr/>
        </p:nvSpPr>
        <p:spPr>
          <a:xfrm>
            <a:off x="3618682" y="5222538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CuadroTexto 10"/>
          <p:cNvSpPr txBox="1"/>
          <p:nvPr/>
        </p:nvSpPr>
        <p:spPr>
          <a:xfrm>
            <a:off x="3385024" y="2439209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CuadroTexto 11"/>
          <p:cNvSpPr txBox="1"/>
          <p:nvPr/>
        </p:nvSpPr>
        <p:spPr>
          <a:xfrm>
            <a:off x="2605150" y="1515656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ángulo redondeado 17"/>
          <p:cNvSpPr/>
          <p:nvPr/>
        </p:nvSpPr>
        <p:spPr>
          <a:xfrm>
            <a:off x="4390798" y="2254543"/>
            <a:ext cx="3570303" cy="233338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ángulo 2"/>
          <p:cNvSpPr/>
          <p:nvPr/>
        </p:nvSpPr>
        <p:spPr>
          <a:xfrm>
            <a:off x="5972407" y="2695786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T1</a:t>
            </a:r>
            <a:r>
              <a:rPr kumimoji="0" lang="en-US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ángulo 12"/>
          <p:cNvSpPr/>
          <p:nvPr/>
        </p:nvSpPr>
        <p:spPr>
          <a:xfrm>
            <a:off x="5972407" y="3330394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T1</a:t>
            </a:r>
            <a:r>
              <a:rPr kumimoji="0" lang="en-US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CuadroTexto 5"/>
          <p:cNvSpPr txBox="1"/>
          <p:nvPr/>
        </p:nvSpPr>
        <p:spPr>
          <a:xfrm>
            <a:off x="6395724" y="2254543"/>
            <a:ext cx="101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CuadroTexto 14"/>
          <p:cNvSpPr txBox="1"/>
          <p:nvPr/>
        </p:nvSpPr>
        <p:spPr>
          <a:xfrm>
            <a:off x="4896803" y="2777055"/>
            <a:ext cx="81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Queue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CuadroTexto 15"/>
          <p:cNvSpPr txBox="1"/>
          <p:nvPr/>
        </p:nvSpPr>
        <p:spPr>
          <a:xfrm>
            <a:off x="4390798" y="33791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Current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CuadroTexto 16"/>
          <p:cNvSpPr txBox="1"/>
          <p:nvPr/>
        </p:nvSpPr>
        <p:spPr>
          <a:xfrm>
            <a:off x="4487955" y="4050443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Stored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ángulo 18"/>
          <p:cNvSpPr/>
          <p:nvPr/>
        </p:nvSpPr>
        <p:spPr>
          <a:xfrm>
            <a:off x="6589077" y="2697981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ángulo 19"/>
          <p:cNvSpPr/>
          <p:nvPr/>
        </p:nvSpPr>
        <p:spPr>
          <a:xfrm>
            <a:off x="7189914" y="2695786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9509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taskyield</a:t>
            </a:r>
            <a:r>
              <a:rPr lang="en-US" dirty="0" smtClean="0"/>
              <a:t>: Intel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20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200" y="1225176"/>
            <a:ext cx="4038600" cy="49009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void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(){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func1();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func2();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taskyield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…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parallel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single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	for 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= 0;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&lt;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ntasks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++)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    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args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}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ángulo 6"/>
          <p:cNvSpPr/>
          <p:nvPr/>
        </p:nvSpPr>
        <p:spPr>
          <a:xfrm>
            <a:off x="1283608" y="4874676"/>
            <a:ext cx="2184865" cy="1065055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ángulo 7"/>
          <p:cNvSpPr/>
          <p:nvPr/>
        </p:nvSpPr>
        <p:spPr>
          <a:xfrm>
            <a:off x="684960" y="1968456"/>
            <a:ext cx="2524060" cy="1281328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ángulo 8"/>
          <p:cNvSpPr/>
          <p:nvPr/>
        </p:nvSpPr>
        <p:spPr>
          <a:xfrm>
            <a:off x="684960" y="1515656"/>
            <a:ext cx="1800324" cy="45280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CuadroTexto 9"/>
          <p:cNvSpPr txBox="1"/>
          <p:nvPr/>
        </p:nvSpPr>
        <p:spPr>
          <a:xfrm>
            <a:off x="3618682" y="5222538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CuadroTexto 10"/>
          <p:cNvSpPr txBox="1"/>
          <p:nvPr/>
        </p:nvSpPr>
        <p:spPr>
          <a:xfrm>
            <a:off x="3385024" y="2439209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CuadroTexto 11"/>
          <p:cNvSpPr txBox="1"/>
          <p:nvPr/>
        </p:nvSpPr>
        <p:spPr>
          <a:xfrm>
            <a:off x="2605150" y="1515656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Rectángulo redondeado 17"/>
          <p:cNvSpPr/>
          <p:nvPr/>
        </p:nvSpPr>
        <p:spPr>
          <a:xfrm>
            <a:off x="4390798" y="2254543"/>
            <a:ext cx="3570303" cy="233338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ángulo 2"/>
          <p:cNvSpPr/>
          <p:nvPr/>
        </p:nvSpPr>
        <p:spPr>
          <a:xfrm>
            <a:off x="5972407" y="2695786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T1</a:t>
            </a:r>
            <a:r>
              <a:rPr kumimoji="0" lang="en-US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ángulo 12"/>
          <p:cNvSpPr/>
          <p:nvPr/>
        </p:nvSpPr>
        <p:spPr>
          <a:xfrm>
            <a:off x="5972407" y="3330394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CuadroTexto 5"/>
          <p:cNvSpPr txBox="1"/>
          <p:nvPr/>
        </p:nvSpPr>
        <p:spPr>
          <a:xfrm>
            <a:off x="6395724" y="2254543"/>
            <a:ext cx="101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CuadroTexto 14"/>
          <p:cNvSpPr txBox="1"/>
          <p:nvPr/>
        </p:nvSpPr>
        <p:spPr>
          <a:xfrm>
            <a:off x="4896803" y="2777055"/>
            <a:ext cx="81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Queue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CuadroTexto 15"/>
          <p:cNvSpPr txBox="1"/>
          <p:nvPr/>
        </p:nvSpPr>
        <p:spPr>
          <a:xfrm>
            <a:off x="4390798" y="33791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Current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CuadroTexto 16"/>
          <p:cNvSpPr txBox="1"/>
          <p:nvPr/>
        </p:nvSpPr>
        <p:spPr>
          <a:xfrm>
            <a:off x="4487955" y="4050443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Stored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Rectángulo 18"/>
          <p:cNvSpPr/>
          <p:nvPr/>
        </p:nvSpPr>
        <p:spPr>
          <a:xfrm>
            <a:off x="6589077" y="2697981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5737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taskyield</a:t>
            </a:r>
            <a:r>
              <a:rPr lang="en-US" dirty="0" smtClean="0"/>
              <a:t>: Intel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20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200" y="1225176"/>
            <a:ext cx="4038600" cy="49009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void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(){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func1();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func2();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taskyield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…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parallel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single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	for 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= 0;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&lt;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ntasks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++)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    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args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}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ángulo 6"/>
          <p:cNvSpPr/>
          <p:nvPr/>
        </p:nvSpPr>
        <p:spPr>
          <a:xfrm>
            <a:off x="1283608" y="4874676"/>
            <a:ext cx="2184865" cy="1065055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ángulo 7"/>
          <p:cNvSpPr/>
          <p:nvPr/>
        </p:nvSpPr>
        <p:spPr>
          <a:xfrm>
            <a:off x="684960" y="1968456"/>
            <a:ext cx="2524060" cy="1281328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ángulo 8"/>
          <p:cNvSpPr/>
          <p:nvPr/>
        </p:nvSpPr>
        <p:spPr>
          <a:xfrm>
            <a:off x="684960" y="1515656"/>
            <a:ext cx="1800324" cy="45280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CuadroTexto 9"/>
          <p:cNvSpPr txBox="1"/>
          <p:nvPr/>
        </p:nvSpPr>
        <p:spPr>
          <a:xfrm>
            <a:off x="3618682" y="5222538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CuadroTexto 10"/>
          <p:cNvSpPr txBox="1"/>
          <p:nvPr/>
        </p:nvSpPr>
        <p:spPr>
          <a:xfrm>
            <a:off x="3385024" y="2439209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CuadroTexto 11"/>
          <p:cNvSpPr txBox="1"/>
          <p:nvPr/>
        </p:nvSpPr>
        <p:spPr>
          <a:xfrm>
            <a:off x="2605150" y="1515656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Rectángulo redondeado 17"/>
          <p:cNvSpPr/>
          <p:nvPr/>
        </p:nvSpPr>
        <p:spPr>
          <a:xfrm>
            <a:off x="4390798" y="2254543"/>
            <a:ext cx="3570303" cy="233338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ángulo 2"/>
          <p:cNvSpPr/>
          <p:nvPr/>
        </p:nvSpPr>
        <p:spPr>
          <a:xfrm>
            <a:off x="5972407" y="2695786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T1</a:t>
            </a:r>
            <a:r>
              <a:rPr kumimoji="0" lang="en-US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ángulo 12"/>
          <p:cNvSpPr/>
          <p:nvPr/>
        </p:nvSpPr>
        <p:spPr>
          <a:xfrm>
            <a:off x="5972407" y="3330394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CuadroTexto 5"/>
          <p:cNvSpPr txBox="1"/>
          <p:nvPr/>
        </p:nvSpPr>
        <p:spPr>
          <a:xfrm>
            <a:off x="6395724" y="2254543"/>
            <a:ext cx="101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CuadroTexto 14"/>
          <p:cNvSpPr txBox="1"/>
          <p:nvPr/>
        </p:nvSpPr>
        <p:spPr>
          <a:xfrm>
            <a:off x="4896803" y="2777055"/>
            <a:ext cx="81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Queue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CuadroTexto 15"/>
          <p:cNvSpPr txBox="1"/>
          <p:nvPr/>
        </p:nvSpPr>
        <p:spPr>
          <a:xfrm>
            <a:off x="4390798" y="33791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Current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CuadroTexto 16"/>
          <p:cNvSpPr txBox="1"/>
          <p:nvPr/>
        </p:nvSpPr>
        <p:spPr>
          <a:xfrm>
            <a:off x="4487955" y="4050443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Stored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Rectángulo 19"/>
          <p:cNvSpPr/>
          <p:nvPr/>
        </p:nvSpPr>
        <p:spPr>
          <a:xfrm>
            <a:off x="5972407" y="3982829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0261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taskyield</a:t>
            </a:r>
            <a:r>
              <a:rPr lang="en-US" dirty="0" smtClean="0"/>
              <a:t>: Intel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20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200" y="1225176"/>
            <a:ext cx="4038600" cy="49009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void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(){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func1();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func2();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taskyield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…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parallel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single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	for 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= 0;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&lt;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ntasks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++)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    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args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}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ángulo 6"/>
          <p:cNvSpPr/>
          <p:nvPr/>
        </p:nvSpPr>
        <p:spPr>
          <a:xfrm>
            <a:off x="1283608" y="4874676"/>
            <a:ext cx="2184865" cy="1065055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ángulo 7"/>
          <p:cNvSpPr/>
          <p:nvPr/>
        </p:nvSpPr>
        <p:spPr>
          <a:xfrm>
            <a:off x="684960" y="1968456"/>
            <a:ext cx="2524060" cy="1281328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ángulo 8"/>
          <p:cNvSpPr/>
          <p:nvPr/>
        </p:nvSpPr>
        <p:spPr>
          <a:xfrm>
            <a:off x="684960" y="1515656"/>
            <a:ext cx="1800324" cy="452800"/>
          </a:xfrm>
          <a:prstGeom prst="rect">
            <a:avLst/>
          </a:prstGeom>
          <a:noFill/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CuadroTexto 9"/>
          <p:cNvSpPr txBox="1"/>
          <p:nvPr/>
        </p:nvSpPr>
        <p:spPr>
          <a:xfrm>
            <a:off x="3618682" y="5222538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CuadroTexto 10"/>
          <p:cNvSpPr txBox="1"/>
          <p:nvPr/>
        </p:nvSpPr>
        <p:spPr>
          <a:xfrm>
            <a:off x="3385024" y="2439209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CuadroTexto 11"/>
          <p:cNvSpPr txBox="1"/>
          <p:nvPr/>
        </p:nvSpPr>
        <p:spPr>
          <a:xfrm>
            <a:off x="2605150" y="1515656"/>
            <a:ext cx="7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Task 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ángulo redondeado 17"/>
          <p:cNvSpPr/>
          <p:nvPr/>
        </p:nvSpPr>
        <p:spPr>
          <a:xfrm>
            <a:off x="4390798" y="2254543"/>
            <a:ext cx="3570303" cy="233338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ángulo 2"/>
          <p:cNvSpPr/>
          <p:nvPr/>
        </p:nvSpPr>
        <p:spPr>
          <a:xfrm>
            <a:off x="5972407" y="2695786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T1</a:t>
            </a:r>
            <a:r>
              <a:rPr kumimoji="0" lang="en-US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ángulo 12"/>
          <p:cNvSpPr/>
          <p:nvPr/>
        </p:nvSpPr>
        <p:spPr>
          <a:xfrm>
            <a:off x="5972407" y="3330394"/>
            <a:ext cx="600837" cy="43694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CuadroTexto 5"/>
          <p:cNvSpPr txBox="1"/>
          <p:nvPr/>
        </p:nvSpPr>
        <p:spPr>
          <a:xfrm>
            <a:off x="6395724" y="2254543"/>
            <a:ext cx="101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CuadroTexto 14"/>
          <p:cNvSpPr txBox="1"/>
          <p:nvPr/>
        </p:nvSpPr>
        <p:spPr>
          <a:xfrm>
            <a:off x="4896803" y="2777055"/>
            <a:ext cx="81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Queue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CuadroTexto 15"/>
          <p:cNvSpPr txBox="1"/>
          <p:nvPr/>
        </p:nvSpPr>
        <p:spPr>
          <a:xfrm>
            <a:off x="4390798" y="33791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Current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CuadroTexto 16"/>
          <p:cNvSpPr txBox="1"/>
          <p:nvPr/>
        </p:nvSpPr>
        <p:spPr>
          <a:xfrm>
            <a:off x="4487955" y="4050443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Stored task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1354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taskyield</a:t>
            </a:r>
            <a:r>
              <a:rPr lang="en-US" dirty="0"/>
              <a:t>: Intel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T3 has not been reallocated into the task queue, it can not be stolen and resumed</a:t>
            </a:r>
          </a:p>
          <a:p>
            <a:r>
              <a:rPr lang="en-US" dirty="0"/>
              <a:t>There is not context switch</a:t>
            </a:r>
          </a:p>
          <a:p>
            <a:r>
              <a:rPr lang="en-US" dirty="0"/>
              <a:t>But at least there is an implementation…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4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517193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Growing interests in ULT and task libraries</a:t>
            </a:r>
          </a:p>
          <a:p>
            <a:pPr lvl="1"/>
            <a:r>
              <a:rPr lang="en-US" dirty="0" smtClean="0"/>
              <a:t>Converse threads, </a:t>
            </a:r>
            <a:r>
              <a:rPr lang="en-US" dirty="0" err="1" smtClean="0"/>
              <a:t>Qthreads</a:t>
            </a:r>
            <a:r>
              <a:rPr lang="en-US" dirty="0" smtClean="0"/>
              <a:t>, </a:t>
            </a:r>
            <a:r>
              <a:rPr lang="en-US" dirty="0" err="1" smtClean="0"/>
              <a:t>MassiveThreads</a:t>
            </a:r>
            <a:r>
              <a:rPr lang="en-US" dirty="0" smtClean="0"/>
              <a:t>, Nanos++, </a:t>
            </a:r>
            <a:r>
              <a:rPr lang="en-US" dirty="0" err="1" smtClean="0"/>
              <a:t>Cilk</a:t>
            </a:r>
            <a:r>
              <a:rPr lang="en-US" dirty="0" smtClean="0"/>
              <a:t>, OpenMP task, C++11 task, C++17 </a:t>
            </a:r>
            <a:r>
              <a:rPr lang="en-US" dirty="0" err="1" smtClean="0"/>
              <a:t>coroutine</a:t>
            </a:r>
            <a:r>
              <a:rPr lang="en-US" dirty="0" smtClean="0"/>
              <a:t> proposal, etc.</a:t>
            </a:r>
          </a:p>
          <a:p>
            <a:r>
              <a:rPr lang="en-US" dirty="0" err="1" smtClean="0"/>
              <a:t>Qthreads</a:t>
            </a:r>
            <a:endParaRPr lang="en-US" dirty="0" smtClean="0"/>
          </a:p>
          <a:p>
            <a:pPr lvl="1"/>
            <a:r>
              <a:rPr lang="en-US" dirty="0" smtClean="0"/>
              <a:t>Lightweight portable ULT library</a:t>
            </a:r>
          </a:p>
          <a:p>
            <a:pPr lvl="1"/>
            <a:r>
              <a:rPr lang="en-US" dirty="0" smtClean="0"/>
              <a:t>Locality-aware work-stealing scheduler</a:t>
            </a:r>
          </a:p>
          <a:p>
            <a:r>
              <a:rPr lang="en-US" dirty="0" err="1" smtClean="0"/>
              <a:t>MassiveThreads</a:t>
            </a:r>
            <a:endParaRPr lang="en-US" dirty="0" smtClean="0"/>
          </a:p>
          <a:p>
            <a:pPr lvl="1"/>
            <a:r>
              <a:rPr lang="en-US" dirty="0" smtClean="0"/>
              <a:t>A user-level lightweight thread library</a:t>
            </a:r>
          </a:p>
          <a:p>
            <a:pPr lvl="2"/>
            <a:r>
              <a:rPr lang="en-US" dirty="0" smtClean="0"/>
              <a:t>Designed for High Productivity Languages</a:t>
            </a:r>
          </a:p>
          <a:p>
            <a:pPr lvl="1"/>
            <a:r>
              <a:rPr lang="en-US" dirty="0" smtClean="0"/>
              <a:t>Provide </a:t>
            </a:r>
            <a:r>
              <a:rPr lang="en-US" dirty="0" err="1" smtClean="0"/>
              <a:t>pthread</a:t>
            </a:r>
            <a:r>
              <a:rPr lang="en-US" dirty="0" smtClean="0"/>
              <a:t>-compatible API and semantics</a:t>
            </a:r>
          </a:p>
          <a:p>
            <a:pPr lvl="2"/>
            <a:r>
              <a:rPr lang="en-US" dirty="0" smtClean="0"/>
              <a:t>Blocking I/O can trigger context switches</a:t>
            </a:r>
          </a:p>
          <a:p>
            <a:pPr lvl="1"/>
            <a:r>
              <a:rPr lang="en-US" dirty="0" smtClean="0"/>
              <a:t>Exploit a work-stealing scheduler</a:t>
            </a:r>
          </a:p>
          <a:p>
            <a:endParaRPr lang="en-US" dirty="0" smtClean="0"/>
          </a:p>
          <a:p>
            <a:r>
              <a:rPr lang="en-US" dirty="0" smtClean="0"/>
              <a:t>Pros</a:t>
            </a:r>
          </a:p>
          <a:p>
            <a:pPr lvl="1"/>
            <a:r>
              <a:rPr lang="en-US" i="1" dirty="0" smtClean="0"/>
              <a:t>Easy to use with </a:t>
            </a:r>
            <a:r>
              <a:rPr lang="en-US" i="1" dirty="0" err="1" smtClean="0"/>
              <a:t>pthreads</a:t>
            </a:r>
            <a:r>
              <a:rPr lang="en-US" i="1" dirty="0" smtClean="0"/>
              <a:t>-like interface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i="1" dirty="0" smtClean="0"/>
              <a:t>Runtime tries to do something smart (e.g., work-stealing)</a:t>
            </a:r>
          </a:p>
          <a:p>
            <a:pPr lvl="1"/>
            <a:r>
              <a:rPr lang="en-US" i="1" dirty="0" smtClean="0"/>
              <a:t>This may conflict with the user’s demand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taskyield</a:t>
            </a:r>
            <a:r>
              <a:rPr lang="en-US" dirty="0" smtClean="0"/>
              <a:t>: GCC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170</a:t>
            </a:fld>
            <a:endParaRPr lang="en-US"/>
          </a:p>
        </p:txBody>
      </p:sp>
      <p:sp>
        <p:nvSpPr>
          <p:cNvPr id="8" name="Marcador de contenido 4"/>
          <p:cNvSpPr>
            <a:spLocks noGrp="1"/>
          </p:cNvSpPr>
          <p:nvPr>
            <p:ph sz="half" idx="1"/>
          </p:nvPr>
        </p:nvSpPr>
        <p:spPr bwMode="auto">
          <a:xfrm>
            <a:off x="457200" y="1225176"/>
            <a:ext cx="4038600" cy="49009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void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(){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func1();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func2();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taskyield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…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parallel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single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	for 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= 0;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&lt;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ntasks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;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++) 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#pragma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task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{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    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main_task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args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);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    	}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         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  }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Shape 10"/>
          <p:cNvSpPr txBox="1"/>
          <p:nvPr/>
        </p:nvSpPr>
        <p:spPr>
          <a:xfrm>
            <a:off x="4139142" y="2671337"/>
            <a:ext cx="4828116" cy="2071064"/>
          </a:xfrm>
          <a:prstGeom prst="rect">
            <a:avLst/>
          </a:prstGeom>
          <a:noFill/>
          <a:ln>
            <a:solidFill>
              <a:srgbClr val="1F497D"/>
            </a:solidFill>
          </a:ln>
        </p:spPr>
        <p:txBody>
          <a:bodyPr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/* Called when encountering a taskyield directive.  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void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GOMP_taskyield (void)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/* Nothing at the moment.  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1401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taskyield</a:t>
            </a:r>
            <a:r>
              <a:rPr lang="en-US" dirty="0"/>
              <a:t>: Intel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129632"/>
          </a:xfrm>
        </p:spPr>
        <p:txBody>
          <a:bodyPr/>
          <a:lstStyle/>
          <a:p>
            <a:r>
              <a:rPr lang="en-US" dirty="0"/>
              <a:t>There is a current limitation that ULTs can avoid:</a:t>
            </a:r>
          </a:p>
          <a:p>
            <a:pPr lvl="1"/>
            <a:r>
              <a:rPr lang="en-US" dirty="0"/>
              <a:t>2 Tasks (T0,T1) in one thread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16" name="Rectángulo 2"/>
          <p:cNvSpPr/>
          <p:nvPr/>
        </p:nvSpPr>
        <p:spPr>
          <a:xfrm>
            <a:off x="1720581" y="3331711"/>
            <a:ext cx="587182" cy="559837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ángulo 19"/>
          <p:cNvSpPr/>
          <p:nvPr/>
        </p:nvSpPr>
        <p:spPr>
          <a:xfrm>
            <a:off x="3171240" y="3331711"/>
            <a:ext cx="587182" cy="559837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" name="Conector recto de flecha 21"/>
          <p:cNvCxnSpPr>
            <a:stCxn id="16" idx="3"/>
            <a:endCxn id="17" idx="1"/>
          </p:cNvCxnSpPr>
          <p:nvPr/>
        </p:nvCxnSpPr>
        <p:spPr>
          <a:xfrm>
            <a:off x="2307763" y="3611630"/>
            <a:ext cx="863477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" name="Conector recto de flecha 23"/>
          <p:cNvCxnSpPr/>
          <p:nvPr/>
        </p:nvCxnSpPr>
        <p:spPr>
          <a:xfrm>
            <a:off x="3741452" y="3611630"/>
            <a:ext cx="863477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" name="CuadroTexto 24"/>
          <p:cNvSpPr txBox="1"/>
          <p:nvPr/>
        </p:nvSpPr>
        <p:spPr>
          <a:xfrm>
            <a:off x="2422293" y="3228641"/>
            <a:ext cx="63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yield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CuadroTexto 25"/>
          <p:cNvSpPr txBox="1"/>
          <p:nvPr/>
        </p:nvSpPr>
        <p:spPr>
          <a:xfrm>
            <a:off x="3841833" y="3224016"/>
            <a:ext cx="63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yield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ángulo 11"/>
          <p:cNvSpPr/>
          <p:nvPr/>
        </p:nvSpPr>
        <p:spPr>
          <a:xfrm>
            <a:off x="4567149" y="3318054"/>
            <a:ext cx="587182" cy="559837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ángulo 12"/>
          <p:cNvSpPr/>
          <p:nvPr/>
        </p:nvSpPr>
        <p:spPr>
          <a:xfrm>
            <a:off x="6017808" y="3318054"/>
            <a:ext cx="587182" cy="559837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T0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Conector recto de flecha 13"/>
          <p:cNvCxnSpPr>
            <a:stCxn id="22" idx="3"/>
            <a:endCxn id="23" idx="1"/>
          </p:cNvCxnSpPr>
          <p:nvPr/>
        </p:nvCxnSpPr>
        <p:spPr>
          <a:xfrm>
            <a:off x="5154331" y="3597973"/>
            <a:ext cx="863477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5" name="CuadroTexto 14"/>
          <p:cNvSpPr txBox="1"/>
          <p:nvPr/>
        </p:nvSpPr>
        <p:spPr>
          <a:xfrm>
            <a:off x="5277841" y="3242298"/>
            <a:ext cx="69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finish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CuadroTexto 15"/>
          <p:cNvSpPr txBox="1"/>
          <p:nvPr/>
        </p:nvSpPr>
        <p:spPr>
          <a:xfrm>
            <a:off x="1816169" y="4806403"/>
            <a:ext cx="5550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As T0 has not been queued again,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there is no way to return to T0 if T1 does not finish!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519139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OpenMP: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use of lightweight threads for reducing the current parallel solution overhead has been demonstrated</a:t>
            </a:r>
          </a:p>
          <a:p>
            <a:r>
              <a:rPr lang="en-US" dirty="0"/>
              <a:t>A better management of fine-grained parallelism is achieved with ULT/Tasks</a:t>
            </a:r>
          </a:p>
          <a:p>
            <a:r>
              <a:rPr lang="en-US" dirty="0"/>
              <a:t>A lack of improvement in OpenMP parallel nested structures and task directives implementation has been detailed</a:t>
            </a:r>
          </a:p>
          <a:p>
            <a:r>
              <a:rPr lang="en-US" dirty="0"/>
              <a:t>Task yield limitation has been detected</a:t>
            </a:r>
          </a:p>
          <a:p>
            <a:r>
              <a:rPr lang="en-US" dirty="0"/>
              <a:t>A basic runtime for Argobots has been implemented</a:t>
            </a:r>
          </a:p>
          <a:p>
            <a:endParaRPr lang="en-US" dirty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/>
              <a:t>Work on the compiler to generate flags for the Argobots runtime</a:t>
            </a:r>
          </a:p>
          <a:p>
            <a:pPr lvl="1"/>
            <a:r>
              <a:rPr lang="en-US" dirty="0"/>
              <a:t>Study parallel code with communication calls</a:t>
            </a:r>
          </a:p>
          <a:p>
            <a:pPr lvl="1"/>
            <a:r>
              <a:rPr lang="en-US" dirty="0"/>
              <a:t>Study the performance using real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18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2104089"/>
            <a:ext cx="7772400" cy="827853"/>
          </a:xfrm>
        </p:spPr>
        <p:txBody>
          <a:bodyPr/>
          <a:lstStyle/>
          <a:p>
            <a:r>
              <a:rPr lang="en-US" dirty="0" err="1" smtClean="0"/>
              <a:t>MPI+Argobots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722313" y="2896329"/>
            <a:ext cx="7772400" cy="486677"/>
          </a:xfrm>
        </p:spPr>
        <p:txBody>
          <a:bodyPr anchor="t">
            <a:normAutofit/>
          </a:bodyPr>
          <a:lstStyle/>
          <a:p>
            <a:r>
              <a:rPr lang="en-US" i="1" dirty="0"/>
              <a:t>Overlapping Communication and Computation with User-Level Threads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2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 smtClean="0"/>
              <a:t>Motivation: Message Passing with User-level Threads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192703" cy="49831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smtClean="0"/>
              <a:t>Overlap communication with computation using ULT</a:t>
            </a:r>
          </a:p>
          <a:p>
            <a:r>
              <a:rPr lang="en-US" smtClean="0"/>
              <a:t>Lightweight</a:t>
            </a:r>
          </a:p>
          <a:p>
            <a:pPr lvl="1"/>
            <a:r>
              <a:rPr lang="en-US" smtClean="0"/>
              <a:t>ULT does not execute concurrently using additional hardware resource, but takes turn to run by context switching</a:t>
            </a:r>
          </a:p>
          <a:p>
            <a:pPr lvl="1"/>
            <a:r>
              <a:rPr lang="en-US" smtClean="0"/>
              <a:t>No lock needed between two ULTs in the same kernel thread</a:t>
            </a:r>
          </a:p>
          <a:p>
            <a:r>
              <a:rPr lang="en-US" smtClean="0"/>
              <a:t>Asynchronous communication</a:t>
            </a:r>
          </a:p>
          <a:p>
            <a:pPr lvl="1"/>
            <a:r>
              <a:rPr lang="en-US" smtClean="0"/>
              <a:t>Helps turn an MPI blocking call to a nonblocking one</a:t>
            </a:r>
          </a:p>
          <a:p>
            <a:pPr lvl="1"/>
            <a:r>
              <a:rPr lang="en-US" smtClean="0"/>
              <a:t>Decouples the operation of “send start” and “send complete”</a:t>
            </a:r>
          </a:p>
          <a:p>
            <a:r>
              <a:rPr lang="en-US" smtClean="0"/>
              <a:t>Dynamic Tasking</a:t>
            </a:r>
          </a:p>
          <a:p>
            <a:pPr lvl="1"/>
            <a:r>
              <a:rPr lang="en-US" smtClean="0"/>
              <a:t>Providing automatic overlap based on task-graph dependencies 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486676" y="1580239"/>
            <a:ext cx="280965" cy="83142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 cmpd="sng">
            <a:solidFill>
              <a:srgbClr val="17375E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73361" y="2411321"/>
            <a:ext cx="280965" cy="915899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28575" cmpd="sng">
            <a:solidFill>
              <a:srgbClr val="BF084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5909257" y="1463428"/>
            <a:ext cx="0" cy="3376263"/>
          </a:xfrm>
          <a:prstGeom prst="line">
            <a:avLst/>
          </a:prstGeom>
          <a:ln w="38100" cmpd="sng">
            <a:solidFill>
              <a:srgbClr val="17375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 rot="5400000">
            <a:off x="5657558" y="4203075"/>
            <a:ext cx="100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i="1" dirty="0" smtClean="0">
                <a:solidFill>
                  <a:srgbClr val="3F3F3F"/>
                </a:solidFill>
                <a:latin typeface="Times New Roman"/>
                <a:cs typeface="Times New Roman"/>
              </a:rPr>
              <a:t>timeline</a:t>
            </a:r>
            <a:endParaRPr lang="en-US" i="1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14139" y="1574250"/>
            <a:ext cx="1699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do computation, start a </a:t>
            </a:r>
          </a:p>
          <a:p>
            <a:pPr defTabSz="914400"/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MPI send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774161" y="2411666"/>
            <a:ext cx="280965" cy="739894"/>
          </a:xfrm>
          <a:prstGeom prst="rect">
            <a:avLst/>
          </a:prstGeom>
          <a:pattFill prst="ltUpDiag">
            <a:fgClr>
              <a:schemeClr val="tx2">
                <a:lumMod val="75000"/>
              </a:schemeClr>
            </a:fgClr>
            <a:bgClr>
              <a:prstClr val="white"/>
            </a:bgClr>
          </a:pattFill>
          <a:ln w="28575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214141" y="2380421"/>
            <a:ext cx="1699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1400" b="1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ontext switch 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to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communication </a:t>
            </a:r>
          </a:p>
          <a:p>
            <a:pPr defTabSz="914400"/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 background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774160" y="3329507"/>
            <a:ext cx="280965" cy="679410"/>
          </a:xfrm>
          <a:prstGeom prst="rect">
            <a:avLst/>
          </a:prstGeom>
          <a:pattFill prst="ltUpDiag">
            <a:fgClr>
              <a:schemeClr val="accent1">
                <a:lumMod val="50000"/>
                <a:lumOff val="50000"/>
              </a:schemeClr>
            </a:fgClr>
            <a:bgClr>
              <a:prstClr val="white"/>
            </a:bgClr>
          </a:pattFill>
          <a:ln w="28575" cmpd="sng">
            <a:solidFill>
              <a:srgbClr val="BF084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14140" y="3327220"/>
            <a:ext cx="16996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1400" b="1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ontext switch 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back to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communicate in background</a:t>
            </a:r>
            <a:endParaRPr lang="en-US" sz="1400" baseline="-250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3361" y="3334651"/>
            <a:ext cx="280965" cy="915899"/>
          </a:xfrm>
          <a:prstGeom prst="rect">
            <a:avLst/>
          </a:prstGeom>
          <a:solidFill>
            <a:srgbClr val="17375E"/>
          </a:solidFill>
          <a:ln w="28575" cmpd="sng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484583" y="2411666"/>
            <a:ext cx="242925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84583" y="3329507"/>
            <a:ext cx="242925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3361" y="1574250"/>
            <a:ext cx="242925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854398" y="1760436"/>
            <a:ext cx="68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ULT</a:t>
            </a:r>
            <a:r>
              <a:rPr lang="en-US" baseline="-25000" dirty="0" smtClean="0">
                <a:solidFill>
                  <a:srgbClr val="3F3F3F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56309" y="2635450"/>
            <a:ext cx="68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ULT</a:t>
            </a:r>
            <a:r>
              <a:rPr lang="en-US" baseline="-25000" dirty="0" smtClean="0">
                <a:solidFill>
                  <a:srgbClr val="3F3F3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64644" y="4933104"/>
            <a:ext cx="709517" cy="7393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CPU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859381" y="4933105"/>
            <a:ext cx="709517" cy="7393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NIC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MPI+Argobots</a:t>
            </a:r>
            <a:r>
              <a:rPr lang="en-US" sz="2400" dirty="0" smtClean="0"/>
              <a:t>: Data Movement in Distributed Memory Systems with Lightweight Threads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6" y="1280081"/>
            <a:ext cx="5491431" cy="5260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Hybrid runtime of MPI and Argobots</a:t>
            </a:r>
          </a:p>
          <a:p>
            <a:pPr lvl="1"/>
            <a:r>
              <a:rPr lang="en-US" dirty="0" smtClean="0"/>
              <a:t>lightweight and dynamically adapt to the hardware resources</a:t>
            </a:r>
          </a:p>
          <a:p>
            <a:r>
              <a:rPr lang="en-US" dirty="0" smtClean="0"/>
              <a:t>Two level of threads provide an explicit semantic for concurrency</a:t>
            </a:r>
          </a:p>
          <a:p>
            <a:pPr lvl="1"/>
            <a:r>
              <a:rPr lang="en-US" dirty="0" smtClean="0"/>
              <a:t>ES provides concurrent execution</a:t>
            </a:r>
          </a:p>
          <a:p>
            <a:pPr lvl="1"/>
            <a:r>
              <a:rPr lang="en-US" dirty="0" smtClean="0"/>
              <a:t>ULT provides fast context switch</a:t>
            </a:r>
          </a:p>
          <a:p>
            <a:r>
              <a:rPr lang="en-US" dirty="0" smtClean="0"/>
              <a:t>vs. </a:t>
            </a:r>
            <a:r>
              <a:rPr lang="en-US" dirty="0" err="1" smtClean="0"/>
              <a:t>MPI+Pthreads</a:t>
            </a:r>
            <a:endParaRPr lang="en-US" dirty="0" smtClean="0"/>
          </a:p>
          <a:p>
            <a:pPr lvl="1"/>
            <a:r>
              <a:rPr lang="en-US" dirty="0" smtClean="0"/>
              <a:t>Overlapping communication and computation with a more lightweight ULT</a:t>
            </a:r>
          </a:p>
          <a:p>
            <a:r>
              <a:rPr lang="en-US" dirty="0" smtClean="0"/>
              <a:t>vs. </a:t>
            </a:r>
            <a:r>
              <a:rPr lang="en-US" dirty="0" err="1" smtClean="0"/>
              <a:t>MPI+Qthreads</a:t>
            </a:r>
            <a:endParaRPr lang="en-US" dirty="0" smtClean="0"/>
          </a:p>
          <a:p>
            <a:pPr lvl="1"/>
            <a:r>
              <a:rPr lang="en-US" dirty="0" err="1" smtClean="0"/>
              <a:t>Qthreads</a:t>
            </a:r>
            <a:r>
              <a:rPr lang="en-US" dirty="0" smtClean="0"/>
              <a:t> shares ULTs among workers, so it can not specify which ULTs run in parallel. Argobots binds ULT to ES for explicit scheduling.</a:t>
            </a:r>
          </a:p>
          <a:p>
            <a:pPr lvl="1"/>
            <a:r>
              <a:rPr lang="en-US" dirty="0" smtClean="0"/>
              <a:t>More opportunities for smart scheduling</a:t>
            </a:r>
          </a:p>
          <a:p>
            <a:pPr lvl="2"/>
            <a:r>
              <a:rPr lang="en-US" dirty="0" smtClean="0"/>
              <a:t>E.g. yielding in the same ES does not require a lock</a:t>
            </a:r>
          </a:p>
          <a:p>
            <a:pPr lvl="1"/>
            <a:r>
              <a:rPr lang="en-US" dirty="0" smtClean="0"/>
              <a:t>Highly optimized context switch in Argobots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859387" y="1280081"/>
            <a:ext cx="3169102" cy="2209349"/>
            <a:chOff x="5859387" y="965778"/>
            <a:chExt cx="3169102" cy="2209349"/>
          </a:xfrm>
        </p:grpSpPr>
        <p:grpSp>
          <p:nvGrpSpPr>
            <p:cNvPr id="47" name="Group 46"/>
            <p:cNvGrpSpPr/>
            <p:nvPr/>
          </p:nvGrpSpPr>
          <p:grpSpPr>
            <a:xfrm>
              <a:off x="5859387" y="972947"/>
              <a:ext cx="1355079" cy="2202180"/>
              <a:chOff x="6319203" y="972947"/>
              <a:chExt cx="1355079" cy="220218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6319203" y="972947"/>
                <a:ext cx="1355079" cy="174178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6427932" y="1102481"/>
                <a:ext cx="538797" cy="1612249"/>
                <a:chOff x="6329400" y="1102481"/>
                <a:chExt cx="538797" cy="1612249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6329400" y="1102481"/>
                  <a:ext cx="538797" cy="130330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sz="14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79" name="Group 78"/>
                <p:cNvGrpSpPr/>
                <p:nvPr/>
              </p:nvGrpSpPr>
              <p:grpSpPr>
                <a:xfrm>
                  <a:off x="6478998" y="1277117"/>
                  <a:ext cx="220346" cy="790118"/>
                  <a:chOff x="6478998" y="1277117"/>
                  <a:chExt cx="220346" cy="790118"/>
                </a:xfrm>
                <a:solidFill>
                  <a:schemeClr val="tx2">
                    <a:lumMod val="60000"/>
                    <a:lumOff val="40000"/>
                  </a:schemeClr>
                </a:solidFill>
              </p:grpSpPr>
              <p:sp>
                <p:nvSpPr>
                  <p:cNvPr id="82" name="Rectangle 81"/>
                  <p:cNvSpPr/>
                  <p:nvPr/>
                </p:nvSpPr>
                <p:spPr>
                  <a:xfrm>
                    <a:off x="6478998" y="1277117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6478998" y="1476265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6478998" y="1675413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6478998" y="1868087"/>
                    <a:ext cx="220346" cy="199148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80" name="Rectangle 79"/>
                <p:cNvSpPr/>
                <p:nvPr/>
              </p:nvSpPr>
              <p:spPr>
                <a:xfrm>
                  <a:off x="6361979" y="2067235"/>
                  <a:ext cx="46689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sz="120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ULT</a:t>
                  </a:r>
                  <a:endPara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6395432" y="2437731"/>
                  <a:ext cx="36425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sz="120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ES</a:t>
                  </a:r>
                  <a:endPara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7053441" y="1102481"/>
                <a:ext cx="538797" cy="1612249"/>
                <a:chOff x="6329400" y="1102481"/>
                <a:chExt cx="538797" cy="1612249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6329400" y="1102481"/>
                  <a:ext cx="538797" cy="130330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sz="14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72" name="Group 71"/>
                <p:cNvGrpSpPr/>
                <p:nvPr/>
              </p:nvGrpSpPr>
              <p:grpSpPr>
                <a:xfrm>
                  <a:off x="6478998" y="1476265"/>
                  <a:ext cx="220346" cy="590970"/>
                  <a:chOff x="6478998" y="1476265"/>
                  <a:chExt cx="220346" cy="590970"/>
                </a:xfrm>
                <a:solidFill>
                  <a:schemeClr val="tx2">
                    <a:lumMod val="60000"/>
                    <a:lumOff val="40000"/>
                  </a:schemeClr>
                </a:solidFill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6478998" y="1476265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6" name="Rectangle 75"/>
                  <p:cNvSpPr/>
                  <p:nvPr/>
                </p:nvSpPr>
                <p:spPr>
                  <a:xfrm>
                    <a:off x="6478998" y="1675413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6478998" y="1868087"/>
                    <a:ext cx="220346" cy="199148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73" name="Rectangle 72"/>
                <p:cNvSpPr/>
                <p:nvPr/>
              </p:nvSpPr>
              <p:spPr>
                <a:xfrm>
                  <a:off x="6361979" y="2067235"/>
                  <a:ext cx="46689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sz="120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ULT</a:t>
                  </a:r>
                  <a:endPara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6395432" y="2437731"/>
                  <a:ext cx="36425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sz="120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ES</a:t>
                  </a:r>
                  <a:endPara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70" name="Rectangle 69"/>
              <p:cNvSpPr/>
              <p:nvPr/>
            </p:nvSpPr>
            <p:spPr>
              <a:xfrm>
                <a:off x="6319203" y="2713298"/>
                <a:ext cx="1355079" cy="46182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MPI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673410" y="965778"/>
              <a:ext cx="1355079" cy="2202180"/>
              <a:chOff x="6319203" y="972947"/>
              <a:chExt cx="1355079" cy="220218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319203" y="972947"/>
                <a:ext cx="1355079" cy="174178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6427932" y="1102481"/>
                <a:ext cx="538797" cy="1612249"/>
                <a:chOff x="6329400" y="1102481"/>
                <a:chExt cx="538797" cy="1612249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6329400" y="1102481"/>
                  <a:ext cx="538797" cy="130330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sz="14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6478998" y="1675413"/>
                  <a:ext cx="220346" cy="391822"/>
                  <a:chOff x="6478998" y="1675413"/>
                  <a:chExt cx="220346" cy="391822"/>
                </a:xfrm>
                <a:solidFill>
                  <a:schemeClr val="tx2">
                    <a:lumMod val="60000"/>
                    <a:lumOff val="40000"/>
                  </a:schemeClr>
                </a:solidFill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6478998" y="1675413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6478998" y="1868087"/>
                    <a:ext cx="220346" cy="199148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63" name="Rectangle 62"/>
                <p:cNvSpPr/>
                <p:nvPr/>
              </p:nvSpPr>
              <p:spPr>
                <a:xfrm>
                  <a:off x="6361979" y="2067235"/>
                  <a:ext cx="46689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sz="120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ULT</a:t>
                  </a:r>
                  <a:endPara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6395432" y="2437731"/>
                  <a:ext cx="36425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sz="120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ES</a:t>
                  </a:r>
                  <a:endPara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7053441" y="1102481"/>
                <a:ext cx="538797" cy="1612249"/>
                <a:chOff x="6329400" y="1102481"/>
                <a:chExt cx="538797" cy="1612249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6329400" y="1102481"/>
                  <a:ext cx="538797" cy="130330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sz="14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55" name="Group 54"/>
                <p:cNvGrpSpPr/>
                <p:nvPr/>
              </p:nvGrpSpPr>
              <p:grpSpPr>
                <a:xfrm>
                  <a:off x="6478998" y="1476265"/>
                  <a:ext cx="220346" cy="590970"/>
                  <a:chOff x="6478998" y="1476265"/>
                  <a:chExt cx="220346" cy="590970"/>
                </a:xfrm>
                <a:solidFill>
                  <a:schemeClr val="tx2">
                    <a:lumMod val="60000"/>
                    <a:lumOff val="40000"/>
                  </a:schemeClr>
                </a:solidFill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6478998" y="1476265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6478998" y="1675413"/>
                    <a:ext cx="220346" cy="199148"/>
                  </a:xfrm>
                  <a:prstGeom prst="rect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6478998" y="1868087"/>
                    <a:ext cx="220346" cy="199148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 sz="140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56" name="Rectangle 55"/>
                <p:cNvSpPr/>
                <p:nvPr/>
              </p:nvSpPr>
              <p:spPr>
                <a:xfrm>
                  <a:off x="6361979" y="2067235"/>
                  <a:ext cx="46689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sz="120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ULT</a:t>
                  </a:r>
                  <a:endPara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395432" y="2437731"/>
                  <a:ext cx="36425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sz="1200" dirty="0" smtClean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ES</a:t>
                  </a:r>
                  <a:endPara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6319203" y="2713298"/>
                <a:ext cx="1355079" cy="4618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MPI</a:t>
                </a:r>
              </a:p>
            </p:txBody>
          </p:sp>
        </p:grpSp>
        <p:sp>
          <p:nvSpPr>
            <p:cNvPr id="49" name="Left-Right Arrow 48"/>
            <p:cNvSpPr/>
            <p:nvPr/>
          </p:nvSpPr>
          <p:spPr bwMode="auto">
            <a:xfrm>
              <a:off x="7081644" y="2770907"/>
              <a:ext cx="689281" cy="304800"/>
            </a:xfrm>
            <a:prstGeom prst="leftRightArrow">
              <a:avLst/>
            </a:prstGeom>
            <a:solidFill>
              <a:srgbClr val="FFFFFF"/>
            </a:solidFill>
            <a:ln w="28575" cap="flat" cmpd="sng" algn="ctr">
              <a:solidFill>
                <a:srgbClr val="1737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616161"/>
                </a:solidFill>
                <a:latin typeface="Calibri" pitchFamily="34" charset="0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6497233" y="970563"/>
            <a:ext cx="811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Process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234607" y="941527"/>
            <a:ext cx="811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Process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388548" y="3827390"/>
            <a:ext cx="2606888" cy="2553668"/>
            <a:chOff x="5334000" y="1483684"/>
            <a:chExt cx="3841059" cy="5157576"/>
          </a:xfrm>
        </p:grpSpPr>
        <p:sp>
          <p:nvSpPr>
            <p:cNvPr id="89" name="Rectangle 88"/>
            <p:cNvSpPr/>
            <p:nvPr/>
          </p:nvSpPr>
          <p:spPr>
            <a:xfrm>
              <a:off x="5578514" y="1483684"/>
              <a:ext cx="670143" cy="6403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7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Worker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07355" y="1483684"/>
              <a:ext cx="670143" cy="6403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7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Worker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6012648" y="2383833"/>
              <a:ext cx="670143" cy="642754"/>
              <a:chOff x="5922736" y="2282691"/>
              <a:chExt cx="670143" cy="642754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5922736" y="2282691"/>
                <a:ext cx="670143" cy="16226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400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5922736" y="2438650"/>
                <a:ext cx="670143" cy="16226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400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5922736" y="2600915"/>
                <a:ext cx="670143" cy="16226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400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922736" y="2763180"/>
                <a:ext cx="670143" cy="16226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400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014769" y="3026030"/>
              <a:ext cx="670143" cy="318224"/>
              <a:chOff x="5922736" y="2282691"/>
              <a:chExt cx="670143" cy="318224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5922736" y="2282691"/>
                <a:ext cx="670143" cy="16226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400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922736" y="2438650"/>
                <a:ext cx="670143" cy="16226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en-US" sz="1400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cxnSp>
          <p:nvCxnSpPr>
            <p:cNvPr id="93" name="Straight Connector 92"/>
            <p:cNvCxnSpPr>
              <a:stCxn id="89" idx="2"/>
              <a:endCxn id="115" idx="0"/>
            </p:cNvCxnSpPr>
            <p:nvPr/>
          </p:nvCxnSpPr>
          <p:spPr>
            <a:xfrm>
              <a:off x="5913586" y="2123985"/>
              <a:ext cx="434134" cy="259848"/>
            </a:xfrm>
            <a:prstGeom prst="line">
              <a:avLst/>
            </a:prstGeom>
            <a:ln>
              <a:solidFill>
                <a:schemeClr val="tx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0" idx="2"/>
              <a:endCxn id="115" idx="0"/>
            </p:cNvCxnSpPr>
            <p:nvPr/>
          </p:nvCxnSpPr>
          <p:spPr>
            <a:xfrm flipH="1">
              <a:off x="6347720" y="2123985"/>
              <a:ext cx="394707" cy="259848"/>
            </a:xfrm>
            <a:prstGeom prst="line">
              <a:avLst/>
            </a:prstGeom>
            <a:ln>
              <a:solidFill>
                <a:schemeClr val="tx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>
              <a:off x="5925132" y="3340679"/>
              <a:ext cx="1575532" cy="5594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2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ULT (</a:t>
              </a:r>
              <a:r>
                <a:rPr lang="en-US" sz="1200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qthread</a:t>
              </a:r>
              <a:r>
                <a:rPr lang="en-US" sz="12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486693" y="4315912"/>
              <a:ext cx="887299" cy="13033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733054" y="4490548"/>
              <a:ext cx="362869" cy="19914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smtClea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733054" y="4689696"/>
              <a:ext cx="362869" cy="19914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smtClea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733054" y="4888844"/>
              <a:ext cx="362869" cy="19914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smtClea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733054" y="5081518"/>
              <a:ext cx="362869" cy="19914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smtClea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38761" y="5142555"/>
              <a:ext cx="687936" cy="5594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2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ULT</a:t>
              </a:r>
              <a:endParaRPr lang="en-US" sz="12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733054" y="5552510"/>
              <a:ext cx="536699" cy="5594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2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ES</a:t>
              </a:r>
              <a:endParaRPr lang="en-US" sz="12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683659" y="4315912"/>
              <a:ext cx="887299" cy="13033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930020" y="4490548"/>
              <a:ext cx="362869" cy="19914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smtClea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930020" y="4689696"/>
              <a:ext cx="362869" cy="19914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smtClea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930020" y="4888844"/>
              <a:ext cx="362869" cy="19914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smtClea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930020" y="5081518"/>
              <a:ext cx="362869" cy="19914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smtClea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835727" y="5142555"/>
              <a:ext cx="687936" cy="5594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2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ULT</a:t>
              </a:r>
              <a:endParaRPr lang="en-US" sz="12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930020" y="5532780"/>
              <a:ext cx="536699" cy="5594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2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ES</a:t>
              </a:r>
              <a:endParaRPr lang="en-US" sz="12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334000" y="3925455"/>
              <a:ext cx="2932545" cy="0"/>
            </a:xfrm>
            <a:prstGeom prst="line">
              <a:avLst/>
            </a:prstGeom>
            <a:ln>
              <a:solidFill>
                <a:srgbClr val="1F497D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7473157" y="1483684"/>
              <a:ext cx="1626405" cy="745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b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Qthreads</a:t>
              </a:r>
              <a:endParaRPr lang="en-US" b="1" dirty="0" smtClean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61440" y="5895330"/>
              <a:ext cx="1613619" cy="745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b="1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Argobots</a:t>
              </a:r>
              <a:endParaRPr lang="en-US" b="1" dirty="0" smtClean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242538" y="3702539"/>
            <a:ext cx="2752898" cy="2751260"/>
          </a:xfrm>
          <a:prstGeom prst="roundRect">
            <a:avLst>
              <a:gd name="adj" fmla="val 10631"/>
            </a:avLst>
          </a:prstGeom>
          <a:noFill/>
          <a:ln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73100" y="6360643"/>
            <a:ext cx="523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dirty="0" smtClean="0">
                <a:solidFill>
                  <a:srgbClr val="5F5F5F"/>
                </a:solidFill>
              </a:rPr>
              <a:t>* Team members: </a:t>
            </a:r>
            <a:r>
              <a:rPr lang="en-US" sz="1400" dirty="0" err="1">
                <a:solidFill>
                  <a:srgbClr val="5F5F5F"/>
                </a:solidFill>
              </a:rPr>
              <a:t>Abdelhalim</a:t>
            </a:r>
            <a:r>
              <a:rPr lang="en-US" sz="1400" dirty="0">
                <a:solidFill>
                  <a:srgbClr val="5F5F5F"/>
                </a:solidFill>
              </a:rPr>
              <a:t> </a:t>
            </a:r>
            <a:r>
              <a:rPr lang="en-US" sz="1400" dirty="0" err="1">
                <a:solidFill>
                  <a:srgbClr val="5F5F5F"/>
                </a:solidFill>
              </a:rPr>
              <a:t>Amer</a:t>
            </a:r>
            <a:r>
              <a:rPr lang="en-US" sz="1400" dirty="0">
                <a:solidFill>
                  <a:srgbClr val="5F5F5F"/>
                </a:solidFill>
              </a:rPr>
              <a:t>, Sangmin Seo, </a:t>
            </a:r>
            <a:r>
              <a:rPr lang="en-US" sz="1400" dirty="0" err="1">
                <a:solidFill>
                  <a:srgbClr val="5F5F5F"/>
                </a:solidFill>
              </a:rPr>
              <a:t>Pavan</a:t>
            </a:r>
            <a:r>
              <a:rPr lang="en-US" sz="1400" dirty="0">
                <a:solidFill>
                  <a:srgbClr val="5F5F5F"/>
                </a:solidFill>
              </a:rPr>
              <a:t> </a:t>
            </a:r>
            <a:r>
              <a:rPr lang="en-US" sz="1400" dirty="0" err="1">
                <a:solidFill>
                  <a:srgbClr val="5F5F5F"/>
                </a:solidFill>
              </a:rPr>
              <a:t>Balaji</a:t>
            </a:r>
            <a:r>
              <a:rPr lang="en-US" sz="1400" dirty="0">
                <a:solidFill>
                  <a:srgbClr val="5F5F5F"/>
                </a:solidFill>
              </a:rPr>
              <a:t> (ANL)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MPI+Argobots</a:t>
            </a:r>
            <a:r>
              <a:rPr lang="en-US" dirty="0" smtClean="0"/>
              <a:t>: 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61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Completed</a:t>
            </a:r>
          </a:p>
          <a:p>
            <a:pPr lvl="1"/>
            <a:r>
              <a:rPr lang="en-US" dirty="0" err="1" smtClean="0"/>
              <a:t>MPI+Argobots</a:t>
            </a:r>
            <a:r>
              <a:rPr lang="en-US" dirty="0" smtClean="0"/>
              <a:t> </a:t>
            </a:r>
            <a:r>
              <a:rPr lang="en-US" dirty="0"/>
              <a:t>prototype implementation</a:t>
            </a:r>
          </a:p>
          <a:p>
            <a:pPr lvl="2"/>
            <a:r>
              <a:rPr lang="en-US" dirty="0" smtClean="0"/>
              <a:t>Integrating </a:t>
            </a:r>
            <a:r>
              <a:rPr lang="en-US" dirty="0" err="1" smtClean="0"/>
              <a:t>Argobots</a:t>
            </a:r>
            <a:r>
              <a:rPr lang="en-US" dirty="0" smtClean="0"/>
              <a:t> with MPI to provide lightweight threading support for MPI</a:t>
            </a:r>
          </a:p>
          <a:p>
            <a:pPr lvl="2"/>
            <a:r>
              <a:rPr lang="en-US" dirty="0" smtClean="0"/>
              <a:t>Enabling smart scheduling to overlap communication and computation with ULT</a:t>
            </a:r>
            <a:endParaRPr lang="en-US" dirty="0"/>
          </a:p>
          <a:p>
            <a:pPr lvl="2"/>
            <a:r>
              <a:rPr lang="en-US" dirty="0" smtClean="0"/>
              <a:t>Porting HPCG Benchmark to use </a:t>
            </a:r>
            <a:r>
              <a:rPr lang="en-US" dirty="0" err="1" smtClean="0"/>
              <a:t>MPI+Argobots</a:t>
            </a:r>
            <a:endParaRPr lang="en-US" dirty="0" smtClean="0"/>
          </a:p>
          <a:p>
            <a:pPr lvl="2"/>
            <a:r>
              <a:rPr lang="en-US" dirty="0" smtClean="0"/>
              <a:t>Implementing a fully threaded Graph500 benchmark</a:t>
            </a:r>
            <a:endParaRPr lang="en-US" dirty="0"/>
          </a:p>
          <a:p>
            <a:pPr lvl="1"/>
            <a:r>
              <a:rPr lang="en-US" dirty="0" smtClean="0"/>
              <a:t>Documentation</a:t>
            </a:r>
          </a:p>
          <a:p>
            <a:pPr lvl="2"/>
            <a:r>
              <a:rPr lang="en-US" dirty="0"/>
              <a:t>Wiki: </a:t>
            </a:r>
            <a:r>
              <a:rPr lang="en-US" dirty="0">
                <a:hlinkClick r:id="rId2"/>
              </a:rPr>
              <a:t>https://wiki.mpich.org/mpich/index.php/MPI%</a:t>
            </a:r>
            <a:r>
              <a:rPr lang="en-US" dirty="0" smtClean="0">
                <a:hlinkClick r:id="rId2"/>
              </a:rPr>
              <a:t>2BArgobots</a:t>
            </a:r>
            <a:endParaRPr lang="en-US" dirty="0" smtClean="0"/>
          </a:p>
          <a:p>
            <a:pPr lvl="1"/>
            <a:r>
              <a:rPr lang="en-US" dirty="0" smtClean="0"/>
              <a:t>Publication</a:t>
            </a:r>
          </a:p>
          <a:p>
            <a:pPr lvl="2"/>
            <a:r>
              <a:rPr lang="en-US" dirty="0"/>
              <a:t>Huiwei Lu, </a:t>
            </a:r>
            <a:r>
              <a:rPr lang="en-US" dirty="0" err="1"/>
              <a:t>Sangmin</a:t>
            </a:r>
            <a:r>
              <a:rPr lang="en-US" dirty="0"/>
              <a:t> </a:t>
            </a:r>
            <a:r>
              <a:rPr lang="en-US" dirty="0" err="1"/>
              <a:t>Seo</a:t>
            </a:r>
            <a:r>
              <a:rPr lang="en-US" dirty="0"/>
              <a:t>, and Pavan Balaji. MPI+ULT: Overlapping Communication and Computation with User-Level Threads. IEEE International Conference on High Performance Computing and Communications (HPCC). Aug. 24–26, 2015, New York, USA.</a:t>
            </a:r>
            <a:endParaRPr lang="en-US" dirty="0" smtClean="0"/>
          </a:p>
          <a:p>
            <a:r>
              <a:rPr lang="en-US" dirty="0" smtClean="0"/>
              <a:t>On-going work</a:t>
            </a:r>
          </a:p>
          <a:p>
            <a:pPr lvl="1"/>
            <a:r>
              <a:rPr lang="en-US" dirty="0" smtClean="0"/>
              <a:t>Further reducing runtime cost by enabling selectively waking up ULTs</a:t>
            </a:r>
          </a:p>
          <a:p>
            <a:pPr lvl="1"/>
            <a:r>
              <a:rPr lang="en-US" dirty="0" smtClean="0"/>
              <a:t>Porting more benchmarks and applications</a:t>
            </a:r>
          </a:p>
          <a:p>
            <a:pPr lvl="1"/>
            <a:r>
              <a:rPr lang="en-US" dirty="0" smtClean="0"/>
              <a:t>Collaboration with other programming model teams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erformance analysis and optimizations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3BB57C7-0CEC-5F40-83FC-87D1C5EA2C16}" type="slidenum">
              <a:rPr lang="en-US" smtClean="0">
                <a:latin typeface="Calibri"/>
              </a:rPr>
              <a:pPr>
                <a:defRPr/>
              </a:pPr>
              <a:t>176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711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MPI+Argobots</a:t>
            </a:r>
            <a:r>
              <a:rPr lang="en-US" dirty="0" smtClean="0"/>
              <a:t>: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0168"/>
            <a:ext cx="8229600" cy="55827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Exploiting </a:t>
            </a:r>
            <a:r>
              <a:rPr lang="en-US" smtClean="0"/>
              <a:t>in MPI the </a:t>
            </a:r>
            <a:r>
              <a:rPr lang="en-US" dirty="0" smtClean="0"/>
              <a:t>advanced features of </a:t>
            </a:r>
            <a:r>
              <a:rPr lang="en-US" dirty="0" err="1" smtClean="0"/>
              <a:t>Argobots</a:t>
            </a:r>
            <a:endParaRPr lang="en-US" dirty="0" smtClean="0"/>
          </a:p>
          <a:p>
            <a:pPr lvl="1"/>
            <a:r>
              <a:rPr lang="en-US" dirty="0" smtClean="0"/>
              <a:t>Reduce locking frequency in the MPI runtime</a:t>
            </a:r>
          </a:p>
          <a:p>
            <a:pPr lvl="2"/>
            <a:r>
              <a:rPr lang="en-US" dirty="0" smtClean="0"/>
              <a:t>The cost of consistency within an ES is lower than across ESs</a:t>
            </a:r>
          </a:p>
          <a:p>
            <a:pPr lvl="2"/>
            <a:r>
              <a:rPr lang="en-US" dirty="0" smtClean="0"/>
              <a:t>A ULT can give up the critical section without giving up the lock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ow latency ownership passing: Less atomics and memory barriers</a:t>
            </a:r>
          </a:p>
          <a:p>
            <a:pPr lvl="1"/>
            <a:r>
              <a:rPr lang="en-US" dirty="0" smtClean="0"/>
              <a:t>Advanced synchronization mechanisms (e.g. </a:t>
            </a:r>
            <a:r>
              <a:rPr lang="en-US" dirty="0"/>
              <a:t>m</a:t>
            </a:r>
            <a:r>
              <a:rPr lang="en-US" dirty="0" smtClean="0"/>
              <a:t>essage-driven synchronization)</a:t>
            </a:r>
          </a:p>
          <a:p>
            <a:r>
              <a:rPr lang="en-US" dirty="0" smtClean="0"/>
              <a:t>Interaction with other programming systems</a:t>
            </a:r>
          </a:p>
          <a:p>
            <a:pPr lvl="1"/>
            <a:r>
              <a:rPr lang="en-US" dirty="0" err="1" smtClean="0"/>
              <a:t>Argobots</a:t>
            </a:r>
            <a:r>
              <a:rPr lang="en-US" dirty="0" smtClean="0"/>
              <a:t> = threading layer; MPI = communication layer</a:t>
            </a:r>
          </a:p>
          <a:p>
            <a:r>
              <a:rPr lang="en-US" dirty="0" smtClean="0"/>
              <a:t> Porting more applications to the </a:t>
            </a:r>
            <a:r>
              <a:rPr lang="en-US" dirty="0" err="1" smtClean="0"/>
              <a:t>MPI+Argobots</a:t>
            </a:r>
            <a:r>
              <a:rPr lang="en-US" dirty="0" smtClean="0"/>
              <a:t> model</a:t>
            </a:r>
          </a:p>
          <a:p>
            <a:pPr lvl="1"/>
            <a:r>
              <a:rPr lang="en-US" dirty="0" smtClean="0"/>
              <a:t> Several irregular applications (fine-grained concurrency and communication) can benefit from this model</a:t>
            </a:r>
          </a:p>
          <a:p>
            <a:r>
              <a:rPr lang="en-US" dirty="0" smtClean="0"/>
              <a:t>Publication</a:t>
            </a:r>
          </a:p>
          <a:p>
            <a:pPr lvl="1"/>
            <a:r>
              <a:rPr lang="en-US" dirty="0" smtClean="0"/>
              <a:t>Follow up publication which aims at a full integration of MPI and </a:t>
            </a:r>
            <a:r>
              <a:rPr lang="en-US" dirty="0" err="1" smtClean="0"/>
              <a:t>Argobots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First release in the upcoming months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3BB57C7-0CEC-5F40-83FC-87D1C5EA2C16}" type="slidenum">
              <a:rPr lang="en-US" smtClean="0">
                <a:latin typeface="Calibri"/>
              </a:rPr>
              <a:pPr>
                <a:defRPr/>
              </a:pPr>
              <a:t>177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510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2" y="1078453"/>
            <a:ext cx="4721056" cy="5414421"/>
          </a:xfrm>
        </p:spPr>
        <p:txBody>
          <a:bodyPr>
            <a:normAutofit/>
          </a:bodyPr>
          <a:lstStyle/>
          <a:p>
            <a:r>
              <a:rPr lang="en-US" sz="2000" dirty="0"/>
              <a:t>High Performance Conjugate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Gradient </a:t>
            </a:r>
            <a:r>
              <a:rPr lang="en-US" sz="2000" dirty="0"/>
              <a:t>(HPCG)</a:t>
            </a:r>
          </a:p>
          <a:p>
            <a:pPr lvl="1"/>
            <a:r>
              <a:rPr lang="en-US" sz="2000" dirty="0"/>
              <a:t>Solves </a:t>
            </a:r>
            <a:r>
              <a:rPr lang="en-US" sz="2000" i="1" dirty="0">
                <a:latin typeface="Times New Roman"/>
                <a:cs typeface="Times New Roman"/>
              </a:rPr>
              <a:t>Ax=b</a:t>
            </a:r>
            <a:r>
              <a:rPr lang="en-US" sz="2000" dirty="0"/>
              <a:t>, large and sparse </a:t>
            </a:r>
            <a:r>
              <a:rPr lang="en-US" sz="2000" dirty="0" smtClean="0"/>
              <a:t>matrix</a:t>
            </a:r>
            <a:endParaRPr lang="en-US" sz="2000" dirty="0"/>
          </a:p>
          <a:p>
            <a:r>
              <a:rPr lang="en-US" sz="2000" dirty="0" smtClean="0"/>
              <a:t>Hiding </a:t>
            </a:r>
            <a:r>
              <a:rPr lang="en-US" sz="2000" dirty="0" smtClean="0">
                <a:solidFill>
                  <a:srgbClr val="FF0000"/>
                </a:solidFill>
              </a:rPr>
              <a:t>Global Collective Communication</a:t>
            </a:r>
          </a:p>
          <a:p>
            <a:pPr lvl="1"/>
            <a:r>
              <a:rPr lang="en-US" sz="2000" dirty="0" smtClean="0"/>
              <a:t>overlap communication and computation between iterations</a:t>
            </a:r>
          </a:p>
          <a:p>
            <a:pPr lvl="1"/>
            <a:r>
              <a:rPr lang="en-US" sz="2000" dirty="0" smtClean="0"/>
              <a:t>fork a ULT to do </a:t>
            </a:r>
            <a:r>
              <a:rPr lang="en-US" sz="2000" dirty="0" err="1" smtClean="0"/>
              <a:t>ult_ddot</a:t>
            </a:r>
            <a:r>
              <a:rPr lang="en-US" sz="2000" dirty="0" smtClean="0"/>
              <a:t> and join in the next iteration</a:t>
            </a:r>
          </a:p>
          <a:p>
            <a:r>
              <a:rPr lang="en-US" sz="2000" dirty="0" smtClean="0"/>
              <a:t>Hiding </a:t>
            </a:r>
            <a:r>
              <a:rPr lang="en-US" sz="2000" dirty="0" smtClean="0">
                <a:solidFill>
                  <a:srgbClr val="008000"/>
                </a:solidFill>
              </a:rPr>
              <a:t>Neighborhood Communication</a:t>
            </a:r>
          </a:p>
          <a:p>
            <a:pPr lvl="1"/>
            <a:r>
              <a:rPr lang="en-US" sz="2000" dirty="0" smtClean="0"/>
              <a:t>for each neighbor, fork a </a:t>
            </a:r>
            <a:r>
              <a:rPr lang="en-US" sz="2000" dirty="0"/>
              <a:t>ULT </a:t>
            </a:r>
            <a:r>
              <a:rPr lang="en-US" sz="2000" dirty="0" smtClean="0"/>
              <a:t>to do halo </a:t>
            </a:r>
            <a:r>
              <a:rPr lang="en-US" sz="2000" dirty="0"/>
              <a:t>exchange and a small part of </a:t>
            </a:r>
            <a:r>
              <a:rPr lang="en-US" sz="2000" dirty="0" err="1" smtClean="0"/>
              <a:t>SpMV</a:t>
            </a:r>
            <a:r>
              <a:rPr lang="en-US" sz="2000" dirty="0" smtClean="0"/>
              <a:t> (communication)</a:t>
            </a:r>
            <a:endParaRPr lang="en-US" sz="2000" dirty="0"/>
          </a:p>
          <a:p>
            <a:pPr lvl="1"/>
            <a:r>
              <a:rPr lang="en-US" sz="2000" dirty="0" smtClean="0"/>
              <a:t>main </a:t>
            </a:r>
            <a:r>
              <a:rPr lang="en-US" sz="2000" dirty="0"/>
              <a:t>ULT computes local </a:t>
            </a:r>
            <a:r>
              <a:rPr lang="en-US" sz="2000" dirty="0" err="1" smtClean="0"/>
              <a:t>spmv</a:t>
            </a:r>
            <a:r>
              <a:rPr lang="en-US" sz="2000" dirty="0" smtClean="0"/>
              <a:t> (computation)</a:t>
            </a:r>
            <a:endParaRPr lang="en-US" sz="2000" dirty="0"/>
          </a:p>
        </p:txBody>
      </p:sp>
      <p:sp>
        <p:nvSpPr>
          <p:cNvPr id="75" name="TextBox 74"/>
          <p:cNvSpPr txBox="1"/>
          <p:nvPr/>
        </p:nvSpPr>
        <p:spPr>
          <a:xfrm>
            <a:off x="5045252" y="2284787"/>
            <a:ext cx="3830100" cy="1846659"/>
          </a:xfrm>
          <a:prstGeom prst="rect">
            <a:avLst/>
          </a:prstGeom>
          <a:solidFill>
            <a:srgbClr val="C6D9F1">
              <a:alpha val="20000"/>
            </a:srgbClr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for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k 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=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[1: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max_iter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]: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MG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(A, r, z)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if k &gt; 1: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ult_join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thread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if (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normr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&lt;= tolerance) break;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……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ult_fork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ult_ddot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&amp;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param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&amp;</a:t>
            </a:r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thread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88147"/>
            <a:ext cx="7403759" cy="636259"/>
          </a:xfrm>
        </p:spPr>
        <p:txBody>
          <a:bodyPr/>
          <a:lstStyle/>
          <a:p>
            <a:r>
              <a:rPr lang="en-US" dirty="0" smtClean="0"/>
              <a:t>Application: HPCG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5045252" y="4193176"/>
            <a:ext cx="3830100" cy="2339102"/>
          </a:xfrm>
          <a:prstGeom prst="rect">
            <a:avLst/>
          </a:prstGeom>
          <a:solidFill>
            <a:srgbClr val="C6D9F1">
              <a:alpha val="20000"/>
            </a:srgbClr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SpMV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(A, x, &amp;y):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for each neighbor: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ult_fork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es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600" b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ult_spmv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&amp;t[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for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in [0: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nRows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]: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ult_yield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for each j in row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    y[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 +=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val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[j] * x[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idx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[j]];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for each neighbor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ult_join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(t[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]);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836275" y="2325260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HPCG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887249" y="4233712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SpMV</a:t>
            </a:r>
            <a:endParaRPr lang="en-US" sz="20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37046" y="270890"/>
            <a:ext cx="1722431" cy="1882623"/>
            <a:chOff x="5993411" y="786622"/>
            <a:chExt cx="1722431" cy="1882623"/>
          </a:xfrm>
        </p:grpSpPr>
        <p:sp>
          <p:nvSpPr>
            <p:cNvPr id="10" name="Parallelogram 9"/>
            <p:cNvSpPr/>
            <p:nvPr/>
          </p:nvSpPr>
          <p:spPr>
            <a:xfrm>
              <a:off x="6028513" y="823248"/>
              <a:ext cx="1646590" cy="638176"/>
            </a:xfrm>
            <a:prstGeom prst="parallelogram">
              <a:avLst>
                <a:gd name="adj" fmla="val 75070"/>
              </a:avLst>
            </a:prstGeom>
            <a:noFill/>
            <a:ln w="28575" cmpd="sng"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5"/>
              <a:endCxn id="10" idx="2"/>
            </p:cNvCxnSpPr>
            <p:nvPr/>
          </p:nvCxnSpPr>
          <p:spPr>
            <a:xfrm>
              <a:off x="6268052" y="1142336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0" idx="3"/>
              <a:endCxn id="10" idx="1"/>
            </p:cNvCxnSpPr>
            <p:nvPr/>
          </p:nvCxnSpPr>
          <p:spPr>
            <a:xfrm flipV="1">
              <a:off x="6612269" y="82324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arallelogram 12"/>
            <p:cNvSpPr/>
            <p:nvPr/>
          </p:nvSpPr>
          <p:spPr>
            <a:xfrm>
              <a:off x="6028513" y="1409608"/>
              <a:ext cx="1646590" cy="638176"/>
            </a:xfrm>
            <a:prstGeom prst="parallelogram">
              <a:avLst>
                <a:gd name="adj" fmla="val 75070"/>
              </a:avLst>
            </a:prstGeom>
            <a:noFill/>
            <a:ln>
              <a:solidFill>
                <a:srgbClr val="1F497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3" idx="5"/>
              <a:endCxn id="13" idx="2"/>
            </p:cNvCxnSpPr>
            <p:nvPr/>
          </p:nvCxnSpPr>
          <p:spPr>
            <a:xfrm>
              <a:off x="6268052" y="1728696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3" idx="3"/>
              <a:endCxn id="13" idx="1"/>
            </p:cNvCxnSpPr>
            <p:nvPr/>
          </p:nvCxnSpPr>
          <p:spPr>
            <a:xfrm flipV="1">
              <a:off x="6612269" y="140960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arallelogram 15"/>
            <p:cNvSpPr/>
            <p:nvPr/>
          </p:nvSpPr>
          <p:spPr>
            <a:xfrm>
              <a:off x="6028513" y="1995968"/>
              <a:ext cx="1646590" cy="638176"/>
            </a:xfrm>
            <a:prstGeom prst="parallelogram">
              <a:avLst>
                <a:gd name="adj" fmla="val 75070"/>
              </a:avLst>
            </a:prstGeom>
            <a:noFill/>
            <a:ln>
              <a:solidFill>
                <a:srgbClr val="1F497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5"/>
              <a:endCxn id="16" idx="2"/>
            </p:cNvCxnSpPr>
            <p:nvPr/>
          </p:nvCxnSpPr>
          <p:spPr>
            <a:xfrm>
              <a:off x="6268052" y="2315056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6" idx="3"/>
              <a:endCxn id="16" idx="1"/>
            </p:cNvCxnSpPr>
            <p:nvPr/>
          </p:nvCxnSpPr>
          <p:spPr>
            <a:xfrm flipV="1">
              <a:off x="6612269" y="199596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6" idx="3"/>
              <a:endCxn id="10" idx="3"/>
            </p:cNvCxnSpPr>
            <p:nvPr/>
          </p:nvCxnSpPr>
          <p:spPr>
            <a:xfrm flipV="1">
              <a:off x="6612269" y="1461424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034504" y="1461424"/>
              <a:ext cx="0" cy="1172720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201663" y="1461424"/>
              <a:ext cx="0" cy="1172720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75103" y="823248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091347" y="823248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506402" y="823248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35564" y="1143000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268052" y="1142336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858000" y="1142336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034504" y="2632620"/>
              <a:ext cx="1167159" cy="1524"/>
            </a:xfrm>
            <a:prstGeom prst="line">
              <a:avLst/>
            </a:prstGeom>
            <a:ln w="28575" cmpd="sng">
              <a:solidFill>
                <a:srgbClr val="1F497D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028513" y="2047784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201663" y="140325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201663" y="1995968"/>
              <a:ext cx="479078" cy="638176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680741" y="821724"/>
              <a:ext cx="0" cy="1172720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6813326" y="1696787"/>
              <a:ext cx="70203" cy="702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400462" y="1696787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40001" y="78814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166561" y="142632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400462" y="1107234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166561" y="199596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645639" y="137450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645639" y="195934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400462" y="2279954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166561" y="259904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822898" y="110789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826026" y="2277443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577167" y="259904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993411" y="259751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056245" y="1957691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056245" y="137450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056245" y="78662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577167" y="201268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577167" y="142632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232950" y="2277443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471300" y="1957691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471300" y="78814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96227" y="1423147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993411" y="200633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232950" y="1693594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232950" y="110789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471300" y="137450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49040" y="1711412"/>
              <a:ext cx="559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chemeClr val="tx2"/>
                  </a:solidFill>
                  <a:latin typeface="Times"/>
                  <a:cs typeface="Times"/>
                </a:rPr>
                <a:t>(</a:t>
              </a:r>
              <a:r>
                <a:rPr lang="en-US" sz="1200" i="1" dirty="0" err="1" smtClean="0">
                  <a:solidFill>
                    <a:schemeClr val="tx2"/>
                  </a:solidFill>
                  <a:latin typeface="Times"/>
                  <a:cs typeface="Times"/>
                </a:rPr>
                <a:t>i,j,k</a:t>
              </a:r>
              <a:r>
                <a:rPr lang="en-US" sz="1200" i="1" dirty="0" smtClean="0">
                  <a:solidFill>
                    <a:schemeClr val="tx2"/>
                  </a:solidFill>
                  <a:latin typeface="Times"/>
                  <a:cs typeface="Times"/>
                </a:rPr>
                <a:t>)</a:t>
              </a:r>
              <a:endParaRPr lang="en-US" sz="1200" i="1" dirty="0">
                <a:solidFill>
                  <a:schemeClr val="tx2"/>
                </a:solidFill>
                <a:latin typeface="Times"/>
                <a:cs typeface="Times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6819249" y="659081"/>
            <a:ext cx="855206" cy="1083073"/>
          </a:xfrm>
          <a:prstGeom prst="rect">
            <a:avLst/>
          </a:prstGeom>
          <a:solidFill>
            <a:srgbClr val="C6D9F1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6348800" y="930447"/>
            <a:ext cx="351018" cy="266703"/>
          </a:xfrm>
          <a:prstGeom prst="rightArrow">
            <a:avLst>
              <a:gd name="adj1" fmla="val 50000"/>
              <a:gd name="adj2" fmla="val 64358"/>
            </a:avLst>
          </a:prstGeom>
          <a:noFill/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674456" y="661334"/>
            <a:ext cx="421220" cy="1083073"/>
          </a:xfrm>
          <a:prstGeom prst="rect">
            <a:avLst/>
          </a:prstGeom>
          <a:solidFill>
            <a:srgbClr val="FB9CC0">
              <a:alpha val="40000"/>
            </a:srgbClr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442734" y="362338"/>
            <a:ext cx="76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external</a:t>
            </a:r>
            <a:endParaRPr lang="en-US" sz="1400" dirty="0"/>
          </a:p>
        </p:txBody>
      </p:sp>
      <p:sp>
        <p:nvSpPr>
          <p:cNvPr id="65" name="Rectangle 64"/>
          <p:cNvSpPr/>
          <p:nvPr/>
        </p:nvSpPr>
        <p:spPr>
          <a:xfrm>
            <a:off x="6744490" y="368888"/>
            <a:ext cx="7330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internal</a:t>
            </a:r>
            <a:endParaRPr lang="en-US" sz="1400" dirty="0"/>
          </a:p>
        </p:txBody>
      </p:sp>
      <p:sp>
        <p:nvSpPr>
          <p:cNvPr id="66" name="Rectangle 65"/>
          <p:cNvSpPr/>
          <p:nvPr/>
        </p:nvSpPr>
        <p:spPr>
          <a:xfrm>
            <a:off x="8020839" y="1739548"/>
            <a:ext cx="922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A x = y</a:t>
            </a:r>
            <a:endParaRPr lang="en-US" i="1" dirty="0"/>
          </a:p>
        </p:txBody>
      </p:sp>
      <p:sp>
        <p:nvSpPr>
          <p:cNvPr id="67" name="Rectangle 66"/>
          <p:cNvSpPr/>
          <p:nvPr/>
        </p:nvSpPr>
        <p:spPr>
          <a:xfrm>
            <a:off x="8350186" y="662369"/>
            <a:ext cx="162153" cy="10830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350186" y="1441959"/>
            <a:ext cx="162153" cy="2975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844567" y="661705"/>
            <a:ext cx="162153" cy="1083073"/>
          </a:xfrm>
          <a:prstGeom prst="rect">
            <a:avLst/>
          </a:prstGeom>
          <a:solidFill>
            <a:srgbClr val="1F497D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>
            <a:off x="8095676" y="858774"/>
            <a:ext cx="263495" cy="247877"/>
          </a:xfrm>
          <a:prstGeom prst="mathMultiply">
            <a:avLst/>
          </a:prstGeom>
          <a:solidFill>
            <a:schemeClr val="tx2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Equal 70"/>
          <p:cNvSpPr/>
          <p:nvPr/>
        </p:nvSpPr>
        <p:spPr>
          <a:xfrm>
            <a:off x="8582546" y="858774"/>
            <a:ext cx="197846" cy="247877"/>
          </a:xfrm>
          <a:prstGeom prst="mathEqual">
            <a:avLst/>
          </a:prstGeom>
          <a:solidFill>
            <a:srgbClr val="1F497D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Results: HPCG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179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5127916"/>
            <a:ext cx="8229600" cy="129499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On 2,048 cores, HPCG using </a:t>
            </a:r>
            <a:r>
              <a:rPr lang="en-US" dirty="0" err="1" smtClean="0"/>
              <a:t>MPI+Argobots</a:t>
            </a:r>
            <a:r>
              <a:rPr lang="en-US" dirty="0" smtClean="0"/>
              <a:t> shows performance improvement of </a:t>
            </a:r>
            <a:r>
              <a:rPr lang="en-US" b="1" dirty="0" smtClean="0"/>
              <a:t>13.4%</a:t>
            </a:r>
            <a:r>
              <a:rPr lang="en-US" dirty="0" smtClean="0"/>
              <a:t> over MPI-only version, or </a:t>
            </a:r>
            <a:r>
              <a:rPr lang="en-US" b="1" dirty="0" smtClean="0"/>
              <a:t>27.4%</a:t>
            </a:r>
            <a:r>
              <a:rPr lang="en-US" dirty="0" smtClean="0"/>
              <a:t> over </a:t>
            </a:r>
            <a:r>
              <a:rPr lang="en-US" dirty="0" err="1" smtClean="0"/>
              <a:t>MPI+Pthreads</a:t>
            </a:r>
            <a:r>
              <a:rPr lang="en-US" dirty="0" smtClean="0"/>
              <a:t> version.</a:t>
            </a:r>
          </a:p>
          <a:p>
            <a:pPr lvl="1"/>
            <a:r>
              <a:rPr lang="en-US" dirty="0" smtClean="0"/>
              <a:t>As core number increases, the benefit of communication hiding begins to reveal. DDOT% increases from 0.62% on 16 cores to 36.8% on 2,048 cores.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628650" y="1183375"/>
          <a:ext cx="7700809" cy="3720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531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520" y="1143000"/>
            <a:ext cx="4687623" cy="52671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Lightweight portable ULT library</a:t>
            </a:r>
          </a:p>
          <a:p>
            <a:r>
              <a:rPr lang="en-US" dirty="0" smtClean="0"/>
              <a:t>Locality-aware </a:t>
            </a:r>
            <a:r>
              <a:rPr lang="en-US" dirty="0" err="1" smtClean="0"/>
              <a:t>workstealing</a:t>
            </a:r>
            <a:r>
              <a:rPr lang="en-US" dirty="0"/>
              <a:t> </a:t>
            </a:r>
            <a:r>
              <a:rPr lang="en-US" dirty="0" smtClean="0"/>
              <a:t>scheduler</a:t>
            </a:r>
          </a:p>
          <a:p>
            <a:r>
              <a:rPr lang="en-US" dirty="0"/>
              <a:t>S</a:t>
            </a:r>
            <a:r>
              <a:rPr lang="en-US" dirty="0" smtClean="0"/>
              <a:t>upports multiple programming models: Chapel, </a:t>
            </a:r>
            <a:r>
              <a:rPr lang="en-US" dirty="0" err="1" smtClean="0"/>
              <a:t>OpenMP</a:t>
            </a:r>
            <a:endParaRPr lang="en-US" dirty="0" smtClean="0"/>
          </a:p>
          <a:p>
            <a:r>
              <a:rPr lang="en-US" dirty="0" smtClean="0"/>
              <a:t>Pros and cons when integrated with MPI:</a:t>
            </a:r>
          </a:p>
          <a:p>
            <a:pPr lvl="1"/>
            <a:r>
              <a:rPr lang="en-US" dirty="0" smtClean="0"/>
              <a:t>Pros: provides an easy interface to use ULT</a:t>
            </a:r>
          </a:p>
          <a:p>
            <a:pPr lvl="1"/>
            <a:r>
              <a:rPr lang="en-US" dirty="0" smtClean="0"/>
              <a:t>Cons: lacks an explicit semantic for parallelism. All ULTs can potentially run in parallel thus lock is needed everywhere</a:t>
            </a:r>
          </a:p>
        </p:txBody>
      </p:sp>
      <p:pic>
        <p:nvPicPr>
          <p:cNvPr id="7" name="Shape 59"/>
          <p:cNvPicPr preferRelativeResize="0"/>
          <p:nvPr/>
        </p:nvPicPr>
        <p:blipFill rotWithShape="1">
          <a:blip r:embed="rId2"/>
          <a:srcRect l="49296" t="13149"/>
          <a:stretch/>
        </p:blipFill>
        <p:spPr>
          <a:xfrm>
            <a:off x="5012688" y="655860"/>
            <a:ext cx="4131309" cy="52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0"/>
          <p:cNvSpPr txBox="1"/>
          <p:nvPr/>
        </p:nvSpPr>
        <p:spPr>
          <a:xfrm>
            <a:off x="6016949" y="5670919"/>
            <a:ext cx="1937099" cy="567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defTabSz="914400"/>
            <a:r>
              <a:rPr lang="en-US" sz="1400" kern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Qthreads</a:t>
            </a:r>
            <a:r>
              <a:rPr lang="en-US" sz="1400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Architecture</a:t>
            </a:r>
          </a:p>
          <a:p>
            <a:pPr defTabSz="914400"/>
            <a:r>
              <a:rPr lang="en-US" sz="1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</a:t>
            </a:r>
            <a:r>
              <a:rPr lang="en-US" sz="1000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ource: </a:t>
            </a:r>
            <a:r>
              <a:rPr lang="en" sz="1000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[Friar </a:t>
            </a:r>
            <a:r>
              <a:rPr lang="en" sz="1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Tuck’s Chapel]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518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Results: </a:t>
            </a:r>
            <a:r>
              <a:rPr lang="en-US" dirty="0" err="1" smtClean="0"/>
              <a:t>SpMV</a:t>
            </a:r>
            <a:r>
              <a:rPr lang="en-US" dirty="0" smtClean="0"/>
              <a:t> w/ </a:t>
            </a:r>
            <a:r>
              <a:rPr lang="en-US" dirty="0" err="1" smtClean="0"/>
              <a:t>MPI+Argobots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72966" y="5143002"/>
            <a:ext cx="8120302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i="1" dirty="0" smtClean="0">
                <a:solidFill>
                  <a:srgbClr val="1F497D">
                    <a:lumMod val="75000"/>
                  </a:srgbClr>
                </a:solidFill>
                <a:latin typeface="Calibri"/>
              </a:rPr>
              <a:t>On 1,024 cores (grid size=64^3 per process), </a:t>
            </a:r>
            <a:r>
              <a:rPr lang="en-US" sz="2000" i="1" dirty="0" err="1" smtClean="0">
                <a:solidFill>
                  <a:srgbClr val="1F497D">
                    <a:lumMod val="75000"/>
                  </a:srgbClr>
                </a:solidFill>
                <a:latin typeface="Calibri"/>
              </a:rPr>
              <a:t>MPI+Argobots</a:t>
            </a:r>
            <a:r>
              <a:rPr lang="en-US" sz="2000" i="1" dirty="0" smtClean="0">
                <a:solidFill>
                  <a:srgbClr val="1F497D">
                    <a:lumMod val="75000"/>
                  </a:srgbClr>
                </a:solidFill>
                <a:latin typeface="Calibri"/>
              </a:rPr>
              <a:t> shows an improvement of 51.3% while </a:t>
            </a:r>
            <a:r>
              <a:rPr lang="en-US" sz="2000" i="1" dirty="0" err="1" smtClean="0">
                <a:solidFill>
                  <a:srgbClr val="1F497D">
                    <a:lumMod val="75000"/>
                  </a:srgbClr>
                </a:solidFill>
                <a:latin typeface="Calibri"/>
              </a:rPr>
              <a:t>MPI+Qthreads</a:t>
            </a:r>
            <a:r>
              <a:rPr lang="en-US" sz="2000" i="1" dirty="0" smtClean="0">
                <a:solidFill>
                  <a:srgbClr val="1F497D">
                    <a:lumMod val="75000"/>
                  </a:srgbClr>
                </a:solidFill>
                <a:latin typeface="Calibri"/>
              </a:rPr>
              <a:t> shows 27.7% compared against MPI-only version.</a:t>
            </a:r>
            <a:endParaRPr lang="en-US" sz="1800" i="1" dirty="0" smtClean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863518" y="1027388"/>
          <a:ext cx="5531208" cy="4115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4762"/>
          </a:xfrm>
        </p:spPr>
        <p:txBody>
          <a:bodyPr/>
          <a:lstStyle/>
          <a:p>
            <a:r>
              <a:rPr lang="en-US" dirty="0" smtClean="0"/>
              <a:t>Overlapping One-sided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18" y="4877900"/>
            <a:ext cx="8369282" cy="136572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Overlap </a:t>
            </a:r>
            <a:r>
              <a:rPr lang="en-US" dirty="0" err="1" smtClean="0"/>
              <a:t>MPI_Win_flush</a:t>
            </a:r>
            <a:r>
              <a:rPr lang="en-US" dirty="0" smtClean="0"/>
              <a:t> with computation</a:t>
            </a:r>
          </a:p>
          <a:p>
            <a:pPr lvl="1"/>
            <a:r>
              <a:rPr lang="en-US" dirty="0" err="1" smtClean="0"/>
              <a:t>MPI_Win_flush</a:t>
            </a:r>
            <a:r>
              <a:rPr lang="en-US" dirty="0" smtClean="0"/>
              <a:t> does not have a </a:t>
            </a:r>
            <a:r>
              <a:rPr lang="en-US" dirty="0" err="1" smtClean="0"/>
              <a:t>nonblocking</a:t>
            </a:r>
            <a:r>
              <a:rPr lang="en-US" dirty="0" smtClean="0"/>
              <a:t> equivalent</a:t>
            </a:r>
          </a:p>
          <a:p>
            <a:r>
              <a:rPr lang="en-US" dirty="0" smtClean="0"/>
              <a:t>Result</a:t>
            </a:r>
          </a:p>
          <a:p>
            <a:pPr lvl="1"/>
            <a:r>
              <a:rPr lang="en-US" dirty="0" smtClean="0"/>
              <a:t>Overlap 90% RMA time with computation on two </a:t>
            </a:r>
            <a:r>
              <a:rPr lang="en-US" dirty="0"/>
              <a:t>Sandy Bridge </a:t>
            </a:r>
            <a:r>
              <a:rPr lang="en-US" dirty="0" smtClean="0"/>
              <a:t>nodes connected </a:t>
            </a:r>
            <a:r>
              <a:rPr lang="en-US" dirty="0"/>
              <a:t>with </a:t>
            </a:r>
            <a:r>
              <a:rPr lang="en-US" dirty="0" err="1"/>
              <a:t>QLogic</a:t>
            </a:r>
            <a:r>
              <a:rPr lang="en-US" dirty="0"/>
              <a:t> </a:t>
            </a:r>
            <a:r>
              <a:rPr lang="en-US" dirty="0" smtClean="0"/>
              <a:t>interconnect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60" y="1357196"/>
            <a:ext cx="3875189" cy="2862323"/>
          </a:xfrm>
          <a:prstGeom prst="rect">
            <a:avLst/>
          </a:prstGeom>
          <a:noFill/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g_i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= 0;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each ULT x: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while (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g_i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&lt;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num_iter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g_i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MPI_Get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buf_x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win_get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MPI_Win_flush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win_get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/* computation */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MPI_Accumulate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buf_x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win_acc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MPI_Win_flush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win_acc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4759" y="4232377"/>
            <a:ext cx="3875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RMA </a:t>
            </a:r>
            <a:r>
              <a:rPr lang="en-US" dirty="0" err="1">
                <a:solidFill>
                  <a:srgbClr val="000000"/>
                </a:solidFill>
              </a:rPr>
              <a:t>Microbenchmark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4391731" y="1270110"/>
          <a:ext cx="4599869" cy="332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6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_5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0198" y="2895600"/>
            <a:ext cx="2786058" cy="2786058"/>
          </a:xfrm>
          <a:prstGeom prst="rect">
            <a:avLst/>
          </a:prstGeom>
        </p:spPr>
      </p:pic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4282" y="995115"/>
            <a:ext cx="5557884" cy="5155643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sz="2400" dirty="0" smtClean="0"/>
              <a:t>Breadth-First Search (BFS) algorithm:</a:t>
            </a:r>
          </a:p>
          <a:p>
            <a:pPr lvl="1"/>
            <a:r>
              <a:rPr lang="en-US" altLang="ja-JP" sz="2200" dirty="0" smtClean="0"/>
              <a:t>Search in a graph structure</a:t>
            </a:r>
          </a:p>
          <a:p>
            <a:pPr lvl="1"/>
            <a:r>
              <a:rPr lang="en-US" altLang="ja-JP" sz="2200" dirty="0" smtClean="0"/>
              <a:t>Neighbors first</a:t>
            </a:r>
          </a:p>
          <a:p>
            <a:pPr lvl="1"/>
            <a:r>
              <a:rPr lang="en-US" altLang="ja-JP" sz="2200" dirty="0" smtClean="0"/>
              <a:t>Used in </a:t>
            </a:r>
            <a:r>
              <a:rPr lang="en-US" altLang="ja-JP" sz="2200" dirty="0"/>
              <a:t>many graph </a:t>
            </a:r>
            <a:r>
              <a:rPr lang="en-US" altLang="ja-JP" sz="2200" dirty="0" smtClean="0"/>
              <a:t>theory problems (shortest path, </a:t>
            </a:r>
            <a:r>
              <a:rPr lang="en-US" altLang="ja-JP" sz="2200" dirty="0" err="1" smtClean="0"/>
              <a:t>bipartiness</a:t>
            </a:r>
            <a:r>
              <a:rPr lang="en-US" altLang="ja-JP" sz="2200" dirty="0" smtClean="0"/>
              <a:t>, …)</a:t>
            </a:r>
          </a:p>
          <a:p>
            <a:r>
              <a:rPr lang="en-US" altLang="ja-JP" sz="2400" dirty="0">
                <a:ea typeface="ＭＳ Ｐゴシック"/>
                <a:cs typeface="ＭＳ Ｐゴシック" charset="0"/>
              </a:rPr>
              <a:t>Graph500 </a:t>
            </a:r>
            <a:r>
              <a:rPr lang="en-US" altLang="ja-JP" sz="2400" dirty="0" smtClean="0">
                <a:ea typeface="ＭＳ Ｐゴシック"/>
                <a:cs typeface="ＭＳ Ｐゴシック" charset="0"/>
              </a:rPr>
              <a:t>benchmark</a:t>
            </a:r>
            <a:endParaRPr lang="en-US" altLang="ja-JP" sz="2400" dirty="0"/>
          </a:p>
          <a:p>
            <a:pPr lvl="1"/>
            <a:r>
              <a:rPr lang="en-US" altLang="ja-JP" sz="2400" dirty="0">
                <a:ea typeface="ＭＳ Ｐゴシック"/>
              </a:rPr>
              <a:t>BFS is the main kernel used for </a:t>
            </a:r>
            <a:r>
              <a:rPr lang="en-US" altLang="ja-JP" sz="2400" dirty="0" smtClean="0">
                <a:ea typeface="ＭＳ Ｐゴシック"/>
              </a:rPr>
              <a:t>ranking graph processing capabilities of supercomputers</a:t>
            </a:r>
          </a:p>
          <a:p>
            <a:pPr lvl="1"/>
            <a:r>
              <a:rPr lang="en-US" altLang="ja-JP" sz="2400" dirty="0" err="1">
                <a:ea typeface="ＭＳ Ｐゴシック"/>
              </a:rPr>
              <a:t>Kronecker</a:t>
            </a:r>
            <a:r>
              <a:rPr lang="en-US" altLang="ja-JP" sz="2400" dirty="0">
                <a:ea typeface="ＭＳ Ｐゴシック"/>
              </a:rPr>
              <a:t> graph as </a:t>
            </a:r>
            <a:r>
              <a:rPr lang="en-US" altLang="ja-JP" sz="2400" dirty="0" smtClean="0">
                <a:ea typeface="ＭＳ Ｐゴシック"/>
              </a:rPr>
              <a:t>input</a:t>
            </a:r>
          </a:p>
          <a:p>
            <a:r>
              <a:rPr lang="en-US" altLang="ja-JP" sz="2600" dirty="0" smtClean="0">
                <a:ea typeface="ＭＳ Ｐゴシック"/>
              </a:rPr>
              <a:t>Baseline implementation</a:t>
            </a:r>
          </a:p>
          <a:p>
            <a:pPr lvl="1"/>
            <a:r>
              <a:rPr lang="en-US" altLang="ja-JP" sz="2400" dirty="0" smtClean="0">
                <a:ea typeface="ＭＳ Ｐゴシック"/>
              </a:rPr>
              <a:t>Based on the original Graph500</a:t>
            </a:r>
          </a:p>
          <a:p>
            <a:pPr lvl="1"/>
            <a:r>
              <a:rPr lang="en-US" altLang="ja-JP" sz="2400" dirty="0" smtClean="0">
                <a:ea typeface="ＭＳ Ｐゴシック"/>
              </a:rPr>
              <a:t>Two-sided </a:t>
            </a:r>
            <a:r>
              <a:rPr lang="en-US" altLang="ja-JP" sz="2400" dirty="0" err="1" smtClean="0">
                <a:ea typeface="ＭＳ Ｐゴシック"/>
              </a:rPr>
              <a:t>nonblocking</a:t>
            </a:r>
            <a:r>
              <a:rPr lang="en-US" altLang="ja-JP" sz="2400" dirty="0" smtClean="0">
                <a:ea typeface="ＭＳ Ｐゴシック"/>
              </a:rPr>
              <a:t> point-to-point communication</a:t>
            </a:r>
          </a:p>
          <a:p>
            <a:pPr lvl="1"/>
            <a:r>
              <a:rPr lang="en-US" altLang="ja-JP" sz="2400" dirty="0" smtClean="0">
                <a:ea typeface="ＭＳ Ｐゴシック"/>
              </a:rPr>
              <a:t>Multithreaded computation + communication </a:t>
            </a:r>
            <a:endParaRPr lang="en-US" altLang="ja-JP" sz="2400" dirty="0">
              <a:ea typeface="ＭＳ Ｐゴシック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62400" y="5638800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This small, synthetic graph was generated by a method called </a:t>
            </a:r>
            <a:r>
              <a:rPr lang="en-US" sz="1200" dirty="0" err="1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Kronecker</a:t>
            </a:r>
            <a:r>
              <a:rPr lang="en-US" sz="1200" dirty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 multiplication. Larger versions of this generator, modeling real-world graphs, are used in the Graph500 benchmark. (Courtesy of Jeremiah </a:t>
            </a:r>
            <a:r>
              <a:rPr lang="en-US" sz="1200" dirty="0" err="1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Willcock</a:t>
            </a:r>
            <a:r>
              <a:rPr lang="en-US" sz="1200" dirty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, Indiana University) [Sandia National Laboratory]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867400" y="785794"/>
            <a:ext cx="2928958" cy="2643206"/>
            <a:chOff x="5357818" y="1928802"/>
            <a:chExt cx="3071834" cy="4286280"/>
          </a:xfrm>
        </p:grpSpPr>
        <p:sp>
          <p:nvSpPr>
            <p:cNvPr id="7" name="Oval 6"/>
            <p:cNvSpPr/>
            <p:nvPr/>
          </p:nvSpPr>
          <p:spPr>
            <a:xfrm>
              <a:off x="6572264" y="1928802"/>
              <a:ext cx="571504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white"/>
                  </a:solidFill>
                  <a:latin typeface="Calibri"/>
                </a:rPr>
                <a:t>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357818" y="3143248"/>
              <a:ext cx="571504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572264" y="3143248"/>
              <a:ext cx="571504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white"/>
                  </a:solidFill>
                  <a:latin typeface="Calibri"/>
                </a:rPr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858148" y="3143248"/>
              <a:ext cx="571504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white"/>
                  </a:solidFill>
                  <a:latin typeface="Calibri"/>
                </a:rPr>
                <a:t>3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857884" y="4429132"/>
              <a:ext cx="571504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white"/>
                  </a:solidFill>
                  <a:latin typeface="Calibri"/>
                </a:rPr>
                <a:t>4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86644" y="4429132"/>
              <a:ext cx="571504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white"/>
                  </a:solidFill>
                  <a:latin typeface="Calibri"/>
                </a:rPr>
                <a:t>5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286644" y="5643578"/>
              <a:ext cx="571504" cy="5715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white"/>
                  </a:solidFill>
                  <a:latin typeface="Calibri"/>
                </a:rPr>
                <a:t>6</a:t>
              </a:r>
            </a:p>
          </p:txBody>
        </p:sp>
        <p:cxnSp>
          <p:nvCxnSpPr>
            <p:cNvPr id="17" name="Straight Arrow Connector 16"/>
            <p:cNvCxnSpPr>
              <a:stCxn id="7" idx="4"/>
              <a:endCxn id="10" idx="0"/>
            </p:cNvCxnSpPr>
            <p:nvPr/>
          </p:nvCxnSpPr>
          <p:spPr>
            <a:xfrm rot="5400000">
              <a:off x="5929322" y="2214554"/>
              <a:ext cx="642942" cy="1214446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7" idx="4"/>
              <a:endCxn id="11" idx="0"/>
            </p:cNvCxnSpPr>
            <p:nvPr/>
          </p:nvCxnSpPr>
          <p:spPr>
            <a:xfrm rot="5400000">
              <a:off x="6536545" y="2821777"/>
              <a:ext cx="642942" cy="1588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4"/>
              <a:endCxn id="12" idx="0"/>
            </p:cNvCxnSpPr>
            <p:nvPr/>
          </p:nvCxnSpPr>
          <p:spPr>
            <a:xfrm rot="16200000" flipH="1">
              <a:off x="7179487" y="2178835"/>
              <a:ext cx="642942" cy="1285884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" idx="4"/>
              <a:endCxn id="13" idx="0"/>
            </p:cNvCxnSpPr>
            <p:nvPr/>
          </p:nvCxnSpPr>
          <p:spPr>
            <a:xfrm>
              <a:off x="5643570" y="3714751"/>
              <a:ext cx="500066" cy="714381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1" idx="4"/>
              <a:endCxn id="14" idx="0"/>
            </p:cNvCxnSpPr>
            <p:nvPr/>
          </p:nvCxnSpPr>
          <p:spPr>
            <a:xfrm rot="16200000" flipH="1">
              <a:off x="6858016" y="3714752"/>
              <a:ext cx="714380" cy="714380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4" idx="4"/>
              <a:endCxn id="15" idx="0"/>
            </p:cNvCxnSpPr>
            <p:nvPr/>
          </p:nvCxnSpPr>
          <p:spPr>
            <a:xfrm rot="5400000">
              <a:off x="7250925" y="5322107"/>
              <a:ext cx="642942" cy="1588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800" dirty="0"/>
              <a:t>Breadth First Search and </a:t>
            </a:r>
            <a:r>
              <a:rPr lang="en-US" altLang="ja-JP" sz="2800" dirty="0" smtClean="0"/>
              <a:t>Graph500</a:t>
            </a:r>
            <a:endParaRPr lang="en-US" dirty="0"/>
          </a:p>
        </p:txBody>
      </p:sp>
      <p:cxnSp>
        <p:nvCxnSpPr>
          <p:cNvPr id="29" name="Straight Arrow Connector 28"/>
          <p:cNvCxnSpPr>
            <a:endCxn id="14" idx="2"/>
          </p:cNvCxnSpPr>
          <p:nvPr/>
        </p:nvCxnSpPr>
        <p:spPr>
          <a:xfrm flipV="1">
            <a:off x="6887309" y="2503878"/>
            <a:ext cx="819204" cy="10722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4"/>
            <a:endCxn id="13" idx="0"/>
          </p:cNvCxnSpPr>
          <p:nvPr/>
        </p:nvCxnSpPr>
        <p:spPr>
          <a:xfrm flipH="1">
            <a:off x="6616668" y="1887129"/>
            <a:ext cx="681153" cy="440535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4" idx="7"/>
          </p:cNvCxnSpPr>
          <p:nvPr/>
        </p:nvCxnSpPr>
        <p:spPr>
          <a:xfrm flipH="1">
            <a:off x="8171633" y="1887129"/>
            <a:ext cx="352264" cy="492147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7"/>
    </mc:Choice>
    <mc:Fallback xmlns="">
      <p:transition xmlns:p14="http://schemas.microsoft.com/office/powerpoint/2010/main" spd="slow" advTm="17447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314"/>
          </a:xfrm>
        </p:spPr>
        <p:txBody>
          <a:bodyPr/>
          <a:lstStyle/>
          <a:p>
            <a:r>
              <a:rPr lang="en-US" altLang="ja-JP" sz="2800" dirty="0" err="1" smtClean="0"/>
              <a:t>MPI+Argobots</a:t>
            </a:r>
            <a:r>
              <a:rPr lang="en-US" altLang="ja-JP" sz="2800" dirty="0" smtClean="0"/>
              <a:t> BFS Implementation</a:t>
            </a:r>
            <a:endParaRPr lang="en-US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4938092" y="835567"/>
            <a:ext cx="4113496" cy="2561690"/>
            <a:chOff x="4938092" y="769228"/>
            <a:chExt cx="4113496" cy="2561690"/>
          </a:xfrm>
        </p:grpSpPr>
        <p:sp>
          <p:nvSpPr>
            <p:cNvPr id="27" name="Oval 26"/>
            <p:cNvSpPr/>
            <p:nvPr/>
          </p:nvSpPr>
          <p:spPr>
            <a:xfrm>
              <a:off x="6813958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072895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331832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0769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849706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108643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367580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626517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939004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97941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456878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715815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74752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233689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92626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74512" y="2559152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433449" y="2559152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692386" y="2559152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250488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509425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768362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027299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541485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018743" y="1976906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277680" y="1976906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536617" y="1976906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126168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385105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" name="Straight Connector 7"/>
            <p:cNvCxnSpPr>
              <a:stCxn id="70" idx="4"/>
              <a:endCxn id="61" idx="0"/>
            </p:cNvCxnSpPr>
            <p:nvPr/>
          </p:nvCxnSpPr>
          <p:spPr>
            <a:xfrm flipH="1">
              <a:off x="6100087" y="1551875"/>
              <a:ext cx="107425" cy="425031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0" idx="4"/>
              <a:endCxn id="62" idx="0"/>
            </p:cNvCxnSpPr>
            <p:nvPr/>
          </p:nvCxnSpPr>
          <p:spPr>
            <a:xfrm>
              <a:off x="6207512" y="1551875"/>
              <a:ext cx="151512" cy="425031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71" idx="4"/>
              <a:endCxn id="63" idx="0"/>
            </p:cNvCxnSpPr>
            <p:nvPr/>
          </p:nvCxnSpPr>
          <p:spPr>
            <a:xfrm>
              <a:off x="6466449" y="1551875"/>
              <a:ext cx="151512" cy="425031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42" idx="4"/>
              <a:endCxn id="27" idx="0"/>
            </p:cNvCxnSpPr>
            <p:nvPr/>
          </p:nvCxnSpPr>
          <p:spPr>
            <a:xfrm flipH="1">
              <a:off x="6895302" y="1551875"/>
              <a:ext cx="125046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43" idx="4"/>
              <a:endCxn id="32" idx="0"/>
            </p:cNvCxnSpPr>
            <p:nvPr/>
          </p:nvCxnSpPr>
          <p:spPr>
            <a:xfrm flipH="1">
              <a:off x="7154239" y="1551875"/>
              <a:ext cx="125046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4" idx="4"/>
              <a:endCxn id="35" idx="0"/>
            </p:cNvCxnSpPr>
            <p:nvPr/>
          </p:nvCxnSpPr>
          <p:spPr>
            <a:xfrm flipH="1">
              <a:off x="7413176" y="1551875"/>
              <a:ext cx="125046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44" idx="4"/>
              <a:endCxn id="36" idx="0"/>
            </p:cNvCxnSpPr>
            <p:nvPr/>
          </p:nvCxnSpPr>
          <p:spPr>
            <a:xfrm>
              <a:off x="7538222" y="1551875"/>
              <a:ext cx="133891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44" idx="4"/>
              <a:endCxn id="37" idx="0"/>
            </p:cNvCxnSpPr>
            <p:nvPr/>
          </p:nvCxnSpPr>
          <p:spPr>
            <a:xfrm>
              <a:off x="7538222" y="1551875"/>
              <a:ext cx="392828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45" idx="4"/>
              <a:endCxn id="38" idx="0"/>
            </p:cNvCxnSpPr>
            <p:nvPr/>
          </p:nvCxnSpPr>
          <p:spPr>
            <a:xfrm>
              <a:off x="7797159" y="1551875"/>
              <a:ext cx="392828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46" idx="4"/>
              <a:endCxn id="38" idx="0"/>
            </p:cNvCxnSpPr>
            <p:nvPr/>
          </p:nvCxnSpPr>
          <p:spPr>
            <a:xfrm>
              <a:off x="8056096" y="1551875"/>
              <a:ext cx="133891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47" idx="4"/>
              <a:endCxn id="39" idx="0"/>
            </p:cNvCxnSpPr>
            <p:nvPr/>
          </p:nvCxnSpPr>
          <p:spPr>
            <a:xfrm>
              <a:off x="8315033" y="1551875"/>
              <a:ext cx="133891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48" idx="4"/>
              <a:endCxn id="39" idx="0"/>
            </p:cNvCxnSpPr>
            <p:nvPr/>
          </p:nvCxnSpPr>
          <p:spPr>
            <a:xfrm flipH="1">
              <a:off x="8448924" y="1551875"/>
              <a:ext cx="125046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48" idx="4"/>
              <a:endCxn id="40" idx="0"/>
            </p:cNvCxnSpPr>
            <p:nvPr/>
          </p:nvCxnSpPr>
          <p:spPr>
            <a:xfrm>
              <a:off x="8573970" y="1551875"/>
              <a:ext cx="133891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62" idx="4"/>
              <a:endCxn id="51" idx="0"/>
            </p:cNvCxnSpPr>
            <p:nvPr/>
          </p:nvCxnSpPr>
          <p:spPr>
            <a:xfrm flipH="1">
              <a:off x="6255856" y="2125850"/>
              <a:ext cx="103168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62" idx="4"/>
              <a:endCxn id="52" idx="0"/>
            </p:cNvCxnSpPr>
            <p:nvPr/>
          </p:nvCxnSpPr>
          <p:spPr>
            <a:xfrm>
              <a:off x="6359024" y="2125850"/>
              <a:ext cx="155769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63" idx="4"/>
              <a:endCxn id="53" idx="0"/>
            </p:cNvCxnSpPr>
            <p:nvPr/>
          </p:nvCxnSpPr>
          <p:spPr>
            <a:xfrm>
              <a:off x="6617961" y="2125850"/>
              <a:ext cx="155769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54" idx="0"/>
            </p:cNvCxnSpPr>
            <p:nvPr/>
          </p:nvCxnSpPr>
          <p:spPr>
            <a:xfrm>
              <a:off x="7177448" y="2134121"/>
              <a:ext cx="154384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35" idx="4"/>
              <a:endCxn id="54" idx="0"/>
            </p:cNvCxnSpPr>
            <p:nvPr/>
          </p:nvCxnSpPr>
          <p:spPr>
            <a:xfrm flipH="1">
              <a:off x="7331832" y="2122394"/>
              <a:ext cx="81344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36" idx="4"/>
              <a:endCxn id="55" idx="0"/>
            </p:cNvCxnSpPr>
            <p:nvPr/>
          </p:nvCxnSpPr>
          <p:spPr>
            <a:xfrm flipH="1">
              <a:off x="7590769" y="2122394"/>
              <a:ext cx="81344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37" idx="4"/>
            </p:cNvCxnSpPr>
            <p:nvPr/>
          </p:nvCxnSpPr>
          <p:spPr>
            <a:xfrm flipH="1">
              <a:off x="7829213" y="2122394"/>
              <a:ext cx="101837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36" idx="4"/>
              <a:endCxn id="56" idx="0"/>
            </p:cNvCxnSpPr>
            <p:nvPr/>
          </p:nvCxnSpPr>
          <p:spPr>
            <a:xfrm>
              <a:off x="7672113" y="2122394"/>
              <a:ext cx="177593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38" idx="4"/>
              <a:endCxn id="57" idx="0"/>
            </p:cNvCxnSpPr>
            <p:nvPr/>
          </p:nvCxnSpPr>
          <p:spPr>
            <a:xfrm flipH="1">
              <a:off x="8108643" y="2122394"/>
              <a:ext cx="81344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39" idx="4"/>
              <a:endCxn id="57" idx="0"/>
            </p:cNvCxnSpPr>
            <p:nvPr/>
          </p:nvCxnSpPr>
          <p:spPr>
            <a:xfrm flipH="1">
              <a:off x="8108643" y="2122394"/>
              <a:ext cx="340281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39" idx="4"/>
              <a:endCxn id="58" idx="0"/>
            </p:cNvCxnSpPr>
            <p:nvPr/>
          </p:nvCxnSpPr>
          <p:spPr>
            <a:xfrm>
              <a:off x="8448924" y="2122394"/>
              <a:ext cx="173905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40" idx="4"/>
              <a:endCxn id="58" idx="0"/>
            </p:cNvCxnSpPr>
            <p:nvPr/>
          </p:nvCxnSpPr>
          <p:spPr>
            <a:xfrm flipH="1">
              <a:off x="8622829" y="2122394"/>
              <a:ext cx="85032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27" idx="4"/>
              <a:endCxn id="53" idx="0"/>
            </p:cNvCxnSpPr>
            <p:nvPr/>
          </p:nvCxnSpPr>
          <p:spPr>
            <a:xfrm flipH="1">
              <a:off x="6773730" y="2122394"/>
              <a:ext cx="121572" cy="436758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61" idx="4"/>
              <a:endCxn id="51" idx="0"/>
            </p:cNvCxnSpPr>
            <p:nvPr/>
          </p:nvCxnSpPr>
          <p:spPr>
            <a:xfrm>
              <a:off x="6100087" y="2125850"/>
              <a:ext cx="155769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56" name="TextBox 155"/>
            <p:cNvSpPr txBox="1"/>
            <p:nvPr/>
          </p:nvSpPr>
          <p:spPr>
            <a:xfrm>
              <a:off x="5142095" y="1858149"/>
              <a:ext cx="77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Level </a:t>
              </a:r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142095" y="1269797"/>
              <a:ext cx="961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Level i-1</a:t>
              </a:r>
              <a:endParaRPr 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142095" y="2441677"/>
              <a:ext cx="1005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Level i+1</a:t>
              </a:r>
              <a:endParaRPr lang="en-US" dirty="0"/>
            </a:p>
          </p:txBody>
        </p:sp>
        <p:cxnSp>
          <p:nvCxnSpPr>
            <p:cNvPr id="159" name="Straight Connector 158"/>
            <p:cNvCxnSpPr/>
            <p:nvPr/>
          </p:nvCxnSpPr>
          <p:spPr>
            <a:xfrm>
              <a:off x="7382616" y="2897616"/>
              <a:ext cx="0" cy="433302"/>
            </a:xfrm>
            <a:prstGeom prst="line">
              <a:avLst/>
            </a:prstGeom>
            <a:ln w="38100" cmpd="sng">
              <a:prstDash val="dot"/>
            </a:ln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7382616" y="889276"/>
              <a:ext cx="0" cy="433302"/>
            </a:xfrm>
            <a:prstGeom prst="line">
              <a:avLst/>
            </a:prstGeom>
            <a:ln w="38100" cmpd="sng">
              <a:prstDash val="dot"/>
            </a:ln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63" name="Rounded Rectangle 162"/>
            <p:cNvSpPr/>
            <p:nvPr/>
          </p:nvSpPr>
          <p:spPr>
            <a:xfrm>
              <a:off x="4938092" y="769228"/>
              <a:ext cx="4113496" cy="2538348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chemeClr val="tx2"/>
                  </a:solidFill>
                </a:rPr>
                <a:t>P0</a:t>
              </a: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endParaRPr lang="en-US" dirty="0" smtClean="0">
                <a:solidFill>
                  <a:schemeClr val="tx2"/>
                </a:solidFill>
              </a:endParaRP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endParaRPr lang="en-US" dirty="0" smtClean="0">
                <a:solidFill>
                  <a:schemeClr val="tx2"/>
                </a:solidFill>
              </a:endParaRP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endParaRPr lang="en-US" dirty="0" smtClean="0">
                <a:solidFill>
                  <a:schemeClr val="tx2"/>
                </a:solidFill>
              </a:endParaRP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4935118" y="3837657"/>
            <a:ext cx="4113496" cy="2561690"/>
            <a:chOff x="4938092" y="769228"/>
            <a:chExt cx="4113496" cy="2561690"/>
          </a:xfrm>
        </p:grpSpPr>
        <p:sp>
          <p:nvSpPr>
            <p:cNvPr id="166" name="Oval 165"/>
            <p:cNvSpPr/>
            <p:nvPr/>
          </p:nvSpPr>
          <p:spPr>
            <a:xfrm>
              <a:off x="6813958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7072895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7331832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590769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7849706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8108643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8367580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8626517" y="1973450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6939004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7197941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6" name="Oval 175"/>
            <p:cNvSpPr/>
            <p:nvPr/>
          </p:nvSpPr>
          <p:spPr>
            <a:xfrm>
              <a:off x="7456878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7715815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7974752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8233689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8492626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6174512" y="2559152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6433449" y="2559152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6692386" y="2559152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7250488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7509425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7768362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8027299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8541485" y="2555696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6018743" y="1976906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6277680" y="1976906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6536617" y="1976906"/>
              <a:ext cx="162688" cy="1489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6126168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6385105" y="1402931"/>
              <a:ext cx="162688" cy="1489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4" name="Straight Connector 193"/>
            <p:cNvCxnSpPr>
              <a:stCxn id="192" idx="4"/>
              <a:endCxn id="189" idx="0"/>
            </p:cNvCxnSpPr>
            <p:nvPr/>
          </p:nvCxnSpPr>
          <p:spPr>
            <a:xfrm flipH="1">
              <a:off x="6100087" y="1551875"/>
              <a:ext cx="107425" cy="425031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92" idx="4"/>
              <a:endCxn id="190" idx="0"/>
            </p:cNvCxnSpPr>
            <p:nvPr/>
          </p:nvCxnSpPr>
          <p:spPr>
            <a:xfrm>
              <a:off x="6207512" y="1551875"/>
              <a:ext cx="151512" cy="425031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3" idx="4"/>
              <a:endCxn id="191" idx="0"/>
            </p:cNvCxnSpPr>
            <p:nvPr/>
          </p:nvCxnSpPr>
          <p:spPr>
            <a:xfrm>
              <a:off x="6466449" y="1551875"/>
              <a:ext cx="151512" cy="425031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74" idx="4"/>
              <a:endCxn id="166" idx="0"/>
            </p:cNvCxnSpPr>
            <p:nvPr/>
          </p:nvCxnSpPr>
          <p:spPr>
            <a:xfrm flipH="1">
              <a:off x="6895302" y="1551875"/>
              <a:ext cx="125046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75" idx="4"/>
              <a:endCxn id="167" idx="0"/>
            </p:cNvCxnSpPr>
            <p:nvPr/>
          </p:nvCxnSpPr>
          <p:spPr>
            <a:xfrm flipH="1">
              <a:off x="7154239" y="1551875"/>
              <a:ext cx="125046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76" idx="4"/>
              <a:endCxn id="168" idx="0"/>
            </p:cNvCxnSpPr>
            <p:nvPr/>
          </p:nvCxnSpPr>
          <p:spPr>
            <a:xfrm flipH="1">
              <a:off x="7413176" y="1551875"/>
              <a:ext cx="125046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76" idx="4"/>
              <a:endCxn id="169" idx="0"/>
            </p:cNvCxnSpPr>
            <p:nvPr/>
          </p:nvCxnSpPr>
          <p:spPr>
            <a:xfrm>
              <a:off x="7538222" y="1551875"/>
              <a:ext cx="133891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76" idx="4"/>
              <a:endCxn id="170" idx="0"/>
            </p:cNvCxnSpPr>
            <p:nvPr/>
          </p:nvCxnSpPr>
          <p:spPr>
            <a:xfrm>
              <a:off x="7538222" y="1551875"/>
              <a:ext cx="392828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77" idx="4"/>
              <a:endCxn id="171" idx="0"/>
            </p:cNvCxnSpPr>
            <p:nvPr/>
          </p:nvCxnSpPr>
          <p:spPr>
            <a:xfrm>
              <a:off x="7797159" y="1551875"/>
              <a:ext cx="392828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78" idx="4"/>
              <a:endCxn id="171" idx="0"/>
            </p:cNvCxnSpPr>
            <p:nvPr/>
          </p:nvCxnSpPr>
          <p:spPr>
            <a:xfrm>
              <a:off x="8056096" y="1551875"/>
              <a:ext cx="133891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79" idx="4"/>
              <a:endCxn id="172" idx="0"/>
            </p:cNvCxnSpPr>
            <p:nvPr/>
          </p:nvCxnSpPr>
          <p:spPr>
            <a:xfrm>
              <a:off x="8315033" y="1551875"/>
              <a:ext cx="133891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80" idx="4"/>
              <a:endCxn id="172" idx="0"/>
            </p:cNvCxnSpPr>
            <p:nvPr/>
          </p:nvCxnSpPr>
          <p:spPr>
            <a:xfrm flipH="1">
              <a:off x="8448924" y="1551875"/>
              <a:ext cx="125046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80" idx="4"/>
              <a:endCxn id="173" idx="0"/>
            </p:cNvCxnSpPr>
            <p:nvPr/>
          </p:nvCxnSpPr>
          <p:spPr>
            <a:xfrm>
              <a:off x="8573970" y="1551875"/>
              <a:ext cx="133891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90" idx="4"/>
              <a:endCxn id="181" idx="0"/>
            </p:cNvCxnSpPr>
            <p:nvPr/>
          </p:nvCxnSpPr>
          <p:spPr>
            <a:xfrm flipH="1">
              <a:off x="6255856" y="2125850"/>
              <a:ext cx="103168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0" idx="4"/>
              <a:endCxn id="182" idx="0"/>
            </p:cNvCxnSpPr>
            <p:nvPr/>
          </p:nvCxnSpPr>
          <p:spPr>
            <a:xfrm>
              <a:off x="6359024" y="2125850"/>
              <a:ext cx="155769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91" idx="4"/>
              <a:endCxn id="183" idx="0"/>
            </p:cNvCxnSpPr>
            <p:nvPr/>
          </p:nvCxnSpPr>
          <p:spPr>
            <a:xfrm>
              <a:off x="6617961" y="2125850"/>
              <a:ext cx="155769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endCxn id="184" idx="0"/>
            </p:cNvCxnSpPr>
            <p:nvPr/>
          </p:nvCxnSpPr>
          <p:spPr>
            <a:xfrm>
              <a:off x="7177448" y="2134121"/>
              <a:ext cx="154384" cy="421575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68" idx="4"/>
              <a:endCxn id="184" idx="0"/>
            </p:cNvCxnSpPr>
            <p:nvPr/>
          </p:nvCxnSpPr>
          <p:spPr>
            <a:xfrm flipH="1">
              <a:off x="7331832" y="2122394"/>
              <a:ext cx="81344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9" idx="4"/>
              <a:endCxn id="185" idx="0"/>
            </p:cNvCxnSpPr>
            <p:nvPr/>
          </p:nvCxnSpPr>
          <p:spPr>
            <a:xfrm flipH="1">
              <a:off x="7590769" y="2122394"/>
              <a:ext cx="81344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70" idx="4"/>
            </p:cNvCxnSpPr>
            <p:nvPr/>
          </p:nvCxnSpPr>
          <p:spPr>
            <a:xfrm flipH="1">
              <a:off x="7829213" y="2122394"/>
              <a:ext cx="101837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169" idx="4"/>
              <a:endCxn id="186" idx="0"/>
            </p:cNvCxnSpPr>
            <p:nvPr/>
          </p:nvCxnSpPr>
          <p:spPr>
            <a:xfrm>
              <a:off x="7672113" y="2122394"/>
              <a:ext cx="177593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171" idx="4"/>
              <a:endCxn id="187" idx="0"/>
            </p:cNvCxnSpPr>
            <p:nvPr/>
          </p:nvCxnSpPr>
          <p:spPr>
            <a:xfrm flipH="1">
              <a:off x="8108643" y="2122394"/>
              <a:ext cx="81344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172" idx="4"/>
              <a:endCxn id="187" idx="0"/>
            </p:cNvCxnSpPr>
            <p:nvPr/>
          </p:nvCxnSpPr>
          <p:spPr>
            <a:xfrm flipH="1">
              <a:off x="8108643" y="2122394"/>
              <a:ext cx="340281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172" idx="4"/>
              <a:endCxn id="188" idx="0"/>
            </p:cNvCxnSpPr>
            <p:nvPr/>
          </p:nvCxnSpPr>
          <p:spPr>
            <a:xfrm>
              <a:off x="8448924" y="2122394"/>
              <a:ext cx="173905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173" idx="4"/>
              <a:endCxn id="188" idx="0"/>
            </p:cNvCxnSpPr>
            <p:nvPr/>
          </p:nvCxnSpPr>
          <p:spPr>
            <a:xfrm flipH="1">
              <a:off x="8622829" y="2122394"/>
              <a:ext cx="85032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166" idx="4"/>
              <a:endCxn id="183" idx="0"/>
            </p:cNvCxnSpPr>
            <p:nvPr/>
          </p:nvCxnSpPr>
          <p:spPr>
            <a:xfrm flipH="1">
              <a:off x="6773730" y="2122394"/>
              <a:ext cx="121572" cy="436758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189" idx="4"/>
              <a:endCxn id="181" idx="0"/>
            </p:cNvCxnSpPr>
            <p:nvPr/>
          </p:nvCxnSpPr>
          <p:spPr>
            <a:xfrm>
              <a:off x="6100087" y="2125850"/>
              <a:ext cx="155769" cy="433302"/>
            </a:xfrm>
            <a:prstGeom prst="line">
              <a:avLst/>
            </a:prstGeom>
            <a:ln w="12700"/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21" name="TextBox 220"/>
            <p:cNvSpPr txBox="1"/>
            <p:nvPr/>
          </p:nvSpPr>
          <p:spPr>
            <a:xfrm>
              <a:off x="5142095" y="1858149"/>
              <a:ext cx="77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Level </a:t>
              </a:r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142095" y="1269797"/>
              <a:ext cx="961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Level i-1</a:t>
              </a:r>
              <a:endParaRPr lang="en-US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142095" y="2441677"/>
              <a:ext cx="1005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Level i+1</a:t>
              </a:r>
              <a:endParaRPr lang="en-US" dirty="0"/>
            </a:p>
          </p:txBody>
        </p:sp>
        <p:cxnSp>
          <p:nvCxnSpPr>
            <p:cNvPr id="224" name="Straight Connector 223"/>
            <p:cNvCxnSpPr/>
            <p:nvPr/>
          </p:nvCxnSpPr>
          <p:spPr>
            <a:xfrm>
              <a:off x="7382616" y="2897616"/>
              <a:ext cx="0" cy="433302"/>
            </a:xfrm>
            <a:prstGeom prst="line">
              <a:avLst/>
            </a:prstGeom>
            <a:ln w="38100" cmpd="sng">
              <a:prstDash val="dot"/>
            </a:ln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7382616" y="889276"/>
              <a:ext cx="0" cy="433302"/>
            </a:xfrm>
            <a:prstGeom prst="line">
              <a:avLst/>
            </a:prstGeom>
            <a:ln w="38100" cmpd="sng">
              <a:prstDash val="dot"/>
            </a:ln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26" name="Rounded Rectangle 225"/>
            <p:cNvSpPr/>
            <p:nvPr/>
          </p:nvSpPr>
          <p:spPr>
            <a:xfrm>
              <a:off x="4938092" y="769228"/>
              <a:ext cx="4113496" cy="2538348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chemeClr val="tx2"/>
                  </a:solidFill>
                </a:rPr>
                <a:t>P1</a:t>
              </a: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endParaRPr lang="en-US" dirty="0" smtClean="0">
                <a:solidFill>
                  <a:schemeClr val="tx2"/>
                </a:solidFill>
              </a:endParaRP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endParaRPr lang="en-US" dirty="0" smtClean="0">
                <a:solidFill>
                  <a:schemeClr val="tx2"/>
                </a:solidFill>
              </a:endParaRP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endParaRPr lang="en-US" dirty="0" smtClean="0">
                <a:solidFill>
                  <a:schemeClr val="tx2"/>
                </a:solidFill>
              </a:endParaRP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29" name="Up-Down Arrow 228"/>
          <p:cNvSpPr/>
          <p:nvPr/>
        </p:nvSpPr>
        <p:spPr>
          <a:xfrm>
            <a:off x="6852100" y="3387780"/>
            <a:ext cx="302139" cy="440400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4282" y="995115"/>
            <a:ext cx="4600594" cy="5582120"/>
          </a:xfrm>
        </p:spPr>
        <p:txBody>
          <a:bodyPr>
            <a:normAutofit/>
          </a:bodyPr>
          <a:lstStyle/>
          <a:p>
            <a:r>
              <a:rPr lang="en-US" altLang="ja-JP" sz="2000" dirty="0" smtClean="0"/>
              <a:t>Basic traversal</a:t>
            </a:r>
          </a:p>
          <a:p>
            <a:pPr lvl="1"/>
            <a:r>
              <a:rPr lang="en-US" altLang="ja-JP" sz="1800" dirty="0" smtClean="0"/>
              <a:t>Each MPI rank owns a subset of vertices</a:t>
            </a:r>
          </a:p>
          <a:p>
            <a:pPr lvl="1"/>
            <a:r>
              <a:rPr lang="en-US" altLang="ja-JP" sz="1800" dirty="0" smtClean="0"/>
              <a:t>Bulk-synchronous traversal</a:t>
            </a:r>
          </a:p>
          <a:p>
            <a:pPr lvl="1"/>
            <a:r>
              <a:rPr lang="en-US" altLang="ja-JP" sz="1800" dirty="0" smtClean="0"/>
              <a:t>Global synchronization at each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7"/>
    </mc:Choice>
    <mc:Fallback xmlns="">
      <p:transition xmlns:p14="http://schemas.microsoft.com/office/powerpoint/2010/main" spd="slow" advTm="17447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314"/>
          </a:xfrm>
        </p:spPr>
        <p:txBody>
          <a:bodyPr/>
          <a:lstStyle/>
          <a:p>
            <a:r>
              <a:rPr lang="en-US" altLang="ja-JP" sz="2800" dirty="0" err="1" smtClean="0"/>
              <a:t>MPI+Argobots</a:t>
            </a:r>
            <a:r>
              <a:rPr lang="en-US" altLang="ja-JP" sz="2800" dirty="0" smtClean="0"/>
              <a:t> BFS Implementation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003753" y="1613310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262690" y="1613310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521627" y="1613310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780564" y="1613310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039501" y="1613310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298438" y="1613310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7557375" y="1613310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816312" y="1613310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8075248" y="1613310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208538" y="1616766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467475" y="1616766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726412" y="1616766"/>
            <a:ext cx="162688" cy="14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260152" y="1469789"/>
            <a:ext cx="77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Level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288827" y="2217809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U3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817997" y="2217809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U4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213877" y="2217809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U5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603834" y="2217809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U6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116176" y="2217809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U7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508141" y="2217809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U8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895052" y="2217809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U9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77615" y="1591413"/>
            <a:ext cx="481744" cy="20789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706594" y="1588266"/>
            <a:ext cx="481744" cy="20789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783649" y="1588266"/>
            <a:ext cx="481744" cy="20789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004773" y="1588266"/>
            <a:ext cx="481744" cy="20789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492431" y="1591413"/>
            <a:ext cx="481744" cy="20789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231696" y="1594933"/>
            <a:ext cx="223299" cy="20789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525960" y="1587634"/>
            <a:ext cx="223299" cy="20789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2"/>
            <a:endCxn id="84" idx="0"/>
          </p:cNvCxnSpPr>
          <p:nvPr/>
        </p:nvCxnSpPr>
        <p:spPr>
          <a:xfrm flipH="1">
            <a:off x="5418296" y="1799305"/>
            <a:ext cx="191" cy="418504"/>
          </a:xfrm>
          <a:prstGeom prst="line">
            <a:avLst/>
          </a:prstGeom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1" idx="2"/>
            <a:endCxn id="85" idx="0"/>
          </p:cNvCxnSpPr>
          <p:nvPr/>
        </p:nvCxnSpPr>
        <p:spPr>
          <a:xfrm>
            <a:off x="5947466" y="1796158"/>
            <a:ext cx="0" cy="421651"/>
          </a:xfrm>
          <a:prstGeom prst="line">
            <a:avLst/>
          </a:prstGeom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5" idx="2"/>
            <a:endCxn id="86" idx="0"/>
          </p:cNvCxnSpPr>
          <p:nvPr/>
        </p:nvCxnSpPr>
        <p:spPr>
          <a:xfrm>
            <a:off x="6343346" y="1802825"/>
            <a:ext cx="0" cy="414984"/>
          </a:xfrm>
          <a:prstGeom prst="line">
            <a:avLst/>
          </a:prstGeom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6" idx="2"/>
            <a:endCxn id="89" idx="0"/>
          </p:cNvCxnSpPr>
          <p:nvPr/>
        </p:nvCxnSpPr>
        <p:spPr>
          <a:xfrm>
            <a:off x="7637610" y="1795526"/>
            <a:ext cx="0" cy="422283"/>
          </a:xfrm>
          <a:prstGeom prst="line">
            <a:avLst/>
          </a:prstGeom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4" idx="2"/>
            <a:endCxn id="87" idx="0"/>
          </p:cNvCxnSpPr>
          <p:nvPr/>
        </p:nvCxnSpPr>
        <p:spPr>
          <a:xfrm>
            <a:off x="6733303" y="1799305"/>
            <a:ext cx="0" cy="418504"/>
          </a:xfrm>
          <a:prstGeom prst="line">
            <a:avLst/>
          </a:prstGeom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93" idx="2"/>
            <a:endCxn id="88" idx="0"/>
          </p:cNvCxnSpPr>
          <p:nvPr/>
        </p:nvCxnSpPr>
        <p:spPr>
          <a:xfrm>
            <a:off x="7245645" y="1796158"/>
            <a:ext cx="0" cy="421651"/>
          </a:xfrm>
          <a:prstGeom prst="line">
            <a:avLst/>
          </a:prstGeom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2" idx="2"/>
            <a:endCxn id="90" idx="0"/>
          </p:cNvCxnSpPr>
          <p:nvPr/>
        </p:nvCxnSpPr>
        <p:spPr>
          <a:xfrm>
            <a:off x="8024521" y="1796158"/>
            <a:ext cx="0" cy="421651"/>
          </a:xfrm>
          <a:prstGeom prst="line">
            <a:avLst/>
          </a:prstGeom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5551573" y="3484069"/>
            <a:ext cx="349677" cy="32959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P0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6571906" y="3484069"/>
            <a:ext cx="349677" cy="32959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P1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7592239" y="3484069"/>
            <a:ext cx="349677" cy="32959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P2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27" name="Straight Connector 126"/>
          <p:cNvCxnSpPr>
            <a:stCxn id="84" idx="2"/>
            <a:endCxn id="74" idx="0"/>
          </p:cNvCxnSpPr>
          <p:nvPr/>
        </p:nvCxnSpPr>
        <p:spPr>
          <a:xfrm>
            <a:off x="5418296" y="2468964"/>
            <a:ext cx="308116" cy="40673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85" idx="2"/>
            <a:endCxn id="74" idx="0"/>
          </p:cNvCxnSpPr>
          <p:nvPr/>
        </p:nvCxnSpPr>
        <p:spPr>
          <a:xfrm flipH="1">
            <a:off x="5726412" y="2468964"/>
            <a:ext cx="221054" cy="40673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86" idx="2"/>
            <a:endCxn id="75" idx="0"/>
          </p:cNvCxnSpPr>
          <p:nvPr/>
        </p:nvCxnSpPr>
        <p:spPr>
          <a:xfrm>
            <a:off x="6343346" y="2468964"/>
            <a:ext cx="403399" cy="40673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87" idx="2"/>
            <a:endCxn id="75" idx="0"/>
          </p:cNvCxnSpPr>
          <p:nvPr/>
        </p:nvCxnSpPr>
        <p:spPr>
          <a:xfrm>
            <a:off x="6733303" y="2468964"/>
            <a:ext cx="13442" cy="40673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8" idx="2"/>
            <a:endCxn id="75" idx="0"/>
          </p:cNvCxnSpPr>
          <p:nvPr/>
        </p:nvCxnSpPr>
        <p:spPr>
          <a:xfrm flipH="1">
            <a:off x="6746745" y="2468964"/>
            <a:ext cx="498900" cy="40673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89" idx="2"/>
            <a:endCxn id="76" idx="0"/>
          </p:cNvCxnSpPr>
          <p:nvPr/>
        </p:nvCxnSpPr>
        <p:spPr>
          <a:xfrm>
            <a:off x="7637610" y="2468964"/>
            <a:ext cx="131313" cy="40673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0" idx="2"/>
            <a:endCxn id="76" idx="0"/>
          </p:cNvCxnSpPr>
          <p:nvPr/>
        </p:nvCxnSpPr>
        <p:spPr>
          <a:xfrm flipH="1">
            <a:off x="7768923" y="2468964"/>
            <a:ext cx="255598" cy="40673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5497524" y="4237001"/>
            <a:ext cx="457775" cy="592784"/>
          </a:xfrm>
          <a:prstGeom prst="rect">
            <a:avLst/>
          </a:prstGeom>
          <a:solidFill>
            <a:srgbClr val="FFFDDE"/>
          </a:solidFill>
          <a:ln w="127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defTabSz="914400">
              <a:defRPr/>
            </a:pP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ES0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521255" y="4237001"/>
            <a:ext cx="457775" cy="592784"/>
          </a:xfrm>
          <a:prstGeom prst="rect">
            <a:avLst/>
          </a:prstGeom>
          <a:solidFill>
            <a:srgbClr val="FFFDDE"/>
          </a:solidFill>
          <a:ln w="127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defTabSz="914400">
              <a:defRPr/>
            </a:pP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ES1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544985" y="4237001"/>
            <a:ext cx="457775" cy="592784"/>
          </a:xfrm>
          <a:prstGeom prst="rect">
            <a:avLst/>
          </a:prstGeom>
          <a:solidFill>
            <a:srgbClr val="FFFDDE"/>
          </a:solidFill>
          <a:ln w="127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200" kern="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defTabSz="914400">
              <a:defRPr/>
            </a:pP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ES2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41" name="Straight Connector 140"/>
          <p:cNvCxnSpPr>
            <a:stCxn id="124" idx="2"/>
            <a:endCxn id="136" idx="0"/>
          </p:cNvCxnSpPr>
          <p:nvPr/>
        </p:nvCxnSpPr>
        <p:spPr>
          <a:xfrm>
            <a:off x="5726412" y="3813667"/>
            <a:ext cx="0" cy="423334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5" idx="2"/>
            <a:endCxn id="137" idx="0"/>
          </p:cNvCxnSpPr>
          <p:nvPr/>
        </p:nvCxnSpPr>
        <p:spPr>
          <a:xfrm>
            <a:off x="6746745" y="3813667"/>
            <a:ext cx="3398" cy="423334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26" idx="2"/>
            <a:endCxn id="138" idx="0"/>
          </p:cNvCxnSpPr>
          <p:nvPr/>
        </p:nvCxnSpPr>
        <p:spPr>
          <a:xfrm>
            <a:off x="7767078" y="3813667"/>
            <a:ext cx="6795" cy="423334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25" idx="2"/>
            <a:endCxn id="136" idx="0"/>
          </p:cNvCxnSpPr>
          <p:nvPr/>
        </p:nvCxnSpPr>
        <p:spPr>
          <a:xfrm flipH="1">
            <a:off x="5726412" y="3813667"/>
            <a:ext cx="1020333" cy="42333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26" idx="2"/>
            <a:endCxn id="136" idx="0"/>
          </p:cNvCxnSpPr>
          <p:nvPr/>
        </p:nvCxnSpPr>
        <p:spPr>
          <a:xfrm flipH="1">
            <a:off x="5726412" y="3813667"/>
            <a:ext cx="2040666" cy="42333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4" idx="2"/>
            <a:endCxn id="137" idx="0"/>
          </p:cNvCxnSpPr>
          <p:nvPr/>
        </p:nvCxnSpPr>
        <p:spPr>
          <a:xfrm>
            <a:off x="5726412" y="3813667"/>
            <a:ext cx="1023731" cy="42333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26" idx="2"/>
            <a:endCxn id="137" idx="0"/>
          </p:cNvCxnSpPr>
          <p:nvPr/>
        </p:nvCxnSpPr>
        <p:spPr>
          <a:xfrm flipH="1">
            <a:off x="6750143" y="3813667"/>
            <a:ext cx="1016935" cy="42333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25" idx="2"/>
            <a:endCxn id="138" idx="0"/>
          </p:cNvCxnSpPr>
          <p:nvPr/>
        </p:nvCxnSpPr>
        <p:spPr>
          <a:xfrm>
            <a:off x="6746745" y="3813667"/>
            <a:ext cx="1027128" cy="42333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24" idx="2"/>
            <a:endCxn id="138" idx="0"/>
          </p:cNvCxnSpPr>
          <p:nvPr/>
        </p:nvCxnSpPr>
        <p:spPr>
          <a:xfrm>
            <a:off x="5726412" y="3813667"/>
            <a:ext cx="2047461" cy="423334"/>
          </a:xfrm>
          <a:prstGeom prst="line">
            <a:avLst/>
          </a:prstGeom>
          <a:ln w="9525" cmpd="sng">
            <a:solidFill>
              <a:schemeClr val="accent4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3" name="Hexagon 182"/>
          <p:cNvSpPr/>
          <p:nvPr/>
        </p:nvSpPr>
        <p:spPr>
          <a:xfrm>
            <a:off x="5542164" y="4296925"/>
            <a:ext cx="346696" cy="266470"/>
          </a:xfrm>
          <a:prstGeom prst="hexagon">
            <a:avLst/>
          </a:prstGeom>
          <a:solidFill>
            <a:srgbClr val="4F81BD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S0</a:t>
            </a:r>
            <a:endParaRPr lang="en-US"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184" name="Hexagon 183"/>
          <p:cNvSpPr/>
          <p:nvPr/>
        </p:nvSpPr>
        <p:spPr>
          <a:xfrm>
            <a:off x="6576795" y="4296925"/>
            <a:ext cx="346696" cy="266470"/>
          </a:xfrm>
          <a:prstGeom prst="hexagon">
            <a:avLst/>
          </a:prstGeom>
          <a:solidFill>
            <a:srgbClr val="4F81BD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S1</a:t>
            </a:r>
            <a:endParaRPr lang="en-US"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185" name="Hexagon 184"/>
          <p:cNvSpPr/>
          <p:nvPr/>
        </p:nvSpPr>
        <p:spPr>
          <a:xfrm>
            <a:off x="7595220" y="4296925"/>
            <a:ext cx="346696" cy="266470"/>
          </a:xfrm>
          <a:prstGeom prst="hexagon">
            <a:avLst/>
          </a:prstGeom>
          <a:solidFill>
            <a:srgbClr val="4F81BD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S2</a:t>
            </a:r>
            <a:endParaRPr lang="en-US"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186" name="Freeform 185"/>
          <p:cNvSpPr/>
          <p:nvPr/>
        </p:nvSpPr>
        <p:spPr>
          <a:xfrm>
            <a:off x="5639503" y="4904125"/>
            <a:ext cx="152394" cy="463267"/>
          </a:xfrm>
          <a:custGeom>
            <a:avLst/>
            <a:gdLst>
              <a:gd name="connsiteX0" fmla="*/ 450332 w 459339"/>
              <a:gd name="connsiteY0" fmla="*/ 0 h 2558099"/>
              <a:gd name="connsiteX1" fmla="*/ 0 w 459339"/>
              <a:gd name="connsiteY1" fmla="*/ 657540 h 2558099"/>
              <a:gd name="connsiteX2" fmla="*/ 450332 w 459339"/>
              <a:gd name="connsiteY2" fmla="*/ 1297064 h 2558099"/>
              <a:gd name="connsiteX3" fmla="*/ 9006 w 459339"/>
              <a:gd name="connsiteY3" fmla="*/ 1918574 h 2558099"/>
              <a:gd name="connsiteX4" fmla="*/ 459339 w 459339"/>
              <a:gd name="connsiteY4" fmla="*/ 2558099 h 255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39" h="2558099">
                <a:moveTo>
                  <a:pt x="450332" y="0"/>
                </a:moveTo>
                <a:cubicBezTo>
                  <a:pt x="225166" y="220681"/>
                  <a:pt x="0" y="441363"/>
                  <a:pt x="0" y="657540"/>
                </a:cubicBezTo>
                <a:cubicBezTo>
                  <a:pt x="0" y="873717"/>
                  <a:pt x="448831" y="1086892"/>
                  <a:pt x="450332" y="1297064"/>
                </a:cubicBezTo>
                <a:cubicBezTo>
                  <a:pt x="451833" y="1507236"/>
                  <a:pt x="7505" y="1708402"/>
                  <a:pt x="9006" y="1918574"/>
                </a:cubicBezTo>
                <a:cubicBezTo>
                  <a:pt x="10507" y="2128746"/>
                  <a:pt x="384284" y="2450011"/>
                  <a:pt x="459339" y="2558099"/>
                </a:cubicBezTo>
              </a:path>
            </a:pathLst>
          </a:custGeom>
          <a:noFill/>
          <a:ln w="25400" cap="flat" cmpd="sng" algn="ctr">
            <a:solidFill>
              <a:srgbClr val="C0504D">
                <a:lumMod val="50000"/>
              </a:srgbClr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6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87" name="Freeform 186"/>
          <p:cNvSpPr/>
          <p:nvPr/>
        </p:nvSpPr>
        <p:spPr>
          <a:xfrm>
            <a:off x="6670548" y="4904125"/>
            <a:ext cx="152394" cy="463267"/>
          </a:xfrm>
          <a:custGeom>
            <a:avLst/>
            <a:gdLst>
              <a:gd name="connsiteX0" fmla="*/ 450332 w 459339"/>
              <a:gd name="connsiteY0" fmla="*/ 0 h 2558099"/>
              <a:gd name="connsiteX1" fmla="*/ 0 w 459339"/>
              <a:gd name="connsiteY1" fmla="*/ 657540 h 2558099"/>
              <a:gd name="connsiteX2" fmla="*/ 450332 w 459339"/>
              <a:gd name="connsiteY2" fmla="*/ 1297064 h 2558099"/>
              <a:gd name="connsiteX3" fmla="*/ 9006 w 459339"/>
              <a:gd name="connsiteY3" fmla="*/ 1918574 h 2558099"/>
              <a:gd name="connsiteX4" fmla="*/ 459339 w 459339"/>
              <a:gd name="connsiteY4" fmla="*/ 2558099 h 255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39" h="2558099">
                <a:moveTo>
                  <a:pt x="450332" y="0"/>
                </a:moveTo>
                <a:cubicBezTo>
                  <a:pt x="225166" y="220681"/>
                  <a:pt x="0" y="441363"/>
                  <a:pt x="0" y="657540"/>
                </a:cubicBezTo>
                <a:cubicBezTo>
                  <a:pt x="0" y="873717"/>
                  <a:pt x="448831" y="1086892"/>
                  <a:pt x="450332" y="1297064"/>
                </a:cubicBezTo>
                <a:cubicBezTo>
                  <a:pt x="451833" y="1507236"/>
                  <a:pt x="7505" y="1708402"/>
                  <a:pt x="9006" y="1918574"/>
                </a:cubicBezTo>
                <a:cubicBezTo>
                  <a:pt x="10507" y="2128746"/>
                  <a:pt x="384284" y="2450011"/>
                  <a:pt x="459339" y="2558099"/>
                </a:cubicBezTo>
              </a:path>
            </a:pathLst>
          </a:custGeom>
          <a:noFill/>
          <a:ln w="25400" cap="flat" cmpd="sng" algn="ctr">
            <a:solidFill>
              <a:srgbClr val="C0504D">
                <a:lumMod val="50000"/>
              </a:srgbClr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6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88" name="Freeform 187"/>
          <p:cNvSpPr/>
          <p:nvPr/>
        </p:nvSpPr>
        <p:spPr>
          <a:xfrm>
            <a:off x="7690881" y="4904125"/>
            <a:ext cx="152394" cy="463267"/>
          </a:xfrm>
          <a:custGeom>
            <a:avLst/>
            <a:gdLst>
              <a:gd name="connsiteX0" fmla="*/ 450332 w 459339"/>
              <a:gd name="connsiteY0" fmla="*/ 0 h 2558099"/>
              <a:gd name="connsiteX1" fmla="*/ 0 w 459339"/>
              <a:gd name="connsiteY1" fmla="*/ 657540 h 2558099"/>
              <a:gd name="connsiteX2" fmla="*/ 450332 w 459339"/>
              <a:gd name="connsiteY2" fmla="*/ 1297064 h 2558099"/>
              <a:gd name="connsiteX3" fmla="*/ 9006 w 459339"/>
              <a:gd name="connsiteY3" fmla="*/ 1918574 h 2558099"/>
              <a:gd name="connsiteX4" fmla="*/ 459339 w 459339"/>
              <a:gd name="connsiteY4" fmla="*/ 2558099 h 255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39" h="2558099">
                <a:moveTo>
                  <a:pt x="450332" y="0"/>
                </a:moveTo>
                <a:cubicBezTo>
                  <a:pt x="225166" y="220681"/>
                  <a:pt x="0" y="441363"/>
                  <a:pt x="0" y="657540"/>
                </a:cubicBezTo>
                <a:cubicBezTo>
                  <a:pt x="0" y="873717"/>
                  <a:pt x="448831" y="1086892"/>
                  <a:pt x="450332" y="1297064"/>
                </a:cubicBezTo>
                <a:cubicBezTo>
                  <a:pt x="451833" y="1507236"/>
                  <a:pt x="7505" y="1708402"/>
                  <a:pt x="9006" y="1918574"/>
                </a:cubicBezTo>
                <a:cubicBezTo>
                  <a:pt x="10507" y="2128746"/>
                  <a:pt x="384284" y="2450011"/>
                  <a:pt x="459339" y="2558099"/>
                </a:cubicBezTo>
              </a:path>
            </a:pathLst>
          </a:custGeom>
          <a:noFill/>
          <a:ln w="25400" cap="flat" cmpd="sng" algn="ctr">
            <a:solidFill>
              <a:srgbClr val="C0504D">
                <a:lumMod val="50000"/>
              </a:srgbClr>
            </a:solidFill>
            <a:prstDash val="solid"/>
            <a:tailEnd type="stealth" w="lg" len="lg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600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5507696" y="5476383"/>
            <a:ext cx="437431" cy="4075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Core</a:t>
            </a:r>
            <a:endParaRPr lang="en-US" sz="1200" dirty="0"/>
          </a:p>
        </p:txBody>
      </p:sp>
      <p:sp>
        <p:nvSpPr>
          <p:cNvPr id="191" name="Oval 190"/>
          <p:cNvSpPr/>
          <p:nvPr/>
        </p:nvSpPr>
        <p:spPr>
          <a:xfrm>
            <a:off x="6594958" y="5476383"/>
            <a:ext cx="437431" cy="4075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Core</a:t>
            </a:r>
            <a:endParaRPr lang="en-US" sz="1200" dirty="0"/>
          </a:p>
        </p:txBody>
      </p:sp>
      <p:sp>
        <p:nvSpPr>
          <p:cNvPr id="192" name="Oval 191"/>
          <p:cNvSpPr/>
          <p:nvPr/>
        </p:nvSpPr>
        <p:spPr>
          <a:xfrm>
            <a:off x="7544985" y="5467669"/>
            <a:ext cx="437431" cy="4075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Core</a:t>
            </a:r>
            <a:endParaRPr lang="en-US" sz="1200" dirty="0"/>
          </a:p>
        </p:txBody>
      </p:sp>
      <p:sp>
        <p:nvSpPr>
          <p:cNvPr id="193" name="Rounded Rectangle 192"/>
          <p:cNvSpPr/>
          <p:nvPr/>
        </p:nvSpPr>
        <p:spPr>
          <a:xfrm>
            <a:off x="8477913" y="4755279"/>
            <a:ext cx="349677" cy="10528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</a:p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</a:p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97" name="Elbow Connector 196"/>
          <p:cNvCxnSpPr/>
          <p:nvPr/>
        </p:nvCxnSpPr>
        <p:spPr>
          <a:xfrm>
            <a:off x="5955299" y="4571301"/>
            <a:ext cx="2522614" cy="833999"/>
          </a:xfrm>
          <a:prstGeom prst="bentConnector3">
            <a:avLst>
              <a:gd name="adj1" fmla="val 14682"/>
            </a:avLst>
          </a:prstGeom>
          <a:ln w="127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37" idx="3"/>
            <a:endCxn id="193" idx="1"/>
          </p:cNvCxnSpPr>
          <p:nvPr/>
        </p:nvCxnSpPr>
        <p:spPr>
          <a:xfrm>
            <a:off x="6979030" y="4533393"/>
            <a:ext cx="1498883" cy="748291"/>
          </a:xfrm>
          <a:prstGeom prst="bentConnector3">
            <a:avLst>
              <a:gd name="adj1" fmla="val 20912"/>
            </a:avLst>
          </a:prstGeom>
          <a:ln w="127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Elbow Connector 210"/>
          <p:cNvCxnSpPr/>
          <p:nvPr/>
        </p:nvCxnSpPr>
        <p:spPr>
          <a:xfrm>
            <a:off x="8002760" y="4429146"/>
            <a:ext cx="475153" cy="748291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4282" y="995115"/>
            <a:ext cx="4600594" cy="5582120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sz="2400" dirty="0" smtClean="0"/>
              <a:t>Basic traversal</a:t>
            </a:r>
          </a:p>
          <a:p>
            <a:pPr lvl="1"/>
            <a:r>
              <a:rPr lang="en-US" altLang="ja-JP" sz="2200" dirty="0" smtClean="0"/>
              <a:t>Each MPI rank owns a subset of vertices</a:t>
            </a:r>
          </a:p>
          <a:p>
            <a:pPr lvl="1"/>
            <a:r>
              <a:rPr lang="en-US" altLang="ja-JP" sz="2200" dirty="0" smtClean="0"/>
              <a:t>Bulk-synchronous traversal</a:t>
            </a:r>
          </a:p>
          <a:p>
            <a:pPr lvl="1"/>
            <a:r>
              <a:rPr lang="en-US" altLang="ja-JP" sz="2200" dirty="0" smtClean="0"/>
              <a:t>Global synchronization at each level</a:t>
            </a:r>
          </a:p>
          <a:p>
            <a:r>
              <a:rPr lang="en-US" altLang="ja-JP" sz="2400" dirty="0" err="1" smtClean="0">
                <a:ea typeface="ＭＳ Ｐゴシック"/>
                <a:cs typeface="ＭＳ Ｐゴシック" charset="0"/>
              </a:rPr>
              <a:t>Argobots</a:t>
            </a:r>
            <a:r>
              <a:rPr lang="en-US" altLang="ja-JP" sz="2400" dirty="0">
                <a:ea typeface="ＭＳ Ｐゴシック"/>
                <a:cs typeface="ＭＳ Ｐゴシック" charset="0"/>
              </a:rPr>
              <a:t> </a:t>
            </a:r>
            <a:r>
              <a:rPr lang="en-US" altLang="ja-JP" sz="2400" dirty="0" smtClean="0">
                <a:ea typeface="ＭＳ Ｐゴシック"/>
                <a:cs typeface="ＭＳ Ｐゴシック" charset="0"/>
              </a:rPr>
              <a:t>extensions</a:t>
            </a:r>
          </a:p>
          <a:p>
            <a:pPr lvl="1"/>
            <a:r>
              <a:rPr lang="en-US" altLang="ja-JP" sz="2200" dirty="0" smtClean="0">
                <a:ea typeface="ＭＳ Ｐゴシック"/>
              </a:rPr>
              <a:t>ULTs process few vertices in the current level</a:t>
            </a:r>
          </a:p>
          <a:p>
            <a:pPr lvl="1"/>
            <a:r>
              <a:rPr lang="en-US" altLang="ja-JP" sz="2200" dirty="0" smtClean="0">
                <a:ea typeface="ＭＳ Ｐゴシック"/>
              </a:rPr>
              <a:t>ESs access mostly their </a:t>
            </a:r>
            <a:r>
              <a:rPr lang="en-US" altLang="ja-JP" sz="2200" b="1" dirty="0" smtClean="0">
                <a:ea typeface="ＭＳ Ｐゴシック"/>
              </a:rPr>
              <a:t>main pool</a:t>
            </a:r>
          </a:p>
          <a:p>
            <a:pPr lvl="1"/>
            <a:r>
              <a:rPr lang="en-US" altLang="ja-JP" sz="2200" b="1" dirty="0" smtClean="0">
                <a:ea typeface="ＭＳ Ｐゴシック"/>
              </a:rPr>
              <a:t>Work-stealing</a:t>
            </a:r>
            <a:r>
              <a:rPr lang="en-US" altLang="ja-JP" sz="2200" dirty="0" smtClean="0">
                <a:ea typeface="ＭＳ Ｐゴシック"/>
              </a:rPr>
              <a:t> occurs for load-balancing</a:t>
            </a:r>
          </a:p>
          <a:p>
            <a:r>
              <a:rPr lang="en-US" altLang="ja-JP" sz="2400" dirty="0" smtClean="0">
                <a:ea typeface="ＭＳ Ｐゴシック"/>
              </a:rPr>
              <a:t>Event processing</a:t>
            </a:r>
          </a:p>
          <a:p>
            <a:pPr lvl="1"/>
            <a:r>
              <a:rPr lang="en-US" altLang="ja-JP" sz="2100" dirty="0" smtClean="0">
                <a:ea typeface="ＭＳ Ｐゴシック"/>
              </a:rPr>
              <a:t>ESs can access all pools</a:t>
            </a:r>
          </a:p>
          <a:p>
            <a:pPr lvl="1"/>
            <a:r>
              <a:rPr lang="en-US" altLang="ja-JP" sz="2100" b="1" dirty="0" smtClean="0">
                <a:ea typeface="ＭＳ Ｐゴシック"/>
              </a:rPr>
              <a:t>Shrinking</a:t>
            </a:r>
            <a:r>
              <a:rPr lang="en-US" altLang="ja-JP" sz="2100" dirty="0" smtClean="0">
                <a:ea typeface="ＭＳ Ｐゴシック"/>
              </a:rPr>
              <a:t>: the main pool of the victim ES will be processed by other ESs seamlessly </a:t>
            </a:r>
          </a:p>
          <a:p>
            <a:pPr lvl="1"/>
            <a:r>
              <a:rPr lang="en-US" altLang="ja-JP" sz="2100" b="1" dirty="0" smtClean="0">
                <a:ea typeface="ＭＳ Ｐゴシック"/>
              </a:rPr>
              <a:t>Expanding: </a:t>
            </a:r>
            <a:r>
              <a:rPr lang="en-US" altLang="ja-JP" sz="2100" dirty="0" smtClean="0">
                <a:ea typeface="ＭＳ Ｐゴシック"/>
              </a:rPr>
              <a:t>the new ES will be connected to the pools, while electing one of them as its </a:t>
            </a:r>
            <a:r>
              <a:rPr lang="en-US" altLang="ja-JP" sz="2100" b="1" dirty="0" smtClean="0">
                <a:ea typeface="ＭＳ Ｐゴシック"/>
              </a:rPr>
              <a:t>main pool</a:t>
            </a:r>
            <a:endParaRPr lang="en-US" altLang="ja-JP" sz="2100" b="1" dirty="0">
              <a:ea typeface="ＭＳ Ｐゴシック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596943" y="2875698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U0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617276" y="2875698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U1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639454" y="2875698"/>
            <a:ext cx="258937" cy="25115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U2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3" name="Straight Connector 102"/>
          <p:cNvCxnSpPr>
            <a:stCxn id="74" idx="2"/>
            <a:endCxn id="124" idx="0"/>
          </p:cNvCxnSpPr>
          <p:nvPr/>
        </p:nvCxnSpPr>
        <p:spPr>
          <a:xfrm>
            <a:off x="5726412" y="3126853"/>
            <a:ext cx="0" cy="357216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5" idx="2"/>
            <a:endCxn id="125" idx="0"/>
          </p:cNvCxnSpPr>
          <p:nvPr/>
        </p:nvCxnSpPr>
        <p:spPr>
          <a:xfrm>
            <a:off x="6746745" y="3126853"/>
            <a:ext cx="0" cy="357216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6" idx="2"/>
            <a:endCxn id="126" idx="0"/>
          </p:cNvCxnSpPr>
          <p:nvPr/>
        </p:nvCxnSpPr>
        <p:spPr>
          <a:xfrm flipH="1">
            <a:off x="7767078" y="3126853"/>
            <a:ext cx="1845" cy="357216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199607" y="2146629"/>
            <a:ext cx="94439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Fine-grained units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941916" y="2793406"/>
            <a:ext cx="121708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Coarse-grained units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136131" y="995115"/>
            <a:ext cx="162688" cy="14894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395068" y="995115"/>
            <a:ext cx="162688" cy="14894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6654005" y="995115"/>
            <a:ext cx="162688" cy="14894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102482" y="995115"/>
            <a:ext cx="162688" cy="14894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7361419" y="995115"/>
            <a:ext cx="162688" cy="14894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7620356" y="995115"/>
            <a:ext cx="162688" cy="14894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7879293" y="995115"/>
            <a:ext cx="162688" cy="14894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5430701" y="995115"/>
            <a:ext cx="162688" cy="14894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5689638" y="995115"/>
            <a:ext cx="162688" cy="14894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7" name="Straight Connector 116"/>
          <p:cNvCxnSpPr>
            <a:stCxn id="115" idx="4"/>
            <a:endCxn id="61" idx="0"/>
          </p:cNvCxnSpPr>
          <p:nvPr/>
        </p:nvCxnSpPr>
        <p:spPr>
          <a:xfrm flipH="1">
            <a:off x="5289882" y="1144059"/>
            <a:ext cx="222163" cy="472707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15" idx="4"/>
            <a:endCxn id="62" idx="0"/>
          </p:cNvCxnSpPr>
          <p:nvPr/>
        </p:nvCxnSpPr>
        <p:spPr>
          <a:xfrm>
            <a:off x="5512045" y="1144059"/>
            <a:ext cx="36774" cy="472707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16" idx="4"/>
            <a:endCxn id="63" idx="0"/>
          </p:cNvCxnSpPr>
          <p:nvPr/>
        </p:nvCxnSpPr>
        <p:spPr>
          <a:xfrm>
            <a:off x="5770982" y="1144059"/>
            <a:ext cx="36774" cy="472707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8" idx="4"/>
            <a:endCxn id="27" idx="0"/>
          </p:cNvCxnSpPr>
          <p:nvPr/>
        </p:nvCxnSpPr>
        <p:spPr>
          <a:xfrm flipH="1">
            <a:off x="6085097" y="1144059"/>
            <a:ext cx="132378" cy="469251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9" idx="4"/>
            <a:endCxn id="95" idx="0"/>
          </p:cNvCxnSpPr>
          <p:nvPr/>
        </p:nvCxnSpPr>
        <p:spPr>
          <a:xfrm flipH="1">
            <a:off x="6343346" y="1144059"/>
            <a:ext cx="133066" cy="450874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0" idx="4"/>
            <a:endCxn id="35" idx="0"/>
          </p:cNvCxnSpPr>
          <p:nvPr/>
        </p:nvCxnSpPr>
        <p:spPr>
          <a:xfrm flipH="1">
            <a:off x="6602971" y="1144059"/>
            <a:ext cx="132378" cy="469251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10" idx="4"/>
            <a:endCxn id="36" idx="0"/>
          </p:cNvCxnSpPr>
          <p:nvPr/>
        </p:nvCxnSpPr>
        <p:spPr>
          <a:xfrm>
            <a:off x="6735349" y="1144059"/>
            <a:ext cx="126559" cy="469251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10" idx="4"/>
            <a:endCxn id="37" idx="0"/>
          </p:cNvCxnSpPr>
          <p:nvPr/>
        </p:nvCxnSpPr>
        <p:spPr>
          <a:xfrm>
            <a:off x="6735349" y="1144059"/>
            <a:ext cx="385496" cy="469251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11" idx="4"/>
            <a:endCxn id="96" idx="0"/>
          </p:cNvCxnSpPr>
          <p:nvPr/>
        </p:nvCxnSpPr>
        <p:spPr>
          <a:xfrm>
            <a:off x="7183826" y="1144059"/>
            <a:ext cx="453784" cy="443575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2" idx="4"/>
            <a:endCxn id="96" idx="0"/>
          </p:cNvCxnSpPr>
          <p:nvPr/>
        </p:nvCxnSpPr>
        <p:spPr>
          <a:xfrm>
            <a:off x="7442763" y="1144059"/>
            <a:ext cx="194847" cy="443575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3" idx="4"/>
            <a:endCxn id="40" idx="0"/>
          </p:cNvCxnSpPr>
          <p:nvPr/>
        </p:nvCxnSpPr>
        <p:spPr>
          <a:xfrm>
            <a:off x="7701700" y="1144059"/>
            <a:ext cx="195956" cy="469251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14" idx="4"/>
            <a:endCxn id="40" idx="0"/>
          </p:cNvCxnSpPr>
          <p:nvPr/>
        </p:nvCxnSpPr>
        <p:spPr>
          <a:xfrm flipH="1">
            <a:off x="7897656" y="1144059"/>
            <a:ext cx="62981" cy="469251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14" idx="4"/>
            <a:endCxn id="41" idx="0"/>
          </p:cNvCxnSpPr>
          <p:nvPr/>
        </p:nvCxnSpPr>
        <p:spPr>
          <a:xfrm>
            <a:off x="7960637" y="1144059"/>
            <a:ext cx="195955" cy="469251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10" idx="4"/>
            <a:endCxn id="38" idx="1"/>
          </p:cNvCxnSpPr>
          <p:nvPr/>
        </p:nvCxnSpPr>
        <p:spPr>
          <a:xfrm>
            <a:off x="6735349" y="1144059"/>
            <a:ext cx="586914" cy="491063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8243833" y="871491"/>
            <a:ext cx="96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Level i-1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4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7"/>
    </mc:Choice>
    <mc:Fallback xmlns="">
      <p:transition xmlns:p14="http://schemas.microsoft.com/office/powerpoint/2010/main" spd="slow" advTm="17447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MPI+ULT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5347448"/>
            <a:ext cx="839419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400" b="1" i="1" dirty="0">
                <a:solidFill>
                  <a:srgbClr val="C00000"/>
                </a:solidFill>
              </a:rPr>
              <a:t>“MPI+ULT: Overlapping Communication and Computation with User-Level Threads”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dirty="0" err="1">
                <a:solidFill>
                  <a:srgbClr val="C00000"/>
                </a:solidFill>
              </a:rPr>
              <a:t>Huiwei</a:t>
            </a:r>
            <a:r>
              <a:rPr lang="en-US" sz="1400" dirty="0">
                <a:solidFill>
                  <a:srgbClr val="C00000"/>
                </a:solidFill>
              </a:rPr>
              <a:t> Lu, </a:t>
            </a:r>
            <a:r>
              <a:rPr lang="en-US" sz="1400" dirty="0" err="1">
                <a:solidFill>
                  <a:srgbClr val="C00000"/>
                </a:solidFill>
              </a:rPr>
              <a:t>Sangmin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Seo</a:t>
            </a:r>
            <a:r>
              <a:rPr lang="en-US" sz="1400" dirty="0">
                <a:solidFill>
                  <a:srgbClr val="C00000"/>
                </a:solidFill>
              </a:rPr>
              <a:t> and Pavan Balaji. IEEE International Conference </a:t>
            </a:r>
            <a:r>
              <a:rPr lang="en-US" sz="1400" dirty="0" smtClean="0">
                <a:solidFill>
                  <a:srgbClr val="C00000"/>
                </a:solidFill>
              </a:rPr>
              <a:t>on High Performance Computing and Communication (HPCC), Aug 24—26, New York, USA.</a:t>
            </a:r>
          </a:p>
        </p:txBody>
      </p:sp>
    </p:spTree>
    <p:extLst>
      <p:ext uri="{BB962C8B-B14F-4D97-AF65-F5344CB8AC3E}">
        <p14:creationId xmlns:p14="http://schemas.microsoft.com/office/powerpoint/2010/main" val="50190334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Trends in Supercomputing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MPI+X becomes a promising programming model</a:t>
            </a:r>
          </a:p>
          <a:p>
            <a:pPr lvl="1"/>
            <a:r>
              <a:rPr lang="en-US" dirty="0" smtClean="0"/>
              <a:t>X: </a:t>
            </a:r>
            <a:r>
              <a:rPr lang="en-US" dirty="0" err="1" smtClean="0"/>
              <a:t>Pthreads</a:t>
            </a:r>
            <a:r>
              <a:rPr lang="en-US" dirty="0" smtClean="0"/>
              <a:t>, OpenMP</a:t>
            </a:r>
            <a:r>
              <a:rPr lang="en-US" dirty="0"/>
              <a:t>, </a:t>
            </a:r>
            <a:r>
              <a:rPr lang="en-US" dirty="0" smtClean="0"/>
              <a:t>TBB, MPI shared memory…</a:t>
            </a:r>
          </a:p>
          <a:p>
            <a:pPr lvl="1"/>
            <a:r>
              <a:rPr lang="en-US" dirty="0" smtClean="0"/>
              <a:t>Better memory sharing within the node</a:t>
            </a:r>
          </a:p>
          <a:p>
            <a:pPr lvl="1"/>
            <a:r>
              <a:rPr lang="en-US" dirty="0" smtClean="0"/>
              <a:t>Better parallelism within the node</a:t>
            </a:r>
            <a:endParaRPr lang="en-US" dirty="0"/>
          </a:p>
          <a:p>
            <a:pPr lvl="1"/>
            <a:r>
              <a:rPr lang="en-US" dirty="0" smtClean="0"/>
              <a:t>However, most “X” only considers intra-node optimization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Need another “X” </a:t>
            </a:r>
            <a:r>
              <a:rPr lang="en-US" dirty="0" smtClean="0"/>
              <a:t>for optimizing inter-node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Hiding in MPI with </a:t>
            </a:r>
            <a:r>
              <a:rPr lang="en-US" dirty="0"/>
              <a:t>E</a:t>
            </a:r>
            <a:r>
              <a:rPr lang="en-US" dirty="0" smtClean="0"/>
              <a:t>xisting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43000"/>
            <a:ext cx="5998426" cy="4983163"/>
          </a:xfrm>
        </p:spPr>
        <p:txBody>
          <a:bodyPr/>
          <a:lstStyle/>
          <a:p>
            <a:r>
              <a:rPr lang="en-US" sz="2000" dirty="0" smtClean="0"/>
              <a:t>MPI </a:t>
            </a:r>
            <a:r>
              <a:rPr lang="en-US" sz="2000" dirty="0" err="1" smtClean="0"/>
              <a:t>Nonblocking</a:t>
            </a:r>
            <a:r>
              <a:rPr lang="en-US" sz="2000" dirty="0" smtClean="0"/>
              <a:t> functions</a:t>
            </a:r>
          </a:p>
          <a:p>
            <a:pPr lvl="1"/>
            <a:r>
              <a:rPr lang="en-US" sz="2000" dirty="0"/>
              <a:t>L</a:t>
            </a:r>
            <a:r>
              <a:rPr lang="en-US" sz="2000" dirty="0" smtClean="0"/>
              <a:t>ow overhead</a:t>
            </a:r>
          </a:p>
          <a:p>
            <a:pPr lvl="1"/>
            <a:r>
              <a:rPr lang="en-US" sz="2000" dirty="0"/>
              <a:t>O</a:t>
            </a:r>
            <a:r>
              <a:rPr lang="en-US" sz="2000" dirty="0" smtClean="0"/>
              <a:t>verlap each function one at a time</a:t>
            </a:r>
          </a:p>
          <a:p>
            <a:pPr lvl="1"/>
            <a:r>
              <a:rPr lang="en-US" sz="2000" dirty="0" smtClean="0"/>
              <a:t>Provide for </a:t>
            </a:r>
            <a:r>
              <a:rPr lang="en-US" sz="2000" dirty="0" err="1" smtClean="0"/>
              <a:t>nonblocking</a:t>
            </a:r>
            <a:r>
              <a:rPr lang="en-US" sz="2000" dirty="0"/>
              <a:t> </a:t>
            </a:r>
            <a:r>
              <a:rPr lang="en-US" sz="2000" dirty="0" smtClean="0"/>
              <a:t>pt2pt functions and collectives, but does not support some MPI one-sided functions like </a:t>
            </a:r>
            <a:r>
              <a:rPr lang="en-US" sz="2000" i="1" dirty="0" err="1" smtClean="0">
                <a:latin typeface="Times New Roman"/>
                <a:cs typeface="Times New Roman"/>
              </a:rPr>
              <a:t>MPI_Win_Flush</a:t>
            </a:r>
            <a:endParaRPr lang="en-US" sz="2000" i="1" dirty="0" smtClean="0">
              <a:latin typeface="Times New Roman"/>
              <a:cs typeface="Times New Roman"/>
            </a:endParaRPr>
          </a:p>
          <a:p>
            <a:r>
              <a:rPr lang="en-US" sz="2000" dirty="0" err="1" smtClean="0"/>
              <a:t>MPI+Threads</a:t>
            </a:r>
            <a:r>
              <a:rPr lang="en-US" sz="2000" dirty="0" smtClean="0"/>
              <a:t> using </a:t>
            </a:r>
            <a:r>
              <a:rPr lang="en-US" sz="2000" dirty="0" err="1" smtClean="0"/>
              <a:t>Pthreads</a:t>
            </a:r>
            <a:r>
              <a:rPr lang="en-US" sz="2000" dirty="0" smtClean="0"/>
              <a:t> or OpenMP</a:t>
            </a:r>
          </a:p>
          <a:p>
            <a:pPr lvl="1"/>
            <a:r>
              <a:rPr lang="en-US" sz="2000" dirty="0" err="1" smtClean="0"/>
              <a:t>Modulized</a:t>
            </a:r>
            <a:r>
              <a:rPr lang="en-US" sz="2000" dirty="0" smtClean="0"/>
              <a:t>, able to overlap several blocking communication functions at the same time</a:t>
            </a:r>
          </a:p>
          <a:p>
            <a:pPr lvl="1"/>
            <a:r>
              <a:rPr lang="en-US" sz="2000" dirty="0" smtClean="0"/>
              <a:t>High thread overhead from the locks [</a:t>
            </a:r>
            <a:r>
              <a:rPr lang="en-US" sz="2000" dirty="0" err="1" smtClean="0"/>
              <a:t>Amer</a:t>
            </a:r>
            <a:r>
              <a:rPr lang="en-US" sz="2000" dirty="0" smtClean="0"/>
              <a:t> 15]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Need lightweight thread mechanism </a:t>
            </a:r>
            <a:r>
              <a:rPr lang="en-US" sz="2000" dirty="0"/>
              <a:t>for latency </a:t>
            </a:r>
            <a:r>
              <a:rPr lang="en-US" sz="2000" dirty="0" smtClean="0"/>
              <a:t>hiding!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187</a:t>
            </a:fld>
            <a:endParaRPr lang="en-US"/>
          </a:p>
        </p:txBody>
      </p:sp>
      <p:pic>
        <p:nvPicPr>
          <p:cNvPr id="5" name="Picture 4" descr="thread-safety.png"/>
          <p:cNvPicPr>
            <a:picLocks noChangeAspect="1"/>
          </p:cNvPicPr>
          <p:nvPr/>
        </p:nvPicPr>
        <p:blipFill rotWithShape="1">
          <a:blip r:embed="rId2"/>
          <a:srcRect r="80633" b="6126"/>
          <a:stretch/>
        </p:blipFill>
        <p:spPr>
          <a:xfrm>
            <a:off x="6711377" y="1252362"/>
            <a:ext cx="1508081" cy="4391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1377" y="5643961"/>
            <a:ext cx="2280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Fig. Global lock to support thread safety in MPI [</a:t>
            </a:r>
            <a:r>
              <a:rPr lang="en-US" dirty="0" err="1" smtClean="0">
                <a:solidFill>
                  <a:srgbClr val="000000"/>
                </a:solidFill>
              </a:rPr>
              <a:t>Amer</a:t>
            </a:r>
            <a:r>
              <a:rPr lang="en-US" dirty="0" smtClean="0">
                <a:solidFill>
                  <a:srgbClr val="000000"/>
                </a:solidFill>
              </a:rPr>
              <a:t> 15]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1" y="6031210"/>
            <a:ext cx="5998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 smtClean="0"/>
              <a:t>Amer</a:t>
            </a:r>
            <a:r>
              <a:rPr lang="en-US" sz="1400" dirty="0" smtClean="0"/>
              <a:t> 15] </a:t>
            </a:r>
            <a:r>
              <a:rPr lang="en-US" sz="1400" dirty="0" err="1" smtClean="0"/>
              <a:t>Abdelhalim</a:t>
            </a:r>
            <a:r>
              <a:rPr lang="en-US" sz="1400" dirty="0" smtClean="0"/>
              <a:t> </a:t>
            </a:r>
            <a:r>
              <a:rPr lang="en-US" sz="1400" dirty="0" err="1"/>
              <a:t>Amer</a:t>
            </a:r>
            <a:r>
              <a:rPr lang="en-US" sz="1400" dirty="0"/>
              <a:t>, Huiwei Lu, </a:t>
            </a:r>
            <a:r>
              <a:rPr lang="en-US" sz="1400" dirty="0" err="1"/>
              <a:t>Yanjie</a:t>
            </a:r>
            <a:r>
              <a:rPr lang="en-US" sz="1400" dirty="0"/>
              <a:t> Wei, Pavan Balaji, Satoshi Matsuoka. </a:t>
            </a:r>
            <a:r>
              <a:rPr lang="en-US" sz="1400" dirty="0" err="1"/>
              <a:t>MPI+Threads</a:t>
            </a:r>
            <a:r>
              <a:rPr lang="en-US" sz="1400" dirty="0"/>
              <a:t>: Runtime Contention and Remedies. PPoPP’15</a:t>
            </a:r>
          </a:p>
        </p:txBody>
      </p:sp>
    </p:spTree>
    <p:extLst>
      <p:ext uri="{BB962C8B-B14F-4D97-AF65-F5344CB8AC3E}">
        <p14:creationId xmlns:p14="http://schemas.microsoft.com/office/powerpoint/2010/main" val="5050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and Motivation</a:t>
            </a:r>
          </a:p>
          <a:p>
            <a:r>
              <a:rPr lang="en-US" sz="3200" b="1" dirty="0">
                <a:solidFill>
                  <a:srgbClr val="000000"/>
                </a:solidFill>
              </a:rPr>
              <a:t>MPI+ULT Design and </a:t>
            </a:r>
            <a:r>
              <a:rPr lang="en-US" sz="3200" b="1" dirty="0" smtClean="0">
                <a:solidFill>
                  <a:srgbClr val="000000"/>
                </a:solidFill>
              </a:rPr>
              <a:t>Implementation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Micro-Benchmarks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832362" y="3340640"/>
            <a:ext cx="280965" cy="915899"/>
          </a:xfrm>
          <a:prstGeom prst="rect">
            <a:avLst/>
          </a:prstGeom>
          <a:solidFill>
            <a:srgbClr val="17375E"/>
          </a:solidFill>
          <a:ln w="28575" cmpd="sng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User-level Thread (ULT)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6915619" cy="52417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is User-level Thread (ULT)</a:t>
            </a:r>
          </a:p>
          <a:p>
            <a:pPr lvl="1"/>
            <a:r>
              <a:rPr lang="en-US" dirty="0"/>
              <a:t>Provides thread semantics in user space. 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xecution model: </a:t>
            </a:r>
            <a:r>
              <a:rPr lang="en-US" b="1" dirty="0" smtClean="0">
                <a:solidFill>
                  <a:srgbClr val="000000"/>
                </a:solidFill>
              </a:rPr>
              <a:t>cooperative timesharing</a:t>
            </a:r>
          </a:p>
          <a:p>
            <a:pPr lvl="2"/>
            <a:r>
              <a:rPr lang="en-US" dirty="0"/>
              <a:t>More than one ULT can be mapped to a single kernel thread</a:t>
            </a:r>
          </a:p>
          <a:p>
            <a:pPr lvl="2"/>
            <a:r>
              <a:rPr lang="en-US" dirty="0"/>
              <a:t>ULTs on the same OS thread do not execute </a:t>
            </a:r>
            <a:r>
              <a:rPr lang="en-US" dirty="0" smtClean="0"/>
              <a:t>concurrently</a:t>
            </a:r>
          </a:p>
          <a:p>
            <a:pPr lvl="1"/>
            <a:r>
              <a:rPr lang="en-US" dirty="0" smtClean="0"/>
              <a:t>Can be implemented with </a:t>
            </a:r>
            <a:r>
              <a:rPr lang="en-US" dirty="0" err="1" smtClean="0"/>
              <a:t>coroutines</a:t>
            </a:r>
            <a:endParaRPr lang="en-US" dirty="0"/>
          </a:p>
          <a:p>
            <a:pPr lvl="2"/>
            <a:r>
              <a:rPr lang="en-US" dirty="0" smtClean="0"/>
              <a:t>enable explicit suspend and resume of its progress by preserving execution state</a:t>
            </a:r>
          </a:p>
          <a:p>
            <a:pPr lvl="2"/>
            <a:r>
              <a:rPr lang="en-US" dirty="0" smtClean="0"/>
              <a:t>some </a:t>
            </a:r>
            <a:r>
              <a:rPr lang="en-US" dirty="0"/>
              <a:t>languages such as Python and Go </a:t>
            </a:r>
            <a:r>
              <a:rPr lang="en-US" dirty="0" smtClean="0"/>
              <a:t>use </a:t>
            </a:r>
            <a:r>
              <a:rPr lang="en-US" dirty="0" err="1" smtClean="0"/>
              <a:t>coroutines</a:t>
            </a:r>
            <a:r>
              <a:rPr lang="en-US" dirty="0" smtClean="0"/>
              <a:t> for </a:t>
            </a:r>
            <a:r>
              <a:rPr lang="en-US" dirty="0" err="1"/>
              <a:t>asynchrnous</a:t>
            </a:r>
            <a:r>
              <a:rPr lang="en-US" dirty="0"/>
              <a:t> I/</a:t>
            </a:r>
            <a:r>
              <a:rPr lang="en-US" dirty="0" smtClean="0"/>
              <a:t>O</a:t>
            </a:r>
          </a:p>
          <a:p>
            <a:r>
              <a:rPr lang="en-US" dirty="0" smtClean="0"/>
              <a:t>Why ULT?</a:t>
            </a:r>
          </a:p>
          <a:p>
            <a:pPr lvl="1"/>
            <a:r>
              <a:rPr lang="en-US" dirty="0" smtClean="0"/>
              <a:t>Kernel threads (e.g., </a:t>
            </a:r>
            <a:r>
              <a:rPr lang="en-US" dirty="0" err="1" smtClean="0"/>
              <a:t>pthreads</a:t>
            </a:r>
            <a:r>
              <a:rPr lang="en-US" dirty="0" smtClean="0"/>
              <a:t>) are too expensive for computation/communication overlap</a:t>
            </a:r>
          </a:p>
          <a:p>
            <a:r>
              <a:rPr lang="en-US" dirty="0" smtClean="0"/>
              <a:t>Where to use?</a:t>
            </a:r>
          </a:p>
          <a:p>
            <a:pPr lvl="1"/>
            <a:r>
              <a:rPr lang="en-US" dirty="0" smtClean="0"/>
              <a:t>To better overlap computation and communication/IO</a:t>
            </a:r>
          </a:p>
        </p:txBody>
      </p:sp>
      <p:sp>
        <p:nvSpPr>
          <p:cNvPr id="4" name="Rectangle 3"/>
          <p:cNvSpPr/>
          <p:nvPr/>
        </p:nvSpPr>
        <p:spPr>
          <a:xfrm>
            <a:off x="7832362" y="1586228"/>
            <a:ext cx="280965" cy="83142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 cmpd="sng">
            <a:solidFill>
              <a:srgbClr val="17375E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32362" y="2464342"/>
            <a:ext cx="280965" cy="915899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28575" cmpd="sng">
            <a:solidFill>
              <a:srgbClr val="BF084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268795" y="1469417"/>
            <a:ext cx="0" cy="3376263"/>
          </a:xfrm>
          <a:prstGeom prst="line">
            <a:avLst/>
          </a:prstGeom>
          <a:ln w="38100" cmpd="sng">
            <a:solidFill>
              <a:srgbClr val="17375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 rot="5400000">
            <a:off x="7017096" y="4209064"/>
            <a:ext cx="100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F3F3F"/>
                </a:solidFill>
                <a:latin typeface="Times New Roman"/>
                <a:cs typeface="Times New Roman"/>
              </a:rPr>
              <a:t>timeline</a:t>
            </a:r>
            <a:endParaRPr lang="en-US" i="1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32362" y="2417655"/>
            <a:ext cx="280964" cy="133886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27179" y="2425619"/>
            <a:ext cx="1016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1400" b="1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ontext switch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32362" y="3313647"/>
            <a:ext cx="280965" cy="133188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BF084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61788" y="3313647"/>
            <a:ext cx="923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1400" b="1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ontext switch</a:t>
            </a:r>
            <a:endParaRPr lang="en-US" sz="1400" baseline="-250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13936" y="1766425"/>
            <a:ext cx="68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ULT</a:t>
            </a:r>
            <a:r>
              <a:rPr lang="en-US" baseline="-25000" dirty="0" smtClean="0">
                <a:solidFill>
                  <a:srgbClr val="3F3F3F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15847" y="2641439"/>
            <a:ext cx="68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ULT</a:t>
            </a:r>
            <a:r>
              <a:rPr lang="en-US" baseline="-25000" dirty="0" smtClean="0">
                <a:solidFill>
                  <a:srgbClr val="3F3F3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Argobots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299779" cy="498316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Lightweight Low-level Threading/Tasking </a:t>
            </a:r>
            <a:r>
              <a:rPr lang="en-US" b="1" dirty="0" smtClean="0"/>
              <a:t>Framework</a:t>
            </a:r>
          </a:p>
          <a:p>
            <a:r>
              <a:rPr lang="en-US" dirty="0" smtClean="0"/>
              <a:t>Separation of abstraction and mapping to implementation</a:t>
            </a:r>
          </a:p>
          <a:p>
            <a:r>
              <a:rPr lang="en-US" dirty="0" smtClean="0"/>
              <a:t>Massive parallelism</a:t>
            </a:r>
          </a:p>
          <a:p>
            <a:pPr lvl="1"/>
            <a:r>
              <a:rPr lang="en-US" b="1" dirty="0" smtClean="0"/>
              <a:t>Exec. Streams</a:t>
            </a:r>
            <a:r>
              <a:rPr lang="en-US" dirty="0" smtClean="0"/>
              <a:t> guarantee progress</a:t>
            </a:r>
          </a:p>
          <a:p>
            <a:pPr lvl="1"/>
            <a:r>
              <a:rPr lang="en-US" b="1" dirty="0" smtClean="0"/>
              <a:t>Work Units</a:t>
            </a:r>
            <a:r>
              <a:rPr lang="en-US" dirty="0" smtClean="0"/>
              <a:t> execute to completion</a:t>
            </a:r>
          </a:p>
          <a:p>
            <a:r>
              <a:rPr lang="en-US" dirty="0" smtClean="0"/>
              <a:t>Clearly defined memory semantics</a:t>
            </a:r>
          </a:p>
          <a:p>
            <a:pPr lvl="1"/>
            <a:r>
              <a:rPr lang="en-US" dirty="0" smtClean="0"/>
              <a:t>Consistency domains</a:t>
            </a:r>
          </a:p>
          <a:p>
            <a:pPr lvl="2"/>
            <a:r>
              <a:rPr lang="en-US" dirty="0" smtClean="0"/>
              <a:t>Provide Eventual Consistency</a:t>
            </a:r>
          </a:p>
          <a:p>
            <a:pPr lvl="1"/>
            <a:r>
              <a:rPr lang="en-US" dirty="0" smtClean="0"/>
              <a:t>Software can manage consistency</a:t>
            </a:r>
          </a:p>
          <a:p>
            <a:pPr lvl="1"/>
            <a:r>
              <a:rPr lang="en-US" dirty="0" smtClean="0"/>
              <a:t>Work Units can access any consistency domain</a:t>
            </a:r>
          </a:p>
          <a:p>
            <a:pPr lvl="1"/>
            <a:r>
              <a:rPr lang="en-US" dirty="0" smtClean="0"/>
              <a:t>Support explicit memory placement  and movement</a:t>
            </a:r>
          </a:p>
          <a:p>
            <a:r>
              <a:rPr lang="en-US" dirty="0" smtClean="0"/>
              <a:t>Put/Get/Send/</a:t>
            </a:r>
            <a:r>
              <a:rPr lang="en-US" dirty="0" err="1" smtClean="0"/>
              <a:t>Recv</a:t>
            </a:r>
            <a:r>
              <a:rPr lang="en-US" dirty="0" smtClean="0"/>
              <a:t> requires library call in OSR, but could be transparent at application level</a:t>
            </a:r>
          </a:p>
          <a:p>
            <a:r>
              <a:rPr lang="en-US" dirty="0" smtClean="0"/>
              <a:t>Exploring fault model and atomics</a:t>
            </a:r>
          </a:p>
          <a:p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5016500" y="3543300"/>
            <a:ext cx="3892338" cy="1325880"/>
            <a:chOff x="2286000" y="2982383"/>
            <a:chExt cx="3886199" cy="1325880"/>
          </a:xfrm>
        </p:grpSpPr>
        <p:sp>
          <p:nvSpPr>
            <p:cNvPr id="122" name="Rectangle 121"/>
            <p:cNvSpPr/>
            <p:nvPr/>
          </p:nvSpPr>
          <p:spPr>
            <a:xfrm>
              <a:off x="2286000" y="2982383"/>
              <a:ext cx="3886199" cy="1325880"/>
            </a:xfrm>
            <a:prstGeom prst="rect">
              <a:avLst/>
            </a:prstGeom>
            <a:solidFill>
              <a:srgbClr val="C9B7E1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b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971800" y="3915572"/>
              <a:ext cx="2635762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Consistency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Domain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628217" y="3942966"/>
              <a:ext cx="483864" cy="2776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CD0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2438400" y="3124200"/>
              <a:ext cx="1084304" cy="767089"/>
              <a:chOff x="730691" y="3042911"/>
              <a:chExt cx="1174654" cy="767089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730691" y="3042911"/>
                <a:ext cx="1174310" cy="767089"/>
              </a:xfrm>
              <a:prstGeom prst="rect">
                <a:avLst/>
              </a:prstGeom>
              <a:solidFill>
                <a:srgbClr val="8064A2">
                  <a:lumMod val="60000"/>
                  <a:lumOff val="40000"/>
                </a:srgbClr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b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3048000"/>
                <a:ext cx="1143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rPr>
                  <a:t>Consistency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rPr>
                  <a:t>Domain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371600" y="3502223"/>
                <a:ext cx="5337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CD1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3695700" y="3119111"/>
              <a:ext cx="1084304" cy="767089"/>
              <a:chOff x="730691" y="3042911"/>
              <a:chExt cx="1174654" cy="767089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730691" y="3042911"/>
                <a:ext cx="1174310" cy="767089"/>
              </a:xfrm>
              <a:prstGeom prst="rect">
                <a:avLst/>
              </a:prstGeom>
              <a:solidFill>
                <a:srgbClr val="8064A2">
                  <a:lumMod val="60000"/>
                  <a:lumOff val="40000"/>
                </a:srgbClr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b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" y="3048000"/>
                <a:ext cx="1143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rPr>
                  <a:t>Consistency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rPr>
                  <a:t>Domain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371600" y="3502223"/>
                <a:ext cx="5337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CD1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4953000" y="3124200"/>
              <a:ext cx="1084304" cy="767089"/>
              <a:chOff x="730691" y="3042911"/>
              <a:chExt cx="1174654" cy="76708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730691" y="3042911"/>
                <a:ext cx="1174310" cy="767089"/>
              </a:xfrm>
              <a:prstGeom prst="rect">
                <a:avLst/>
              </a:prstGeom>
              <a:solidFill>
                <a:srgbClr val="8064A2">
                  <a:lumMod val="60000"/>
                  <a:lumOff val="40000"/>
                </a:srgbClr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b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62000" y="3048000"/>
                <a:ext cx="1143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rPr>
                  <a:t>Consistency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</a:rPr>
                  <a:t>Domain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371600" y="3502223"/>
                <a:ext cx="5337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CD1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5016500" y="5194299"/>
            <a:ext cx="3892339" cy="876300"/>
            <a:chOff x="2057400" y="4874136"/>
            <a:chExt cx="3886200" cy="993264"/>
          </a:xfrm>
        </p:grpSpPr>
        <p:sp>
          <p:nvSpPr>
            <p:cNvPr id="119" name="Rounded Rectangle 118"/>
            <p:cNvSpPr/>
            <p:nvPr/>
          </p:nvSpPr>
          <p:spPr>
            <a:xfrm>
              <a:off x="2057400" y="4874136"/>
              <a:ext cx="3886200" cy="993264"/>
            </a:xfrm>
            <a:prstGeom prst="roundRect">
              <a:avLst>
                <a:gd name="adj" fmla="val 6289"/>
              </a:avLst>
            </a:prstGeom>
            <a:solidFill>
              <a:srgbClr val="F79646">
                <a:lumMod val="20000"/>
                <a:lumOff val="80000"/>
              </a:srgbClr>
            </a:solidFill>
            <a:ln w="9525" cap="flat" cmpd="sng" algn="ctr">
              <a:solidFill>
                <a:srgbClr val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bIns="0" rtlCol="0" anchor="b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2230966" y="5003692"/>
              <a:ext cx="1752600" cy="708422"/>
            </a:xfrm>
            <a:prstGeom prst="roundRect">
              <a:avLst/>
            </a:prstGeom>
            <a:solidFill>
              <a:srgbClr val="C0504D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Cache-Coherent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Memory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4169835" y="5003692"/>
              <a:ext cx="1600199" cy="711307"/>
            </a:xfrm>
            <a:prstGeom prst="roundRect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Non-Coherent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Memory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7" name="Up Arrow 116"/>
          <p:cNvSpPr/>
          <p:nvPr/>
        </p:nvSpPr>
        <p:spPr>
          <a:xfrm>
            <a:off x="7073900" y="4927600"/>
            <a:ext cx="228600" cy="203696"/>
          </a:xfrm>
          <a:prstGeom prst="upArrow">
            <a:avLst/>
          </a:prstGeom>
          <a:solidFill>
            <a:sysClr val="windowText" lastClr="000000">
              <a:lumMod val="95000"/>
              <a:lumOff val="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Up Arrow 117"/>
          <p:cNvSpPr/>
          <p:nvPr/>
        </p:nvSpPr>
        <p:spPr>
          <a:xfrm rot="10800000">
            <a:off x="6692900" y="4927595"/>
            <a:ext cx="228600" cy="203696"/>
          </a:xfrm>
          <a:prstGeom prst="upArrow">
            <a:avLst/>
          </a:prstGeom>
          <a:solidFill>
            <a:sysClr val="windowText" lastClr="000000">
              <a:lumMod val="95000"/>
              <a:lumOff val="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Up Arrow 181"/>
          <p:cNvSpPr/>
          <p:nvPr/>
        </p:nvSpPr>
        <p:spPr>
          <a:xfrm>
            <a:off x="7073900" y="3282146"/>
            <a:ext cx="228600" cy="203696"/>
          </a:xfrm>
          <a:prstGeom prst="upArrow">
            <a:avLst/>
          </a:prstGeom>
          <a:solidFill>
            <a:sysClr val="windowText" lastClr="000000">
              <a:lumMod val="95000"/>
              <a:lumOff val="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Up Arrow 182"/>
          <p:cNvSpPr/>
          <p:nvPr/>
        </p:nvSpPr>
        <p:spPr>
          <a:xfrm rot="10800000">
            <a:off x="6692900" y="3282141"/>
            <a:ext cx="228600" cy="203696"/>
          </a:xfrm>
          <a:prstGeom prst="upArrow">
            <a:avLst/>
          </a:prstGeom>
          <a:solidFill>
            <a:sysClr val="windowText" lastClr="000000">
              <a:lumMod val="95000"/>
              <a:lumOff val="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5016500" y="1269999"/>
            <a:ext cx="3881409" cy="1948641"/>
            <a:chOff x="5016500" y="1269999"/>
            <a:chExt cx="3881409" cy="1948641"/>
          </a:xfrm>
        </p:grpSpPr>
        <p:sp>
          <p:nvSpPr>
            <p:cNvPr id="179" name="Rectangle 178"/>
            <p:cNvSpPr/>
            <p:nvPr/>
          </p:nvSpPr>
          <p:spPr>
            <a:xfrm>
              <a:off x="5016500" y="1269999"/>
              <a:ext cx="3881409" cy="194864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2" name="Straight Arrow Connector 101"/>
            <p:cNvCxnSpPr>
              <a:stCxn id="170" idx="3"/>
              <a:endCxn id="103" idx="1"/>
            </p:cNvCxnSpPr>
            <p:nvPr/>
          </p:nvCxnSpPr>
          <p:spPr>
            <a:xfrm flipV="1">
              <a:off x="7776974" y="1600261"/>
              <a:ext cx="287397" cy="3696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03" name="Rectangle 102"/>
            <p:cNvSpPr/>
            <p:nvPr/>
          </p:nvSpPr>
          <p:spPr>
            <a:xfrm>
              <a:off x="8064371" y="1338651"/>
              <a:ext cx="5832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Unit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04" name="Straight Arrow Connector 103"/>
            <p:cNvCxnSpPr>
              <a:stCxn id="167" idx="7"/>
              <a:endCxn id="105" idx="1"/>
            </p:cNvCxnSpPr>
            <p:nvPr/>
          </p:nvCxnSpPr>
          <p:spPr>
            <a:xfrm>
              <a:off x="7759485" y="2728436"/>
              <a:ext cx="192322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05" name="Rectangle 104"/>
            <p:cNvSpPr/>
            <p:nvPr/>
          </p:nvSpPr>
          <p:spPr>
            <a:xfrm>
              <a:off x="7951807" y="2466826"/>
              <a:ext cx="8986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Execution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Stream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6775768" y="1396977"/>
              <a:ext cx="207794" cy="1331459"/>
              <a:chOff x="6477000" y="1965471"/>
              <a:chExt cx="158689" cy="954099"/>
            </a:xfrm>
          </p:grpSpPr>
          <p:sp>
            <p:nvSpPr>
              <p:cNvPr id="173" name="Freeform 172"/>
              <p:cNvSpPr/>
              <p:nvPr/>
            </p:nvSpPr>
            <p:spPr>
              <a:xfrm>
                <a:off x="6516811" y="1965471"/>
                <a:ext cx="118878" cy="954099"/>
              </a:xfrm>
              <a:custGeom>
                <a:avLst/>
                <a:gdLst>
                  <a:gd name="connsiteX0" fmla="*/ 93171 w 103496"/>
                  <a:gd name="connsiteY0" fmla="*/ 0 h 877576"/>
                  <a:gd name="connsiteX1" fmla="*/ 247 w 103496"/>
                  <a:gd name="connsiteY1" fmla="*/ 123893 h 877576"/>
                  <a:gd name="connsiteX2" fmla="*/ 247 w 103496"/>
                  <a:gd name="connsiteY2" fmla="*/ 123893 h 877576"/>
                  <a:gd name="connsiteX3" fmla="*/ 72521 w 103496"/>
                  <a:gd name="connsiteY3" fmla="*/ 247786 h 877576"/>
                  <a:gd name="connsiteX4" fmla="*/ 247 w 103496"/>
                  <a:gd name="connsiteY4" fmla="*/ 402652 h 877576"/>
                  <a:gd name="connsiteX5" fmla="*/ 103496 w 103496"/>
                  <a:gd name="connsiteY5" fmla="*/ 567843 h 877576"/>
                  <a:gd name="connsiteX6" fmla="*/ 247 w 103496"/>
                  <a:gd name="connsiteY6" fmla="*/ 733034 h 877576"/>
                  <a:gd name="connsiteX7" fmla="*/ 93171 w 103496"/>
                  <a:gd name="connsiteY7" fmla="*/ 877576 h 8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6" h="877576">
                    <a:moveTo>
                      <a:pt x="93171" y="0"/>
                    </a:moveTo>
                    <a:lnTo>
                      <a:pt x="247" y="123893"/>
                    </a:lnTo>
                    <a:lnTo>
                      <a:pt x="247" y="123893"/>
                    </a:lnTo>
                    <a:cubicBezTo>
                      <a:pt x="12293" y="144542"/>
                      <a:pt x="72521" y="201326"/>
                      <a:pt x="72521" y="247786"/>
                    </a:cubicBezTo>
                    <a:cubicBezTo>
                      <a:pt x="72521" y="294246"/>
                      <a:pt x="-4916" y="349309"/>
                      <a:pt x="247" y="402652"/>
                    </a:cubicBezTo>
                    <a:cubicBezTo>
                      <a:pt x="5409" y="455995"/>
                      <a:pt x="103496" y="512779"/>
                      <a:pt x="103496" y="567843"/>
                    </a:cubicBezTo>
                    <a:cubicBezTo>
                      <a:pt x="103496" y="622907"/>
                      <a:pt x="1968" y="681412"/>
                      <a:pt x="247" y="733034"/>
                    </a:cubicBezTo>
                    <a:cubicBezTo>
                      <a:pt x="-1474" y="784656"/>
                      <a:pt x="45848" y="831116"/>
                      <a:pt x="93171" y="877576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6477000" y="2046516"/>
                <a:ext cx="145876" cy="743808"/>
                <a:chOff x="4622800" y="4424679"/>
                <a:chExt cx="127000" cy="684151"/>
              </a:xfrm>
            </p:grpSpPr>
            <p:sp>
              <p:nvSpPr>
                <p:cNvPr id="175" name="Rectangle 174"/>
                <p:cNvSpPr/>
                <p:nvPr/>
              </p:nvSpPr>
              <p:spPr bwMode="auto">
                <a:xfrm>
                  <a:off x="4622800" y="4508500"/>
                  <a:ext cx="127000" cy="272671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4622800" y="4857371"/>
                  <a:ext cx="127000" cy="152400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 bwMode="auto">
                <a:xfrm flipV="1">
                  <a:off x="4622800" y="4424679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 bwMode="auto">
                <a:xfrm flipV="1">
                  <a:off x="4622800" y="5063111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7585958" y="1396977"/>
              <a:ext cx="191016" cy="1331459"/>
              <a:chOff x="4470299" y="1524000"/>
              <a:chExt cx="145876" cy="954099"/>
            </a:xfrm>
          </p:grpSpPr>
          <p:sp>
            <p:nvSpPr>
              <p:cNvPr id="167" name="Freeform 166"/>
              <p:cNvSpPr/>
              <p:nvPr/>
            </p:nvSpPr>
            <p:spPr>
              <a:xfrm>
                <a:off x="4495800" y="1524000"/>
                <a:ext cx="118878" cy="954099"/>
              </a:xfrm>
              <a:custGeom>
                <a:avLst/>
                <a:gdLst>
                  <a:gd name="connsiteX0" fmla="*/ 93171 w 103496"/>
                  <a:gd name="connsiteY0" fmla="*/ 0 h 877576"/>
                  <a:gd name="connsiteX1" fmla="*/ 247 w 103496"/>
                  <a:gd name="connsiteY1" fmla="*/ 123893 h 877576"/>
                  <a:gd name="connsiteX2" fmla="*/ 247 w 103496"/>
                  <a:gd name="connsiteY2" fmla="*/ 123893 h 877576"/>
                  <a:gd name="connsiteX3" fmla="*/ 72521 w 103496"/>
                  <a:gd name="connsiteY3" fmla="*/ 247786 h 877576"/>
                  <a:gd name="connsiteX4" fmla="*/ 247 w 103496"/>
                  <a:gd name="connsiteY4" fmla="*/ 402652 h 877576"/>
                  <a:gd name="connsiteX5" fmla="*/ 103496 w 103496"/>
                  <a:gd name="connsiteY5" fmla="*/ 567843 h 877576"/>
                  <a:gd name="connsiteX6" fmla="*/ 247 w 103496"/>
                  <a:gd name="connsiteY6" fmla="*/ 733034 h 877576"/>
                  <a:gd name="connsiteX7" fmla="*/ 93171 w 103496"/>
                  <a:gd name="connsiteY7" fmla="*/ 877576 h 8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6" h="877576">
                    <a:moveTo>
                      <a:pt x="93171" y="0"/>
                    </a:moveTo>
                    <a:lnTo>
                      <a:pt x="247" y="123893"/>
                    </a:lnTo>
                    <a:lnTo>
                      <a:pt x="247" y="123893"/>
                    </a:lnTo>
                    <a:cubicBezTo>
                      <a:pt x="12293" y="144542"/>
                      <a:pt x="72521" y="201326"/>
                      <a:pt x="72521" y="247786"/>
                    </a:cubicBezTo>
                    <a:cubicBezTo>
                      <a:pt x="72521" y="294246"/>
                      <a:pt x="-4916" y="349309"/>
                      <a:pt x="247" y="402652"/>
                    </a:cubicBezTo>
                    <a:cubicBezTo>
                      <a:pt x="5409" y="455995"/>
                      <a:pt x="103496" y="512779"/>
                      <a:pt x="103496" y="567843"/>
                    </a:cubicBezTo>
                    <a:cubicBezTo>
                      <a:pt x="103496" y="622907"/>
                      <a:pt x="1968" y="681412"/>
                      <a:pt x="247" y="733034"/>
                    </a:cubicBezTo>
                    <a:cubicBezTo>
                      <a:pt x="-1474" y="784656"/>
                      <a:pt x="45848" y="831116"/>
                      <a:pt x="93171" y="877576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8" name="Group 167"/>
              <p:cNvGrpSpPr/>
              <p:nvPr/>
            </p:nvGrpSpPr>
            <p:grpSpPr>
              <a:xfrm>
                <a:off x="4470299" y="1613314"/>
                <a:ext cx="145876" cy="691339"/>
                <a:chOff x="6781800" y="3415542"/>
                <a:chExt cx="127000" cy="635890"/>
              </a:xfrm>
            </p:grpSpPr>
            <p:sp>
              <p:nvSpPr>
                <p:cNvPr id="169" name="Rectangle 168"/>
                <p:cNvSpPr/>
                <p:nvPr/>
              </p:nvSpPr>
              <p:spPr bwMode="auto">
                <a:xfrm>
                  <a:off x="6781800" y="3778761"/>
                  <a:ext cx="127000" cy="272671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 bwMode="auto">
                <a:xfrm>
                  <a:off x="6781800" y="3415542"/>
                  <a:ext cx="127000" cy="152400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 bwMode="auto">
                <a:xfrm flipV="1">
                  <a:off x="6781800" y="3694940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 bwMode="auto">
                <a:xfrm flipV="1">
                  <a:off x="6781800" y="3601717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7181692" y="1396977"/>
              <a:ext cx="206133" cy="1331459"/>
              <a:chOff x="6740698" y="1966780"/>
              <a:chExt cx="157421" cy="954099"/>
            </a:xfrm>
          </p:grpSpPr>
          <p:sp>
            <p:nvSpPr>
              <p:cNvPr id="161" name="Freeform 160"/>
              <p:cNvSpPr/>
              <p:nvPr/>
            </p:nvSpPr>
            <p:spPr>
              <a:xfrm>
                <a:off x="6779241" y="1966780"/>
                <a:ext cx="118878" cy="954099"/>
              </a:xfrm>
              <a:custGeom>
                <a:avLst/>
                <a:gdLst>
                  <a:gd name="connsiteX0" fmla="*/ 93171 w 103496"/>
                  <a:gd name="connsiteY0" fmla="*/ 0 h 877576"/>
                  <a:gd name="connsiteX1" fmla="*/ 247 w 103496"/>
                  <a:gd name="connsiteY1" fmla="*/ 123893 h 877576"/>
                  <a:gd name="connsiteX2" fmla="*/ 247 w 103496"/>
                  <a:gd name="connsiteY2" fmla="*/ 123893 h 877576"/>
                  <a:gd name="connsiteX3" fmla="*/ 72521 w 103496"/>
                  <a:gd name="connsiteY3" fmla="*/ 247786 h 877576"/>
                  <a:gd name="connsiteX4" fmla="*/ 247 w 103496"/>
                  <a:gd name="connsiteY4" fmla="*/ 402652 h 877576"/>
                  <a:gd name="connsiteX5" fmla="*/ 103496 w 103496"/>
                  <a:gd name="connsiteY5" fmla="*/ 567843 h 877576"/>
                  <a:gd name="connsiteX6" fmla="*/ 247 w 103496"/>
                  <a:gd name="connsiteY6" fmla="*/ 733034 h 877576"/>
                  <a:gd name="connsiteX7" fmla="*/ 93171 w 103496"/>
                  <a:gd name="connsiteY7" fmla="*/ 877576 h 8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6" h="877576">
                    <a:moveTo>
                      <a:pt x="93171" y="0"/>
                    </a:moveTo>
                    <a:lnTo>
                      <a:pt x="247" y="123893"/>
                    </a:lnTo>
                    <a:lnTo>
                      <a:pt x="247" y="123893"/>
                    </a:lnTo>
                    <a:cubicBezTo>
                      <a:pt x="12293" y="144542"/>
                      <a:pt x="72521" y="201326"/>
                      <a:pt x="72521" y="247786"/>
                    </a:cubicBezTo>
                    <a:cubicBezTo>
                      <a:pt x="72521" y="294246"/>
                      <a:pt x="-4916" y="349309"/>
                      <a:pt x="247" y="402652"/>
                    </a:cubicBezTo>
                    <a:cubicBezTo>
                      <a:pt x="5409" y="455995"/>
                      <a:pt x="103496" y="512779"/>
                      <a:pt x="103496" y="567843"/>
                    </a:cubicBezTo>
                    <a:cubicBezTo>
                      <a:pt x="103496" y="622907"/>
                      <a:pt x="1968" y="681412"/>
                      <a:pt x="247" y="733034"/>
                    </a:cubicBezTo>
                    <a:cubicBezTo>
                      <a:pt x="-1474" y="784656"/>
                      <a:pt x="45848" y="831116"/>
                      <a:pt x="93171" y="877576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6740698" y="2058534"/>
                <a:ext cx="145876" cy="731789"/>
                <a:chOff x="7404100" y="5108830"/>
                <a:chExt cx="127000" cy="673096"/>
              </a:xfrm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7404100" y="5108830"/>
                  <a:ext cx="127000" cy="272671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7404100" y="5542277"/>
                  <a:ext cx="127000" cy="152400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 bwMode="auto">
                <a:xfrm flipV="1">
                  <a:off x="7404100" y="5445758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 bwMode="auto">
                <a:xfrm flipV="1">
                  <a:off x="7404100" y="5736207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5219184" y="1396977"/>
              <a:ext cx="191016" cy="1331459"/>
              <a:chOff x="2471001" y="1498178"/>
              <a:chExt cx="145876" cy="954099"/>
            </a:xfrm>
          </p:grpSpPr>
          <p:sp>
            <p:nvSpPr>
              <p:cNvPr id="155" name="Freeform 154"/>
              <p:cNvSpPr/>
              <p:nvPr/>
            </p:nvSpPr>
            <p:spPr>
              <a:xfrm>
                <a:off x="2497998" y="1498178"/>
                <a:ext cx="118878" cy="954099"/>
              </a:xfrm>
              <a:custGeom>
                <a:avLst/>
                <a:gdLst>
                  <a:gd name="connsiteX0" fmla="*/ 93171 w 103496"/>
                  <a:gd name="connsiteY0" fmla="*/ 0 h 877576"/>
                  <a:gd name="connsiteX1" fmla="*/ 247 w 103496"/>
                  <a:gd name="connsiteY1" fmla="*/ 123893 h 877576"/>
                  <a:gd name="connsiteX2" fmla="*/ 247 w 103496"/>
                  <a:gd name="connsiteY2" fmla="*/ 123893 h 877576"/>
                  <a:gd name="connsiteX3" fmla="*/ 72521 w 103496"/>
                  <a:gd name="connsiteY3" fmla="*/ 247786 h 877576"/>
                  <a:gd name="connsiteX4" fmla="*/ 247 w 103496"/>
                  <a:gd name="connsiteY4" fmla="*/ 402652 h 877576"/>
                  <a:gd name="connsiteX5" fmla="*/ 103496 w 103496"/>
                  <a:gd name="connsiteY5" fmla="*/ 567843 h 877576"/>
                  <a:gd name="connsiteX6" fmla="*/ 247 w 103496"/>
                  <a:gd name="connsiteY6" fmla="*/ 733034 h 877576"/>
                  <a:gd name="connsiteX7" fmla="*/ 93171 w 103496"/>
                  <a:gd name="connsiteY7" fmla="*/ 877576 h 8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6" h="877576">
                    <a:moveTo>
                      <a:pt x="93171" y="0"/>
                    </a:moveTo>
                    <a:lnTo>
                      <a:pt x="247" y="123893"/>
                    </a:lnTo>
                    <a:lnTo>
                      <a:pt x="247" y="123893"/>
                    </a:lnTo>
                    <a:cubicBezTo>
                      <a:pt x="12293" y="144542"/>
                      <a:pt x="72521" y="201326"/>
                      <a:pt x="72521" y="247786"/>
                    </a:cubicBezTo>
                    <a:cubicBezTo>
                      <a:pt x="72521" y="294246"/>
                      <a:pt x="-4916" y="349309"/>
                      <a:pt x="247" y="402652"/>
                    </a:cubicBezTo>
                    <a:cubicBezTo>
                      <a:pt x="5409" y="455995"/>
                      <a:pt x="103496" y="512779"/>
                      <a:pt x="103496" y="567843"/>
                    </a:cubicBezTo>
                    <a:cubicBezTo>
                      <a:pt x="103496" y="622907"/>
                      <a:pt x="1968" y="681412"/>
                      <a:pt x="247" y="733034"/>
                    </a:cubicBezTo>
                    <a:cubicBezTo>
                      <a:pt x="-1474" y="784656"/>
                      <a:pt x="45848" y="831116"/>
                      <a:pt x="93171" y="877576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6" name="Group 155"/>
              <p:cNvGrpSpPr/>
              <p:nvPr/>
            </p:nvGrpSpPr>
            <p:grpSpPr>
              <a:xfrm>
                <a:off x="2471001" y="1594142"/>
                <a:ext cx="145876" cy="743808"/>
                <a:chOff x="4622800" y="4424679"/>
                <a:chExt cx="127000" cy="684151"/>
              </a:xfrm>
            </p:grpSpPr>
            <p:sp>
              <p:nvSpPr>
                <p:cNvPr id="157" name="Rectangle 156"/>
                <p:cNvSpPr/>
                <p:nvPr/>
              </p:nvSpPr>
              <p:spPr bwMode="auto">
                <a:xfrm>
                  <a:off x="4622800" y="4508500"/>
                  <a:ext cx="127000" cy="272671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 bwMode="auto">
                <a:xfrm>
                  <a:off x="4622800" y="4857371"/>
                  <a:ext cx="127000" cy="152400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 bwMode="auto">
                <a:xfrm flipV="1">
                  <a:off x="4622800" y="4424679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 bwMode="auto">
                <a:xfrm flipV="1">
                  <a:off x="4622800" y="5063111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</p:grpSp>
        </p:grpSp>
        <p:grpSp>
          <p:nvGrpSpPr>
            <p:cNvPr id="110" name="Group 109"/>
            <p:cNvGrpSpPr/>
            <p:nvPr/>
          </p:nvGrpSpPr>
          <p:grpSpPr>
            <a:xfrm>
              <a:off x="5608330" y="1396977"/>
              <a:ext cx="191016" cy="1331459"/>
              <a:chOff x="2771045" y="1518477"/>
              <a:chExt cx="145876" cy="954099"/>
            </a:xfrm>
          </p:grpSpPr>
          <p:sp>
            <p:nvSpPr>
              <p:cNvPr id="149" name="Freeform 148"/>
              <p:cNvSpPr/>
              <p:nvPr/>
            </p:nvSpPr>
            <p:spPr>
              <a:xfrm>
                <a:off x="2798043" y="1518477"/>
                <a:ext cx="118878" cy="954099"/>
              </a:xfrm>
              <a:custGeom>
                <a:avLst/>
                <a:gdLst>
                  <a:gd name="connsiteX0" fmla="*/ 93171 w 103496"/>
                  <a:gd name="connsiteY0" fmla="*/ 0 h 877576"/>
                  <a:gd name="connsiteX1" fmla="*/ 247 w 103496"/>
                  <a:gd name="connsiteY1" fmla="*/ 123893 h 877576"/>
                  <a:gd name="connsiteX2" fmla="*/ 247 w 103496"/>
                  <a:gd name="connsiteY2" fmla="*/ 123893 h 877576"/>
                  <a:gd name="connsiteX3" fmla="*/ 72521 w 103496"/>
                  <a:gd name="connsiteY3" fmla="*/ 247786 h 877576"/>
                  <a:gd name="connsiteX4" fmla="*/ 247 w 103496"/>
                  <a:gd name="connsiteY4" fmla="*/ 402652 h 877576"/>
                  <a:gd name="connsiteX5" fmla="*/ 103496 w 103496"/>
                  <a:gd name="connsiteY5" fmla="*/ 567843 h 877576"/>
                  <a:gd name="connsiteX6" fmla="*/ 247 w 103496"/>
                  <a:gd name="connsiteY6" fmla="*/ 733034 h 877576"/>
                  <a:gd name="connsiteX7" fmla="*/ 93171 w 103496"/>
                  <a:gd name="connsiteY7" fmla="*/ 877576 h 8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6" h="877576">
                    <a:moveTo>
                      <a:pt x="93171" y="0"/>
                    </a:moveTo>
                    <a:lnTo>
                      <a:pt x="247" y="123893"/>
                    </a:lnTo>
                    <a:lnTo>
                      <a:pt x="247" y="123893"/>
                    </a:lnTo>
                    <a:cubicBezTo>
                      <a:pt x="12293" y="144542"/>
                      <a:pt x="72521" y="201326"/>
                      <a:pt x="72521" y="247786"/>
                    </a:cubicBezTo>
                    <a:cubicBezTo>
                      <a:pt x="72521" y="294246"/>
                      <a:pt x="-4916" y="349309"/>
                      <a:pt x="247" y="402652"/>
                    </a:cubicBezTo>
                    <a:cubicBezTo>
                      <a:pt x="5409" y="455995"/>
                      <a:pt x="103496" y="512779"/>
                      <a:pt x="103496" y="567843"/>
                    </a:cubicBezTo>
                    <a:cubicBezTo>
                      <a:pt x="103496" y="622907"/>
                      <a:pt x="1968" y="681412"/>
                      <a:pt x="247" y="733034"/>
                    </a:cubicBezTo>
                    <a:cubicBezTo>
                      <a:pt x="-1474" y="784656"/>
                      <a:pt x="45848" y="831116"/>
                      <a:pt x="93171" y="877576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/>
              <p:cNvGrpSpPr/>
              <p:nvPr/>
            </p:nvGrpSpPr>
            <p:grpSpPr>
              <a:xfrm>
                <a:off x="2771045" y="1704786"/>
                <a:ext cx="145876" cy="691338"/>
                <a:chOff x="6781800" y="3415542"/>
                <a:chExt cx="127000" cy="635890"/>
              </a:xfrm>
            </p:grpSpPr>
            <p:sp>
              <p:nvSpPr>
                <p:cNvPr id="151" name="Rectangle 150"/>
                <p:cNvSpPr/>
                <p:nvPr/>
              </p:nvSpPr>
              <p:spPr bwMode="auto">
                <a:xfrm>
                  <a:off x="6781800" y="3778761"/>
                  <a:ext cx="127000" cy="272671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 bwMode="auto">
                <a:xfrm>
                  <a:off x="6781800" y="3415542"/>
                  <a:ext cx="127000" cy="152400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 bwMode="auto">
                <a:xfrm flipV="1">
                  <a:off x="6781800" y="3694940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 bwMode="auto">
                <a:xfrm flipV="1">
                  <a:off x="6781800" y="3601717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6386622" y="1396977"/>
              <a:ext cx="191016" cy="1331459"/>
              <a:chOff x="3413859" y="1518477"/>
              <a:chExt cx="145876" cy="954099"/>
            </a:xfrm>
          </p:grpSpPr>
          <p:sp>
            <p:nvSpPr>
              <p:cNvPr id="143" name="Freeform 142"/>
              <p:cNvSpPr/>
              <p:nvPr/>
            </p:nvSpPr>
            <p:spPr>
              <a:xfrm>
                <a:off x="3424782" y="1518477"/>
                <a:ext cx="118878" cy="954099"/>
              </a:xfrm>
              <a:custGeom>
                <a:avLst/>
                <a:gdLst>
                  <a:gd name="connsiteX0" fmla="*/ 93171 w 103496"/>
                  <a:gd name="connsiteY0" fmla="*/ 0 h 877576"/>
                  <a:gd name="connsiteX1" fmla="*/ 247 w 103496"/>
                  <a:gd name="connsiteY1" fmla="*/ 123893 h 877576"/>
                  <a:gd name="connsiteX2" fmla="*/ 247 w 103496"/>
                  <a:gd name="connsiteY2" fmla="*/ 123893 h 877576"/>
                  <a:gd name="connsiteX3" fmla="*/ 72521 w 103496"/>
                  <a:gd name="connsiteY3" fmla="*/ 247786 h 877576"/>
                  <a:gd name="connsiteX4" fmla="*/ 247 w 103496"/>
                  <a:gd name="connsiteY4" fmla="*/ 402652 h 877576"/>
                  <a:gd name="connsiteX5" fmla="*/ 103496 w 103496"/>
                  <a:gd name="connsiteY5" fmla="*/ 567843 h 877576"/>
                  <a:gd name="connsiteX6" fmla="*/ 247 w 103496"/>
                  <a:gd name="connsiteY6" fmla="*/ 733034 h 877576"/>
                  <a:gd name="connsiteX7" fmla="*/ 93171 w 103496"/>
                  <a:gd name="connsiteY7" fmla="*/ 877576 h 8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6" h="877576">
                    <a:moveTo>
                      <a:pt x="93171" y="0"/>
                    </a:moveTo>
                    <a:lnTo>
                      <a:pt x="247" y="123893"/>
                    </a:lnTo>
                    <a:lnTo>
                      <a:pt x="247" y="123893"/>
                    </a:lnTo>
                    <a:cubicBezTo>
                      <a:pt x="12293" y="144542"/>
                      <a:pt x="72521" y="201326"/>
                      <a:pt x="72521" y="247786"/>
                    </a:cubicBezTo>
                    <a:cubicBezTo>
                      <a:pt x="72521" y="294246"/>
                      <a:pt x="-4916" y="349309"/>
                      <a:pt x="247" y="402652"/>
                    </a:cubicBezTo>
                    <a:cubicBezTo>
                      <a:pt x="5409" y="455995"/>
                      <a:pt x="103496" y="512779"/>
                      <a:pt x="103496" y="567843"/>
                    </a:cubicBezTo>
                    <a:cubicBezTo>
                      <a:pt x="103496" y="622907"/>
                      <a:pt x="1968" y="681412"/>
                      <a:pt x="247" y="733034"/>
                    </a:cubicBezTo>
                    <a:cubicBezTo>
                      <a:pt x="-1474" y="784656"/>
                      <a:pt x="45848" y="831116"/>
                      <a:pt x="93171" y="877576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44" name="Group 143"/>
              <p:cNvGrpSpPr/>
              <p:nvPr/>
            </p:nvGrpSpPr>
            <p:grpSpPr>
              <a:xfrm>
                <a:off x="3413859" y="1580336"/>
                <a:ext cx="145876" cy="691338"/>
                <a:chOff x="6781800" y="3415542"/>
                <a:chExt cx="127000" cy="635890"/>
              </a:xfrm>
            </p:grpSpPr>
            <p:sp>
              <p:nvSpPr>
                <p:cNvPr id="145" name="Rectangle 144"/>
                <p:cNvSpPr/>
                <p:nvPr/>
              </p:nvSpPr>
              <p:spPr bwMode="auto">
                <a:xfrm>
                  <a:off x="6781800" y="3778761"/>
                  <a:ext cx="127000" cy="272671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 bwMode="auto">
                <a:xfrm>
                  <a:off x="6781800" y="3415542"/>
                  <a:ext cx="127000" cy="152400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 flipV="1">
                  <a:off x="6781800" y="3694940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 flipV="1">
                  <a:off x="6781800" y="3601717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</p:grpSp>
        </p:grpSp>
        <p:grpSp>
          <p:nvGrpSpPr>
            <p:cNvPr id="112" name="Group 111"/>
            <p:cNvGrpSpPr/>
            <p:nvPr/>
          </p:nvGrpSpPr>
          <p:grpSpPr>
            <a:xfrm>
              <a:off x="5997476" y="1396977"/>
              <a:ext cx="191016" cy="1331459"/>
              <a:chOff x="3090709" y="1511985"/>
              <a:chExt cx="145876" cy="954099"/>
            </a:xfrm>
          </p:grpSpPr>
          <p:sp>
            <p:nvSpPr>
              <p:cNvPr id="137" name="Freeform 136"/>
              <p:cNvSpPr/>
              <p:nvPr/>
            </p:nvSpPr>
            <p:spPr>
              <a:xfrm>
                <a:off x="3117707" y="1511985"/>
                <a:ext cx="118878" cy="954099"/>
              </a:xfrm>
              <a:custGeom>
                <a:avLst/>
                <a:gdLst>
                  <a:gd name="connsiteX0" fmla="*/ 93171 w 103496"/>
                  <a:gd name="connsiteY0" fmla="*/ 0 h 877576"/>
                  <a:gd name="connsiteX1" fmla="*/ 247 w 103496"/>
                  <a:gd name="connsiteY1" fmla="*/ 123893 h 877576"/>
                  <a:gd name="connsiteX2" fmla="*/ 247 w 103496"/>
                  <a:gd name="connsiteY2" fmla="*/ 123893 h 877576"/>
                  <a:gd name="connsiteX3" fmla="*/ 72521 w 103496"/>
                  <a:gd name="connsiteY3" fmla="*/ 247786 h 877576"/>
                  <a:gd name="connsiteX4" fmla="*/ 247 w 103496"/>
                  <a:gd name="connsiteY4" fmla="*/ 402652 h 877576"/>
                  <a:gd name="connsiteX5" fmla="*/ 103496 w 103496"/>
                  <a:gd name="connsiteY5" fmla="*/ 567843 h 877576"/>
                  <a:gd name="connsiteX6" fmla="*/ 247 w 103496"/>
                  <a:gd name="connsiteY6" fmla="*/ 733034 h 877576"/>
                  <a:gd name="connsiteX7" fmla="*/ 93171 w 103496"/>
                  <a:gd name="connsiteY7" fmla="*/ 877576 h 8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496" h="877576">
                    <a:moveTo>
                      <a:pt x="93171" y="0"/>
                    </a:moveTo>
                    <a:lnTo>
                      <a:pt x="247" y="123893"/>
                    </a:lnTo>
                    <a:lnTo>
                      <a:pt x="247" y="123893"/>
                    </a:lnTo>
                    <a:cubicBezTo>
                      <a:pt x="12293" y="144542"/>
                      <a:pt x="72521" y="201326"/>
                      <a:pt x="72521" y="247786"/>
                    </a:cubicBezTo>
                    <a:cubicBezTo>
                      <a:pt x="72521" y="294246"/>
                      <a:pt x="-4916" y="349309"/>
                      <a:pt x="247" y="402652"/>
                    </a:cubicBezTo>
                    <a:cubicBezTo>
                      <a:pt x="5409" y="455995"/>
                      <a:pt x="103496" y="512779"/>
                      <a:pt x="103496" y="567843"/>
                    </a:cubicBezTo>
                    <a:cubicBezTo>
                      <a:pt x="103496" y="622907"/>
                      <a:pt x="1968" y="681412"/>
                      <a:pt x="247" y="733034"/>
                    </a:cubicBezTo>
                    <a:cubicBezTo>
                      <a:pt x="-1474" y="784656"/>
                      <a:pt x="45848" y="831116"/>
                      <a:pt x="93171" y="877576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3090709" y="1606161"/>
                <a:ext cx="145876" cy="731789"/>
                <a:chOff x="7404100" y="5108830"/>
                <a:chExt cx="127000" cy="673096"/>
              </a:xfrm>
            </p:grpSpPr>
            <p:sp>
              <p:nvSpPr>
                <p:cNvPr id="139" name="Rectangle 138"/>
                <p:cNvSpPr/>
                <p:nvPr/>
              </p:nvSpPr>
              <p:spPr bwMode="auto">
                <a:xfrm>
                  <a:off x="7404100" y="5108830"/>
                  <a:ext cx="127000" cy="272671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 bwMode="auto">
                <a:xfrm>
                  <a:off x="7404100" y="5542277"/>
                  <a:ext cx="127000" cy="152400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 bwMode="auto">
                <a:xfrm flipV="1">
                  <a:off x="7404100" y="5445758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  <p:sp>
              <p:nvSpPr>
                <p:cNvPr id="142" name="Rectangle 141"/>
                <p:cNvSpPr/>
                <p:nvPr/>
              </p:nvSpPr>
              <p:spPr bwMode="auto">
                <a:xfrm flipV="1">
                  <a:off x="7404100" y="5736207"/>
                  <a:ext cx="127000" cy="45719"/>
                </a:xfrm>
                <a:prstGeom prst="rect">
                  <a:avLst/>
                </a:prstGeom>
                <a:solidFill>
                  <a:sysClr val="windowText" lastClr="000000">
                    <a:lumMod val="95000"/>
                    <a:lumOff val="5000"/>
                    <a:alpha val="66000"/>
                  </a:sys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endParaRPr>
                </a:p>
              </p:txBody>
            </p:sp>
          </p:grpSp>
        </p:grpSp>
        <p:sp>
          <p:nvSpPr>
            <p:cNvPr id="184" name="Rectangle 183"/>
            <p:cNvSpPr/>
            <p:nvPr/>
          </p:nvSpPr>
          <p:spPr>
            <a:xfrm>
              <a:off x="5663846" y="2846169"/>
              <a:ext cx="2639926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Execution Model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6224909"/>
            <a:ext cx="8207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 Current team members: </a:t>
            </a:r>
            <a:r>
              <a:rPr lang="en-US" sz="1400" dirty="0" err="1"/>
              <a:t>Pavan</a:t>
            </a:r>
            <a:r>
              <a:rPr lang="en-US" sz="1400" dirty="0"/>
              <a:t> </a:t>
            </a:r>
            <a:r>
              <a:rPr lang="en-US" sz="1400" dirty="0" err="1"/>
              <a:t>Balaji</a:t>
            </a:r>
            <a:r>
              <a:rPr lang="en-US" sz="1400" dirty="0"/>
              <a:t>, Sangmin Seo, </a:t>
            </a:r>
            <a:r>
              <a:rPr lang="en-US" sz="1400" dirty="0" err="1" smtClean="0"/>
              <a:t>Halim</a:t>
            </a:r>
            <a:r>
              <a:rPr lang="en-US" sz="1400" dirty="0" smtClean="0"/>
              <a:t> </a:t>
            </a:r>
            <a:r>
              <a:rPr lang="en-US" sz="1400" dirty="0" err="1" smtClean="0"/>
              <a:t>Amer</a:t>
            </a:r>
            <a:r>
              <a:rPr lang="en-US" sz="1400" dirty="0" smtClean="0"/>
              <a:t> </a:t>
            </a:r>
            <a:r>
              <a:rPr lang="en-US" sz="1400" dirty="0"/>
              <a:t>(ANL</a:t>
            </a:r>
            <a:r>
              <a:rPr lang="en-US" sz="1400" dirty="0" smtClean="0"/>
              <a:t>), </a:t>
            </a:r>
            <a:r>
              <a:rPr lang="en-US" sz="1400" dirty="0" err="1" smtClean="0"/>
              <a:t>Laxmikant</a:t>
            </a:r>
            <a:r>
              <a:rPr lang="en-US" sz="1400" dirty="0" smtClean="0"/>
              <a:t> </a:t>
            </a:r>
            <a:r>
              <a:rPr lang="en-US" sz="1400" dirty="0"/>
              <a:t>Kale, </a:t>
            </a:r>
            <a:r>
              <a:rPr lang="en-US" sz="1400" dirty="0" err="1" smtClean="0"/>
              <a:t>Prateek</a:t>
            </a:r>
            <a:r>
              <a:rPr lang="en-US" sz="1400" dirty="0" smtClean="0"/>
              <a:t> Jindal </a:t>
            </a:r>
            <a:r>
              <a:rPr lang="en-US" sz="1400" dirty="0"/>
              <a:t>(UIUC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Interoperation with 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250329" cy="49831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Overlap communication with computation using ULT</a:t>
            </a:r>
          </a:p>
          <a:p>
            <a:r>
              <a:rPr lang="en-US" dirty="0"/>
              <a:t>Lightweight</a:t>
            </a:r>
          </a:p>
          <a:p>
            <a:pPr lvl="1"/>
            <a:r>
              <a:rPr lang="en-US" dirty="0"/>
              <a:t>ULT does not execute concurrently using additional hardware resource, but takes turn to run by context switching</a:t>
            </a:r>
          </a:p>
          <a:p>
            <a:pPr lvl="1"/>
            <a:r>
              <a:rPr lang="en-US" dirty="0"/>
              <a:t>No lock needed between two ULTs in the same kernel thread</a:t>
            </a:r>
          </a:p>
          <a:p>
            <a:r>
              <a:rPr lang="en-US" dirty="0"/>
              <a:t>Asynchronous communication</a:t>
            </a:r>
          </a:p>
          <a:p>
            <a:pPr lvl="1"/>
            <a:r>
              <a:rPr lang="en-US" dirty="0"/>
              <a:t>Helps turn an MPI blocking call to a nonblocking one</a:t>
            </a:r>
          </a:p>
          <a:p>
            <a:pPr lvl="1"/>
            <a:r>
              <a:rPr lang="en-US" dirty="0"/>
              <a:t>Decouples the operation of “send start” and “send complete”</a:t>
            </a:r>
          </a:p>
          <a:p>
            <a:r>
              <a:rPr lang="en-US" dirty="0"/>
              <a:t>Dynamic Tasking</a:t>
            </a:r>
          </a:p>
          <a:p>
            <a:pPr lvl="1"/>
            <a:r>
              <a:rPr lang="en-US" dirty="0"/>
              <a:t>Providing automatic overlap based on task-graph dependencies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190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486676" y="1580239"/>
            <a:ext cx="280965" cy="83142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 cmpd="sng">
            <a:solidFill>
              <a:srgbClr val="17375E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73361" y="2411321"/>
            <a:ext cx="280965" cy="915899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28575" cmpd="sng">
            <a:solidFill>
              <a:srgbClr val="BF084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909257" y="1463428"/>
            <a:ext cx="0" cy="3376263"/>
          </a:xfrm>
          <a:prstGeom prst="line">
            <a:avLst/>
          </a:prstGeom>
          <a:ln w="38100" cmpd="sng">
            <a:solidFill>
              <a:srgbClr val="17375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rot="5400000">
            <a:off x="5657558" y="4203075"/>
            <a:ext cx="100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i="1" dirty="0" smtClean="0">
                <a:solidFill>
                  <a:srgbClr val="3F3F3F"/>
                </a:solidFill>
                <a:latin typeface="Times New Roman"/>
                <a:cs typeface="Times New Roman"/>
              </a:rPr>
              <a:t>timeline</a:t>
            </a:r>
            <a:endParaRPr lang="en-US" i="1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14139" y="1574250"/>
            <a:ext cx="1699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do computation, start a </a:t>
            </a:r>
          </a:p>
          <a:p>
            <a:pPr defTabSz="914400"/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MPI send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74161" y="2411666"/>
            <a:ext cx="280965" cy="739894"/>
          </a:xfrm>
          <a:prstGeom prst="rect">
            <a:avLst/>
          </a:prstGeom>
          <a:pattFill prst="ltUpDiag">
            <a:fgClr>
              <a:schemeClr val="tx2">
                <a:lumMod val="75000"/>
              </a:schemeClr>
            </a:fgClr>
            <a:bgClr>
              <a:prstClr val="white"/>
            </a:bgClr>
          </a:pattFill>
          <a:ln w="28575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14141" y="2380421"/>
            <a:ext cx="1699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1400" b="1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ontext switch 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to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communication </a:t>
            </a:r>
          </a:p>
          <a:p>
            <a:pPr defTabSz="914400"/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 background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774160" y="3329507"/>
            <a:ext cx="280965" cy="679410"/>
          </a:xfrm>
          <a:prstGeom prst="rect">
            <a:avLst/>
          </a:prstGeom>
          <a:pattFill prst="ltUpDiag">
            <a:fgClr>
              <a:schemeClr val="accent1">
                <a:lumMod val="50000"/>
                <a:lumOff val="50000"/>
              </a:schemeClr>
            </a:fgClr>
            <a:bgClr>
              <a:prstClr val="white"/>
            </a:bgClr>
          </a:pattFill>
          <a:ln w="28575" cmpd="sng">
            <a:solidFill>
              <a:srgbClr val="BF084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14140" y="3327220"/>
            <a:ext cx="16996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1400" b="1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ontext switch 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back to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communicate in background</a:t>
            </a:r>
            <a:endParaRPr lang="en-US" sz="1400" baseline="-250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473361" y="3334651"/>
            <a:ext cx="280965" cy="915899"/>
          </a:xfrm>
          <a:prstGeom prst="rect">
            <a:avLst/>
          </a:prstGeom>
          <a:solidFill>
            <a:srgbClr val="17375E"/>
          </a:solidFill>
          <a:ln w="28575" cmpd="sng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6484583" y="2411666"/>
            <a:ext cx="242925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84583" y="3329507"/>
            <a:ext cx="242925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73361" y="1574250"/>
            <a:ext cx="242925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854398" y="1760436"/>
            <a:ext cx="68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ULT</a:t>
            </a:r>
            <a:r>
              <a:rPr lang="en-US" baseline="-25000" dirty="0" smtClean="0">
                <a:solidFill>
                  <a:srgbClr val="3F3F3F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56309" y="2635450"/>
            <a:ext cx="68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ULT</a:t>
            </a:r>
            <a:r>
              <a:rPr lang="en-US" baseline="-25000" dirty="0" smtClean="0">
                <a:solidFill>
                  <a:srgbClr val="3F3F3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64644" y="4933104"/>
            <a:ext cx="709517" cy="7393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CPU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59381" y="4933105"/>
            <a:ext cx="709517" cy="7393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  <a:latin typeface="Calibri"/>
              </a:rPr>
              <a:t>NIC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1247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</a:t>
            </a:r>
            <a:r>
              <a:rPr lang="en-US" sz="2400" dirty="0" smtClean="0"/>
              <a:t>roviding </a:t>
            </a:r>
            <a:r>
              <a:rPr lang="en-US" sz="2400" dirty="0"/>
              <a:t>communication/computation </a:t>
            </a:r>
            <a:r>
              <a:rPr lang="en-US" sz="2400" dirty="0" smtClean="0"/>
              <a:t>overlap w/ ULT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397198" cy="4983163"/>
          </a:xfrm>
        </p:spPr>
        <p:txBody>
          <a:bodyPr/>
          <a:lstStyle/>
          <a:p>
            <a:r>
              <a:rPr lang="en-US" sz="2000" b="1" dirty="0" smtClean="0"/>
              <a:t>Lightweight</a:t>
            </a:r>
          </a:p>
          <a:p>
            <a:pPr lvl="1"/>
            <a:r>
              <a:rPr lang="en-US" sz="2000" dirty="0" smtClean="0"/>
              <a:t>ULT does not execute concurrently using additional hardware resource, but takes turn to run by context switching</a:t>
            </a:r>
          </a:p>
          <a:p>
            <a:pPr lvl="1"/>
            <a:r>
              <a:rPr lang="en-US" sz="2000" dirty="0" smtClean="0"/>
              <a:t>No lock needed between two ULTs in the same kernel thread</a:t>
            </a:r>
          </a:p>
          <a:p>
            <a:r>
              <a:rPr lang="en-US" sz="2000" b="1" dirty="0" smtClean="0"/>
              <a:t>Asynchronous</a:t>
            </a:r>
          </a:p>
          <a:p>
            <a:pPr lvl="1"/>
            <a:r>
              <a:rPr lang="en-US" sz="2000" dirty="0" smtClean="0"/>
              <a:t>Helps turn a MPI blocking call to a </a:t>
            </a:r>
            <a:r>
              <a:rPr lang="en-US" sz="2000" dirty="0" err="1" smtClean="0"/>
              <a:t>nonblocking</a:t>
            </a:r>
            <a:r>
              <a:rPr lang="en-US" sz="2000" dirty="0" smtClean="0"/>
              <a:t> one</a:t>
            </a:r>
          </a:p>
          <a:p>
            <a:pPr lvl="1"/>
            <a:r>
              <a:rPr lang="en-US" sz="2000" dirty="0" smtClean="0"/>
              <a:t>Decouples </a:t>
            </a:r>
            <a:r>
              <a:rPr lang="en-US" sz="2000" dirty="0"/>
              <a:t>the operation of “send start” and “send complete</a:t>
            </a:r>
            <a:r>
              <a:rPr lang="en-US" sz="2000" dirty="0" smtClean="0"/>
              <a:t>”</a:t>
            </a:r>
          </a:p>
          <a:p>
            <a:r>
              <a:rPr lang="en-US" sz="2000" b="1" dirty="0" smtClean="0"/>
              <a:t>Modularized</a:t>
            </a:r>
          </a:p>
          <a:p>
            <a:pPr lvl="1"/>
            <a:r>
              <a:rPr lang="en-US" sz="2000" dirty="0" smtClean="0"/>
              <a:t>Provide thread abstraction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191</a:t>
            </a:fld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486676" y="1580239"/>
            <a:ext cx="280965" cy="83142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 cmpd="sng">
            <a:solidFill>
              <a:srgbClr val="17375E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73361" y="2458353"/>
            <a:ext cx="280965" cy="915899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28575" cmpd="sng">
            <a:solidFill>
              <a:srgbClr val="BF084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5909257" y="1463428"/>
            <a:ext cx="0" cy="3376263"/>
          </a:xfrm>
          <a:prstGeom prst="line">
            <a:avLst/>
          </a:prstGeom>
          <a:ln w="38100" cmpd="sng">
            <a:solidFill>
              <a:srgbClr val="17375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 rot="5400000">
            <a:off x="5657558" y="4203075"/>
            <a:ext cx="100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F3F3F"/>
                </a:solidFill>
                <a:latin typeface="Times New Roman"/>
                <a:cs typeface="Times New Roman"/>
              </a:rPr>
              <a:t>timeline</a:t>
            </a:r>
            <a:endParaRPr lang="en-US" i="1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14139" y="1574250"/>
            <a:ext cx="1699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do computation, start a 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MPI send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774161" y="2411666"/>
            <a:ext cx="280965" cy="739894"/>
          </a:xfrm>
          <a:prstGeom prst="rect">
            <a:avLst/>
          </a:prstGeom>
          <a:pattFill prst="ltUpDiag">
            <a:fgClr>
              <a:schemeClr val="tx2">
                <a:lumMod val="75000"/>
              </a:schemeClr>
            </a:fgClr>
            <a:bgClr>
              <a:prstClr val="white"/>
            </a:bgClr>
          </a:pattFill>
          <a:ln w="28575" cmpd="sng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214141" y="2380421"/>
            <a:ext cx="1699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1400" b="1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ontext switch 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to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communication 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 background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774160" y="3329507"/>
            <a:ext cx="280965" cy="679410"/>
          </a:xfrm>
          <a:prstGeom prst="rect">
            <a:avLst/>
          </a:prstGeom>
          <a:pattFill prst="ltUpDiag">
            <a:fgClr>
              <a:schemeClr val="accent1">
                <a:lumMod val="50000"/>
                <a:lumOff val="50000"/>
              </a:schemeClr>
            </a:fgClr>
            <a:bgClr>
              <a:prstClr val="white"/>
            </a:bgClr>
          </a:pattFill>
          <a:ln w="28575" cmpd="sng">
            <a:solidFill>
              <a:srgbClr val="BF084F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14140" y="3327220"/>
            <a:ext cx="16996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1400" b="1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ontext switch 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back to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ULT</a:t>
            </a:r>
            <a:r>
              <a:rPr lang="en-US" sz="1400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communicate in background</a:t>
            </a:r>
            <a:endParaRPr lang="en-US" sz="1400" baseline="-250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3361" y="3334651"/>
            <a:ext cx="280965" cy="915899"/>
          </a:xfrm>
          <a:prstGeom prst="rect">
            <a:avLst/>
          </a:prstGeom>
          <a:solidFill>
            <a:srgbClr val="17375E"/>
          </a:solidFill>
          <a:ln w="28575" cmpd="sng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484583" y="2411666"/>
            <a:ext cx="242925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84583" y="3329507"/>
            <a:ext cx="242925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3361" y="1574250"/>
            <a:ext cx="242925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854398" y="1760436"/>
            <a:ext cx="68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ULT</a:t>
            </a:r>
            <a:r>
              <a:rPr lang="en-US" baseline="-25000" dirty="0" smtClean="0">
                <a:solidFill>
                  <a:srgbClr val="3F3F3F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56309" y="2635450"/>
            <a:ext cx="68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ULT</a:t>
            </a:r>
            <a:r>
              <a:rPr lang="en-US" baseline="-25000" dirty="0" smtClean="0">
                <a:solidFill>
                  <a:srgbClr val="3F3F3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3F3F3F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64644" y="4933104"/>
            <a:ext cx="709517" cy="7393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/>
              </a:rPr>
              <a:t>CPU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859381" y="4933105"/>
            <a:ext cx="709517" cy="7393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/>
              </a:rPr>
              <a:t>NIC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18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Proposing a new thread level: MPI_THREAD_ULT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current MPI standard support 4 thread levels</a:t>
            </a:r>
          </a:p>
          <a:p>
            <a:pPr lvl="1"/>
            <a:r>
              <a:rPr lang="en-US" sz="2000" dirty="0" smtClean="0"/>
              <a:t>MPI_THREAD_SINGLE: only one thread will execute</a:t>
            </a:r>
          </a:p>
          <a:p>
            <a:pPr lvl="1"/>
            <a:r>
              <a:rPr lang="en-US" sz="2000" dirty="0" smtClean="0"/>
              <a:t>MPI_THREAD_FUNNELED: multithreaded, only the main thread will make MPI calls</a:t>
            </a:r>
          </a:p>
          <a:p>
            <a:pPr lvl="1"/>
            <a:r>
              <a:rPr lang="en-US" sz="2000" dirty="0" smtClean="0"/>
              <a:t>MPI_THREAD_SERIALIZED: multithreaded, multiple threads may make MPI calls one at a time</a:t>
            </a:r>
          </a:p>
          <a:p>
            <a:pPr lvl="1"/>
            <a:r>
              <a:rPr lang="en-US" sz="2000" dirty="0" smtClean="0"/>
              <a:t>MPI_THREAD_MULTIPLE: multiple threads may call MPI with no restrictions</a:t>
            </a:r>
          </a:p>
          <a:p>
            <a:r>
              <a:rPr lang="en-US" sz="2000" dirty="0" smtClean="0"/>
              <a:t>Proposing </a:t>
            </a:r>
            <a:r>
              <a:rPr lang="en-US" sz="2000" b="1" dirty="0" smtClean="0">
                <a:solidFill>
                  <a:srgbClr val="000000"/>
                </a:solidFill>
              </a:rPr>
              <a:t>MPI_THREAD_ULT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/>
              <a:t>O</a:t>
            </a:r>
            <a:r>
              <a:rPr lang="en-US" sz="2000" dirty="0" smtClean="0"/>
              <a:t>nly </a:t>
            </a:r>
            <a:r>
              <a:rPr lang="en-US" sz="2000" dirty="0"/>
              <a:t>one kernel thread will execute but multiple ULTs may call MPI functions with no restrictions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  <a:cs typeface="ＭＳ Ｐゴシック" pitchFamily="-112" charset="-128"/>
              </a:rPr>
              <a:t>vs. MPI_THREAD_SERIALIZED</a:t>
            </a:r>
            <a:r>
              <a:rPr lang="en-US" sz="2000" dirty="0" smtClean="0"/>
              <a:t>: can overlap different MPI calls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  <a:cs typeface="ＭＳ Ｐゴシック" pitchFamily="-112" charset="-128"/>
              </a:rPr>
              <a:t>vs. MPI_THREAD_MULTIPLE</a:t>
            </a:r>
            <a:r>
              <a:rPr lang="en-US" sz="2000" dirty="0" smtClean="0"/>
              <a:t>: only one kernel thread allowed in MPI_THREAD_ULT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</a:t>
            </a:r>
            <a:r>
              <a:rPr lang="en-US" dirty="0" err="1"/>
              <a:t>MPI_Send</a:t>
            </a:r>
            <a:r>
              <a:rPr lang="en-US" dirty="0"/>
              <a:t> with ULT-aware MPI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193</a:t>
            </a:fld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4621240" y="1303733"/>
            <a:ext cx="4370359" cy="3736046"/>
            <a:chOff x="1797085" y="1279094"/>
            <a:chExt cx="5196420" cy="4394602"/>
          </a:xfrm>
        </p:grpSpPr>
        <p:sp>
          <p:nvSpPr>
            <p:cNvPr id="75" name="TextBox 74"/>
            <p:cNvSpPr txBox="1"/>
            <p:nvPr/>
          </p:nvSpPr>
          <p:spPr>
            <a:xfrm>
              <a:off x="2403071" y="1279094"/>
              <a:ext cx="1186170" cy="318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User Code</a:t>
              </a:r>
              <a:endParaRPr lang="en-US" sz="11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4166538" y="1324800"/>
              <a:ext cx="0" cy="423782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grpSp>
          <p:nvGrpSpPr>
            <p:cNvPr id="77" name="Group 76"/>
            <p:cNvGrpSpPr/>
            <p:nvPr/>
          </p:nvGrpSpPr>
          <p:grpSpPr>
            <a:xfrm>
              <a:off x="1797085" y="1324800"/>
              <a:ext cx="350321" cy="4348896"/>
              <a:chOff x="1705715" y="1324800"/>
              <a:chExt cx="350321" cy="4348896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1705715" y="1324800"/>
                <a:ext cx="0" cy="434889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headEnd type="none"/>
                <a:tailEnd type="triangle"/>
              </a:ln>
              <a:effectLst/>
            </p:spPr>
          </p:cxnSp>
          <p:sp>
            <p:nvSpPr>
              <p:cNvPr id="79" name="TextBox 78"/>
              <p:cNvSpPr txBox="1"/>
              <p:nvPr/>
            </p:nvSpPr>
            <p:spPr>
              <a:xfrm rot="5400000">
                <a:off x="1567570" y="2839584"/>
                <a:ext cx="628339" cy="34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Time</a:t>
                </a:r>
                <a:endPara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4711838" y="1306503"/>
              <a:ext cx="997928" cy="31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Runtime</a:t>
              </a:r>
              <a:endParaRPr lang="en-US" sz="11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18256" y="1766680"/>
              <a:ext cx="1525267" cy="3189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ULT</a:t>
              </a:r>
              <a:r>
                <a:rPr kumimoji="0" lang="en-US" sz="11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</a:t>
              </a: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MPI_Send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19448" y="2074457"/>
              <a:ext cx="2108635" cy="3189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ULT</a:t>
              </a:r>
              <a:r>
                <a:rPr kumimoji="0" lang="en-US" sz="11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starts send request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cxnSp>
          <p:nvCxnSpPr>
            <p:cNvPr id="83" name="Elbow Connector 82"/>
            <p:cNvCxnSpPr>
              <a:stCxn id="81" idx="2"/>
              <a:endCxn id="82" idx="1"/>
            </p:cNvCxnSpPr>
            <p:nvPr/>
          </p:nvCxnSpPr>
          <p:spPr>
            <a:xfrm rot="16200000" flipH="1">
              <a:off x="3776012" y="1590482"/>
              <a:ext cx="148315" cy="1138557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84" name="TextBox 83"/>
            <p:cNvSpPr txBox="1"/>
            <p:nvPr/>
          </p:nvSpPr>
          <p:spPr>
            <a:xfrm>
              <a:off x="4419447" y="2592313"/>
              <a:ext cx="2574058" cy="3077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ULT</a:t>
              </a:r>
              <a:r>
                <a:rPr kumimoji="0" lang="en-US" sz="11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polls the progress engine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419448" y="3091455"/>
              <a:ext cx="1903582" cy="318924"/>
            </a:xfrm>
            <a:prstGeom prst="rect">
              <a:avLst/>
            </a:prstGeom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ULT</a:t>
              </a:r>
              <a:r>
                <a:rPr kumimoji="0" lang="en-US" sz="1100" b="1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context switch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88864" y="3445366"/>
              <a:ext cx="1664353" cy="318924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ULT</a:t>
              </a:r>
              <a:r>
                <a:rPr kumimoji="0" lang="en-US" sz="11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2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computation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cxnSp>
          <p:nvCxnSpPr>
            <p:cNvPr id="87" name="Elbow Connector 86"/>
            <p:cNvCxnSpPr>
              <a:stCxn id="85" idx="2"/>
              <a:endCxn id="86" idx="3"/>
            </p:cNvCxnSpPr>
            <p:nvPr/>
          </p:nvCxnSpPr>
          <p:spPr>
            <a:xfrm rot="5400000">
              <a:off x="4615004" y="2848593"/>
              <a:ext cx="194449" cy="1318022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88" name="TextBox 87"/>
            <p:cNvSpPr txBox="1"/>
            <p:nvPr/>
          </p:nvSpPr>
          <p:spPr>
            <a:xfrm>
              <a:off x="2201825" y="4003488"/>
              <a:ext cx="1903582" cy="318924"/>
            </a:xfrm>
            <a:prstGeom prst="rect">
              <a:avLst/>
            </a:prstGeom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ULT</a:t>
              </a:r>
              <a:r>
                <a:rPr kumimoji="0" lang="en-US" sz="1100" b="1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2</a:t>
              </a: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context switch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419447" y="4366079"/>
              <a:ext cx="2574058" cy="3077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ULT</a:t>
              </a:r>
              <a:r>
                <a:rPr kumimoji="0" lang="en-US" sz="11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polls the progress engine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cxnSp>
          <p:nvCxnSpPr>
            <p:cNvPr id="90" name="Elbow Connector 89"/>
            <p:cNvCxnSpPr>
              <a:stCxn id="88" idx="2"/>
              <a:endCxn id="89" idx="1"/>
            </p:cNvCxnSpPr>
            <p:nvPr/>
          </p:nvCxnSpPr>
          <p:spPr>
            <a:xfrm rot="16200000" flipH="1">
              <a:off x="3687768" y="3788261"/>
              <a:ext cx="197530" cy="1265830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91" name="TextBox 90"/>
            <p:cNvSpPr txBox="1"/>
            <p:nvPr/>
          </p:nvSpPr>
          <p:spPr>
            <a:xfrm>
              <a:off x="4419447" y="4902208"/>
              <a:ext cx="2452914" cy="3077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ULT</a:t>
              </a:r>
              <a:r>
                <a:rPr kumimoji="0" lang="en-US" sz="11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finishes send request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944786" y="5254847"/>
              <a:ext cx="2156990" cy="3189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ULT</a:t>
              </a:r>
              <a:r>
                <a:rPr kumimoji="0" lang="en-US" sz="11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finishes </a:t>
              </a: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MPI_Send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cxnSp>
          <p:nvCxnSpPr>
            <p:cNvPr id="93" name="Elbow Connector 92"/>
            <p:cNvCxnSpPr>
              <a:stCxn id="91" idx="2"/>
              <a:endCxn id="92" idx="3"/>
            </p:cNvCxnSpPr>
            <p:nvPr/>
          </p:nvCxnSpPr>
          <p:spPr>
            <a:xfrm rot="5400000">
              <a:off x="4771652" y="4540057"/>
              <a:ext cx="204377" cy="154412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82" idx="2"/>
            </p:cNvCxnSpPr>
            <p:nvPr/>
          </p:nvCxnSpPr>
          <p:spPr>
            <a:xfrm flipH="1">
              <a:off x="5372645" y="2393381"/>
              <a:ext cx="101121" cy="19893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>
              <a:off x="5372643" y="2881376"/>
              <a:ext cx="1652" cy="2100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>
              <a:off x="3097770" y="3781851"/>
              <a:ext cx="1652" cy="2100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>
              <a:off x="5507409" y="4673857"/>
              <a:ext cx="1652" cy="2100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</p:grpSp>
      <p:grpSp>
        <p:nvGrpSpPr>
          <p:cNvPr id="56" name="Group 55"/>
          <p:cNvGrpSpPr/>
          <p:nvPr/>
        </p:nvGrpSpPr>
        <p:grpSpPr>
          <a:xfrm>
            <a:off x="264862" y="1353392"/>
            <a:ext cx="3239286" cy="3720710"/>
            <a:chOff x="1944786" y="1297133"/>
            <a:chExt cx="3851557" cy="4376563"/>
          </a:xfrm>
        </p:grpSpPr>
        <p:sp>
          <p:nvSpPr>
            <p:cNvPr id="57" name="TextBox 56"/>
            <p:cNvSpPr txBox="1"/>
            <p:nvPr/>
          </p:nvSpPr>
          <p:spPr>
            <a:xfrm>
              <a:off x="1944786" y="1306503"/>
              <a:ext cx="1186170" cy="318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User Code</a:t>
              </a:r>
              <a:endParaRPr lang="en-US" sz="11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3589241" y="1435872"/>
              <a:ext cx="0" cy="423782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4114847" y="1297133"/>
              <a:ext cx="997928" cy="31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Runtime</a:t>
              </a:r>
              <a:endParaRPr lang="en-US" sz="11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44786" y="1766679"/>
              <a:ext cx="937162" cy="3077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MPI_Send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78859" y="2074458"/>
              <a:ext cx="1469902" cy="3077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starts send request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cxnSp>
          <p:nvCxnSpPr>
            <p:cNvPr id="63" name="Elbow Connector 62"/>
            <p:cNvCxnSpPr>
              <a:stCxn id="61" idx="2"/>
              <a:endCxn id="62" idx="1"/>
            </p:cNvCxnSpPr>
            <p:nvPr/>
          </p:nvCxnSpPr>
          <p:spPr>
            <a:xfrm rot="16200000" flipH="1">
              <a:off x="3069155" y="1418614"/>
              <a:ext cx="153916" cy="1465492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3878863" y="2979951"/>
              <a:ext cx="1917480" cy="3077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polls the progress engine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78859" y="4902208"/>
              <a:ext cx="1917484" cy="3077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finishes send request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44786" y="5254847"/>
              <a:ext cx="1500867" cy="30772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finishes </a:t>
              </a: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MPI_Send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  <p:cxnSp>
          <p:nvCxnSpPr>
            <p:cNvPr id="73" name="Elbow Connector 72"/>
            <p:cNvCxnSpPr>
              <a:stCxn id="71" idx="2"/>
              <a:endCxn id="72" idx="3"/>
            </p:cNvCxnSpPr>
            <p:nvPr/>
          </p:nvCxnSpPr>
          <p:spPr>
            <a:xfrm rot="5400000">
              <a:off x="4042240" y="4613346"/>
              <a:ext cx="198777" cy="139194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74" name="Straight Arrow Connector 73"/>
            <p:cNvCxnSpPr>
              <a:stCxn id="62" idx="2"/>
            </p:cNvCxnSpPr>
            <p:nvPr/>
          </p:nvCxnSpPr>
          <p:spPr>
            <a:xfrm>
              <a:off x="4613810" y="2382181"/>
              <a:ext cx="0" cy="59777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99" name="Straight Arrow Connector 98"/>
            <p:cNvCxnSpPr/>
            <p:nvPr/>
          </p:nvCxnSpPr>
          <p:spPr>
            <a:xfrm>
              <a:off x="4613812" y="3330594"/>
              <a:ext cx="0" cy="38565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01" name="Straight Arrow Connector 100"/>
            <p:cNvCxnSpPr>
              <a:stCxn id="8" idx="2"/>
            </p:cNvCxnSpPr>
            <p:nvPr/>
          </p:nvCxnSpPr>
          <p:spPr>
            <a:xfrm>
              <a:off x="4613812" y="4336244"/>
              <a:ext cx="0" cy="55823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</p:grpSp>
      <p:grpSp>
        <p:nvGrpSpPr>
          <p:cNvPr id="10" name="Group 9"/>
          <p:cNvGrpSpPr/>
          <p:nvPr/>
        </p:nvGrpSpPr>
        <p:grpSpPr>
          <a:xfrm>
            <a:off x="1891482" y="3409988"/>
            <a:ext cx="1279183" cy="527088"/>
            <a:chOff x="2346134" y="3651917"/>
            <a:chExt cx="1279183" cy="527088"/>
          </a:xfrm>
        </p:grpSpPr>
        <p:sp>
          <p:nvSpPr>
            <p:cNvPr id="8" name="Diamond 7"/>
            <p:cNvSpPr/>
            <p:nvPr/>
          </p:nvSpPr>
          <p:spPr>
            <a:xfrm>
              <a:off x="2346134" y="3651917"/>
              <a:ext cx="1236236" cy="527088"/>
            </a:xfrm>
            <a:prstGeom prst="diamond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endParaRPr lang="en-US" sz="1100" kern="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51353" y="3760086"/>
              <a:ext cx="11739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request finished?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endParaRPr>
            </a:p>
          </p:txBody>
        </p:sp>
      </p:grpSp>
      <p:cxnSp>
        <p:nvCxnSpPr>
          <p:cNvPr id="22" name="Elbow Connector 21"/>
          <p:cNvCxnSpPr>
            <a:stCxn id="104" idx="3"/>
            <a:endCxn id="64" idx="3"/>
          </p:cNvCxnSpPr>
          <p:nvPr/>
        </p:nvCxnSpPr>
        <p:spPr>
          <a:xfrm flipV="1">
            <a:off x="3170665" y="2914835"/>
            <a:ext cx="333483" cy="734127"/>
          </a:xfrm>
          <a:prstGeom prst="bentConnector3">
            <a:avLst>
              <a:gd name="adj1" fmla="val 168549"/>
            </a:avLst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489922" y="3962916"/>
            <a:ext cx="404046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Yes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302125" y="3369937"/>
            <a:ext cx="36989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cs typeface="Times New Roman"/>
              </a:rPr>
              <a:t>No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3042" y="5506328"/>
            <a:ext cx="248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MPI Blocking Send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21921" y="2665904"/>
            <a:ext cx="3299715" cy="1311547"/>
            <a:chOff x="521921" y="2665904"/>
            <a:chExt cx="3299715" cy="1311547"/>
          </a:xfrm>
        </p:grpSpPr>
        <p:sp>
          <p:nvSpPr>
            <p:cNvPr id="24" name="Rounded Rectangle 23"/>
            <p:cNvSpPr/>
            <p:nvPr/>
          </p:nvSpPr>
          <p:spPr>
            <a:xfrm>
              <a:off x="1763832" y="2665904"/>
              <a:ext cx="2057804" cy="1311547"/>
            </a:xfrm>
            <a:prstGeom prst="round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21921" y="3115633"/>
              <a:ext cx="1173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polling time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32900" y="2681769"/>
            <a:ext cx="3814659" cy="1239708"/>
            <a:chOff x="4832900" y="2681769"/>
            <a:chExt cx="3814659" cy="1239708"/>
          </a:xfrm>
        </p:grpSpPr>
        <p:sp>
          <p:nvSpPr>
            <p:cNvPr id="108" name="Rounded Rectangle 107"/>
            <p:cNvSpPr/>
            <p:nvPr/>
          </p:nvSpPr>
          <p:spPr>
            <a:xfrm>
              <a:off x="4832900" y="2681769"/>
              <a:ext cx="3767263" cy="1239708"/>
            </a:xfrm>
            <a:prstGeom prst="round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79339" y="3336701"/>
              <a:ext cx="186822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utilizing polling time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w/ ULT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5139320" y="5506328"/>
            <a:ext cx="3171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ULT-aware MPI runtime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821636" y="5651573"/>
            <a:ext cx="587944" cy="290490"/>
          </a:xfrm>
          <a:prstGeom prst="rightArrow">
            <a:avLst/>
          </a:prstGeom>
          <a:solidFill>
            <a:srgbClr val="18376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0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and Motivation</a:t>
            </a:r>
          </a:p>
          <a:p>
            <a:r>
              <a:rPr lang="en-US" dirty="0"/>
              <a:t>MPI+ULT Design and Implementation</a:t>
            </a:r>
          </a:p>
          <a:p>
            <a:r>
              <a:rPr lang="en-US" sz="3200" b="1" dirty="0">
                <a:solidFill>
                  <a:srgbClr val="000000"/>
                </a:solidFill>
              </a:rPr>
              <a:t>Micro-Benchmarks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x86_64 cluster named “Blues” at ANL</a:t>
            </a:r>
          </a:p>
          <a:p>
            <a:pPr lvl="1"/>
            <a:r>
              <a:rPr lang="en-US" dirty="0" smtClean="0"/>
              <a:t>each node has two Intel Sandy Bridge Pentium Xeon processor</a:t>
            </a:r>
          </a:p>
          <a:p>
            <a:pPr lvl="1"/>
            <a:r>
              <a:rPr lang="en-US" dirty="0" smtClean="0"/>
              <a:t>each node has 64 GB RAM</a:t>
            </a:r>
          </a:p>
          <a:p>
            <a:pPr lvl="1"/>
            <a:r>
              <a:rPr lang="en-US" dirty="0" smtClean="0"/>
              <a:t>310 nodes connected with </a:t>
            </a:r>
            <a:r>
              <a:rPr lang="en-US" dirty="0" err="1" smtClean="0"/>
              <a:t>QLogic</a:t>
            </a:r>
            <a:r>
              <a:rPr lang="en-US" dirty="0" smtClean="0"/>
              <a:t> inter-connect</a:t>
            </a:r>
          </a:p>
          <a:p>
            <a:r>
              <a:rPr lang="en-US" dirty="0" smtClean="0"/>
              <a:t>MPICH 3.1.3 </a:t>
            </a:r>
            <a:r>
              <a:rPr lang="en-US" dirty="0"/>
              <a:t>compiled with </a:t>
            </a:r>
            <a:r>
              <a:rPr lang="en-US" dirty="0" smtClean="0"/>
              <a:t>GCC 4.7.2</a:t>
            </a:r>
          </a:p>
          <a:p>
            <a:r>
              <a:rPr lang="en-US" dirty="0" smtClean="0"/>
              <a:t>ULT library uses </a:t>
            </a:r>
            <a:r>
              <a:rPr lang="en-US" dirty="0" err="1" smtClean="0"/>
              <a:t>Qthreads</a:t>
            </a:r>
            <a:r>
              <a:rPr lang="en-US" dirty="0" smtClean="0"/>
              <a:t> (developed at Sandia National Laboratory)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of Kernel Threads vs. ULT in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14728"/>
            <a:ext cx="8229600" cy="1178147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Measuring the aggregate message rate of </a:t>
            </a:r>
            <a:r>
              <a:rPr lang="en-US" sz="2000" dirty="0" err="1" smtClean="0"/>
              <a:t>MPI_Send</a:t>
            </a:r>
            <a:r>
              <a:rPr lang="en-US" sz="2000" dirty="0"/>
              <a:t> </a:t>
            </a:r>
            <a:r>
              <a:rPr lang="en-US" sz="2000" dirty="0" smtClean="0"/>
              <a:t>with destination MPI_PROC_NULL</a:t>
            </a:r>
          </a:p>
          <a:p>
            <a:r>
              <a:rPr lang="en-US" sz="2000" dirty="0" smtClean="0"/>
              <a:t>The overhead </a:t>
            </a:r>
            <a:r>
              <a:rPr lang="en-US" sz="2000" dirty="0"/>
              <a:t>of </a:t>
            </a:r>
            <a:r>
              <a:rPr lang="en-US" sz="2000" dirty="0" smtClean="0"/>
              <a:t>MPI_THREAD_ULT is very small; for </a:t>
            </a:r>
            <a:r>
              <a:rPr lang="en-US" sz="2000" dirty="0" err="1" smtClean="0"/>
              <a:t>Pthreads</a:t>
            </a:r>
            <a:r>
              <a:rPr lang="en-US" sz="2000" dirty="0" smtClean="0"/>
              <a:t>, the message rate drop significantly because of lock contention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196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768597" y="1317554"/>
          <a:ext cx="5592463" cy="3997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403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of Point-to-Point Communication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90" y="5032532"/>
            <a:ext cx="8466394" cy="1681429"/>
          </a:xfrm>
        </p:spPr>
        <p:txBody>
          <a:bodyPr/>
          <a:lstStyle/>
          <a:p>
            <a:r>
              <a:rPr lang="en-US" dirty="0" smtClean="0"/>
              <a:t>The overhead of communicating with ULT is close to </a:t>
            </a:r>
            <a:r>
              <a:rPr lang="en-US" dirty="0" err="1" smtClean="0"/>
              <a:t>nonblocking</a:t>
            </a:r>
            <a:r>
              <a:rPr lang="en-US" dirty="0" smtClean="0"/>
              <a:t> MPI functions</a:t>
            </a:r>
          </a:p>
          <a:p>
            <a:r>
              <a:rPr lang="en-US" dirty="0" smtClean="0"/>
              <a:t>The overhead for ULT is from ULT creation and yielding. When the data size becomes bigger, the cost becomes relatively small.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197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846145" y="1199342"/>
          <a:ext cx="5397326" cy="3939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550192" y="1775496"/>
            <a:ext cx="1869662" cy="1081759"/>
            <a:chOff x="5550192" y="1775496"/>
            <a:chExt cx="1869662" cy="108175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5550192" y="1775496"/>
              <a:ext cx="0" cy="108175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644262" y="1900011"/>
              <a:ext cx="17755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potential overlap for computation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49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of Collective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26163"/>
            <a:ext cx="8229600" cy="388136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198</a:t>
            </a:fld>
            <a:endParaRPr lang="en-US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74987" y="1120265"/>
          <a:ext cx="4593167" cy="280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4546600" y="1202573"/>
          <a:ext cx="4597400" cy="280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174987" y="3690408"/>
          <a:ext cx="4597400" cy="2802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4559300" y="3914916"/>
          <a:ext cx="4597400" cy="280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116103" y="1249607"/>
            <a:ext cx="1869662" cy="1081759"/>
            <a:chOff x="5550192" y="1775496"/>
            <a:chExt cx="1869662" cy="1081759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550192" y="1775496"/>
              <a:ext cx="0" cy="108175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644262" y="1900011"/>
              <a:ext cx="17755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potential overlap for computation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7360594" y="1479573"/>
            <a:ext cx="0" cy="54088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16103" y="3795201"/>
            <a:ext cx="0" cy="83755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60594" y="4009273"/>
            <a:ext cx="0" cy="83755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0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in One-Sided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00650"/>
            <a:ext cx="8229600" cy="1292225"/>
          </a:xfrm>
        </p:spPr>
        <p:txBody>
          <a:bodyPr/>
          <a:lstStyle/>
          <a:p>
            <a:r>
              <a:rPr lang="en-US" dirty="0"/>
              <a:t>The MPI one-sided synchronization call (</a:t>
            </a:r>
            <a:r>
              <a:rPr lang="en-US" i="1" dirty="0" err="1">
                <a:latin typeface="Times New Roman"/>
                <a:cs typeface="Times New Roman"/>
              </a:rPr>
              <a:t>MPI_Win_flush</a:t>
            </a:r>
            <a:r>
              <a:rPr lang="en-US" dirty="0" smtClean="0"/>
              <a:t>) can almost be fully </a:t>
            </a:r>
            <a:r>
              <a:rPr lang="en-US" dirty="0"/>
              <a:t>overlapped with </a:t>
            </a:r>
            <a:r>
              <a:rPr lang="en-US" dirty="0" smtClean="0"/>
              <a:t>computation</a:t>
            </a:r>
          </a:p>
          <a:p>
            <a:pPr lvl="1"/>
            <a:r>
              <a:rPr lang="en-US" dirty="0" smtClean="0"/>
              <a:t>For #ULT=16, 90% of RMA time is overlapped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199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457200" y="1316360"/>
          <a:ext cx="5924550" cy="354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561456" y="1610880"/>
            <a:ext cx="2462671" cy="175432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for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= 0 to NUM_ITER: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MPI_Get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MPI_Win_flush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computation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MPI_Accumulate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MPI_Win_flush</a:t>
            </a:r>
            <a:endParaRPr lang="en-US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61456" y="1229790"/>
            <a:ext cx="146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For each </a:t>
            </a:r>
            <a:r>
              <a:rPr lang="en-US" dirty="0" smtClean="0">
                <a:solidFill>
                  <a:srgbClr val="000000"/>
                </a:solidFill>
              </a:rPr>
              <a:t>ULT: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Background and Motivation</a:t>
            </a:r>
          </a:p>
          <a:p>
            <a:r>
              <a:rPr lang="en-US" dirty="0"/>
              <a:t>Argo and Concurrency Group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Argobots</a:t>
            </a:r>
          </a:p>
          <a:p>
            <a:pPr lvl="1"/>
            <a:r>
              <a:rPr lang="en-US" dirty="0" smtClean="0"/>
              <a:t>Execution </a:t>
            </a:r>
            <a:r>
              <a:rPr lang="en-US" dirty="0"/>
              <a:t>Model</a:t>
            </a:r>
          </a:p>
          <a:p>
            <a:pPr lvl="1"/>
            <a:r>
              <a:rPr lang="en-US" dirty="0" smtClean="0"/>
              <a:t>Migration</a:t>
            </a:r>
            <a:endParaRPr lang="en-US" dirty="0"/>
          </a:p>
          <a:p>
            <a:pPr lvl="1"/>
            <a:r>
              <a:rPr lang="en-US" dirty="0" smtClean="0"/>
              <a:t>Programming</a:t>
            </a:r>
            <a:endParaRPr lang="en-US" dirty="0"/>
          </a:p>
          <a:p>
            <a:r>
              <a:rPr lang="en-US" dirty="0"/>
              <a:t>Performance Analysis and Optimizations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Argobots Ecosystem</a:t>
            </a:r>
          </a:p>
          <a:p>
            <a:r>
              <a:rPr lang="en-US" dirty="0"/>
              <a:t>Collaborations</a:t>
            </a:r>
          </a:p>
          <a:p>
            <a:r>
              <a:rPr lang="en-US" dirty="0"/>
              <a:t>Summary</a:t>
            </a:r>
          </a:p>
          <a:p>
            <a:r>
              <a:rPr lang="en-US" dirty="0" err="1"/>
              <a:t>Git</a:t>
            </a:r>
            <a:r>
              <a:rPr lang="en-US" dirty="0"/>
              <a:t> and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Argobots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43000"/>
            <a:ext cx="4521200" cy="52959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Execution Streams (ES)</a:t>
            </a:r>
          </a:p>
          <a:p>
            <a:pPr lvl="1"/>
            <a:r>
              <a:rPr lang="en-US" dirty="0"/>
              <a:t>Sequential instruction stream</a:t>
            </a:r>
          </a:p>
          <a:p>
            <a:pPr lvl="2"/>
            <a:r>
              <a:rPr lang="en-US" dirty="0"/>
              <a:t>Can consist of one or more work units</a:t>
            </a:r>
          </a:p>
          <a:p>
            <a:pPr lvl="1"/>
            <a:r>
              <a:rPr lang="en-US" dirty="0"/>
              <a:t>Mapped efficiently to a hardware resource</a:t>
            </a:r>
          </a:p>
          <a:p>
            <a:pPr lvl="1"/>
            <a:r>
              <a:rPr lang="en-US" dirty="0"/>
              <a:t>Implicitly managed progress semantics</a:t>
            </a:r>
          </a:p>
          <a:p>
            <a:pPr lvl="2"/>
            <a:r>
              <a:rPr lang="en-US" dirty="0"/>
              <a:t>One blocked ES cannot block other ESs</a:t>
            </a:r>
          </a:p>
          <a:p>
            <a:endParaRPr lang="en-US" b="1" dirty="0" smtClean="0"/>
          </a:p>
          <a:p>
            <a:r>
              <a:rPr lang="en-US" b="1" dirty="0" smtClean="0"/>
              <a:t>User</a:t>
            </a:r>
            <a:r>
              <a:rPr lang="en-US" b="1" dirty="0"/>
              <a:t>-level Threads (ULTs</a:t>
            </a:r>
            <a:r>
              <a:rPr lang="en-US" b="1" dirty="0" smtClean="0"/>
              <a:t>)</a:t>
            </a:r>
          </a:p>
          <a:p>
            <a:pPr lvl="1"/>
            <a:r>
              <a:rPr lang="en-US" dirty="0"/>
              <a:t>Independent execution units in user space</a:t>
            </a:r>
          </a:p>
          <a:p>
            <a:pPr lvl="1"/>
            <a:r>
              <a:rPr lang="en-US" dirty="0"/>
              <a:t>Associated with an ES when </a:t>
            </a:r>
            <a:r>
              <a:rPr lang="en-US" dirty="0" smtClean="0"/>
              <a:t>running</a:t>
            </a:r>
          </a:p>
          <a:p>
            <a:pPr lvl="1"/>
            <a:r>
              <a:rPr lang="en-US" dirty="0" smtClean="0"/>
              <a:t>Yieldable and migratable</a:t>
            </a:r>
          </a:p>
          <a:p>
            <a:pPr lvl="1"/>
            <a:r>
              <a:rPr lang="en-US" dirty="0"/>
              <a:t>Can make blocking </a:t>
            </a:r>
            <a:r>
              <a:rPr lang="en-US" dirty="0" smtClean="0"/>
              <a:t>calls</a:t>
            </a:r>
            <a:endParaRPr lang="en-US" dirty="0"/>
          </a:p>
          <a:p>
            <a:r>
              <a:rPr lang="en-US" b="1" dirty="0" smtClean="0"/>
              <a:t>Tasklets</a:t>
            </a:r>
          </a:p>
          <a:p>
            <a:pPr lvl="1"/>
            <a:r>
              <a:rPr lang="en-US" dirty="0"/>
              <a:t>Atomic units of </a:t>
            </a:r>
            <a:r>
              <a:rPr lang="en-US" dirty="0" smtClean="0"/>
              <a:t>work</a:t>
            </a:r>
          </a:p>
          <a:p>
            <a:pPr lvl="1"/>
            <a:r>
              <a:rPr lang="en-US" dirty="0"/>
              <a:t>Asynchronous completion via notifications</a:t>
            </a:r>
            <a:endParaRPr lang="en-US" sz="1600" dirty="0"/>
          </a:p>
          <a:p>
            <a:pPr lvl="1"/>
            <a:r>
              <a:rPr lang="en-US" dirty="0"/>
              <a:t>Not </a:t>
            </a:r>
            <a:r>
              <a:rPr lang="en-US" dirty="0" smtClean="0"/>
              <a:t>yieldable, migratable </a:t>
            </a:r>
            <a:r>
              <a:rPr lang="en-US" dirty="0"/>
              <a:t>before execution</a:t>
            </a:r>
          </a:p>
          <a:p>
            <a:pPr lvl="1"/>
            <a:r>
              <a:rPr lang="en-US" dirty="0"/>
              <a:t>Cannot make blocking </a:t>
            </a:r>
            <a:r>
              <a:rPr lang="en-US" dirty="0" smtClean="0"/>
              <a:t>calls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5056679" y="1186698"/>
            <a:ext cx="3896003" cy="3588502"/>
            <a:chOff x="3025904" y="2471437"/>
            <a:chExt cx="4624018" cy="4027013"/>
          </a:xfrm>
        </p:grpSpPr>
        <p:sp>
          <p:nvSpPr>
            <p:cNvPr id="132" name="Hexagon 131"/>
            <p:cNvSpPr/>
            <p:nvPr/>
          </p:nvSpPr>
          <p:spPr>
            <a:xfrm>
              <a:off x="3841559" y="5432200"/>
              <a:ext cx="411480" cy="369873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</a:t>
              </a:r>
              <a:endParaRPr lang="en-US" sz="1200" kern="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539310" y="5828060"/>
              <a:ext cx="1055863" cy="31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Scheduler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4614306" y="5432199"/>
              <a:ext cx="415018" cy="369874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endParaRPr lang="en-US" sz="1200" kern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569949" y="5815340"/>
              <a:ext cx="519960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Pool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367076" y="5434459"/>
              <a:ext cx="365760" cy="365354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U</a:t>
              </a:r>
              <a:endParaRPr lang="en-US" sz="12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279304" y="5815340"/>
              <a:ext cx="538115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ULT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8" name="Diamond 137"/>
            <p:cNvSpPr/>
            <p:nvPr/>
          </p:nvSpPr>
          <p:spPr>
            <a:xfrm>
              <a:off x="5977306" y="5434256"/>
              <a:ext cx="365760" cy="365760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T</a:t>
              </a:r>
              <a:endParaRPr lang="en-US" sz="12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756514" y="5815340"/>
              <a:ext cx="770581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Tasklet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6625121" y="5434459"/>
              <a:ext cx="365325" cy="365354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2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508617" y="5815340"/>
              <a:ext cx="620929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Event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025904" y="2471437"/>
              <a:ext cx="4624018" cy="4027013"/>
              <a:chOff x="3025904" y="2713112"/>
              <a:chExt cx="4624018" cy="3687753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3025904" y="2713112"/>
                <a:ext cx="4565693" cy="2626942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3135170" y="2803457"/>
                <a:ext cx="3391924" cy="2446253"/>
              </a:xfrm>
              <a:prstGeom prst="rect">
                <a:avLst/>
              </a:prstGeom>
              <a:solidFill>
                <a:srgbClr val="FFFDDE"/>
              </a:solidFill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972070" y="3003518"/>
                <a:ext cx="433904" cy="2134281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3154250" y="2808904"/>
                <a:ext cx="635845" cy="373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ES</a:t>
                </a:r>
                <a:r>
                  <a:rPr lang="en-US" sz="1600" kern="0" baseline="-2500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1</a:t>
                </a:r>
                <a:endParaRPr lang="en-US" sz="16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0" name="Hexagon 149"/>
              <p:cNvSpPr/>
              <p:nvPr/>
            </p:nvSpPr>
            <p:spPr>
              <a:xfrm>
                <a:off x="4859861" y="2899232"/>
                <a:ext cx="781390" cy="369647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0" tIns="0" r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err="1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Sched</a:t>
                </a:r>
                <a:endParaRPr lang="en-US" sz="12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>
              <a:xfrm>
                <a:off x="3270553" y="3564342"/>
                <a:ext cx="519541" cy="1573457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356090" y="3651671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356090" y="4760062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>
              <a:xfrm>
                <a:off x="3927430" y="4387284"/>
                <a:ext cx="519541" cy="750515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5" name="Rounded Rectangle 154"/>
              <p:cNvSpPr/>
              <p:nvPr/>
            </p:nvSpPr>
            <p:spPr>
              <a:xfrm>
                <a:off x="5316115" y="3564342"/>
                <a:ext cx="519541" cy="1573456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5407381" y="3648185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407381" y="4017734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5407381" y="4387283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407381" y="4756832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>
                <a:off x="4635392" y="3566295"/>
                <a:ext cx="519541" cy="1571503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728685" y="4018792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62" name="Hexagon 161"/>
              <p:cNvSpPr/>
              <p:nvPr/>
            </p:nvSpPr>
            <p:spPr>
              <a:xfrm>
                <a:off x="4706838" y="3648185"/>
                <a:ext cx="393241" cy="285373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</a:t>
                </a:r>
                <a:endParaRPr lang="en-US" sz="12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63" name="Hexagon 162"/>
              <p:cNvSpPr/>
              <p:nvPr/>
            </p:nvSpPr>
            <p:spPr>
              <a:xfrm>
                <a:off x="4706838" y="4385912"/>
                <a:ext cx="393241" cy="285373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</a:t>
                </a:r>
                <a:endParaRPr lang="en-US" sz="12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64" name="Straight Arrow Connector 163"/>
              <p:cNvCxnSpPr>
                <a:stCxn id="150" idx="0"/>
              </p:cNvCxnSpPr>
              <p:nvPr/>
            </p:nvCxnSpPr>
            <p:spPr>
              <a:xfrm>
                <a:off x="5641251" y="3084056"/>
                <a:ext cx="33081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5" name="Straight Arrow Connector 164"/>
              <p:cNvCxnSpPr>
                <a:stCxn id="160" idx="0"/>
              </p:cNvCxnSpPr>
              <p:nvPr/>
            </p:nvCxnSpPr>
            <p:spPr>
              <a:xfrm flipV="1">
                <a:off x="4895163" y="3268880"/>
                <a:ext cx="399008" cy="29741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6" name="Straight Arrow Connector 165"/>
              <p:cNvCxnSpPr>
                <a:stCxn id="155" idx="0"/>
              </p:cNvCxnSpPr>
              <p:nvPr/>
            </p:nvCxnSpPr>
            <p:spPr>
              <a:xfrm flipH="1" flipV="1">
                <a:off x="5294171" y="3268880"/>
                <a:ext cx="281715" cy="2954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7" name="Straight Arrow Connector 166"/>
              <p:cNvCxnSpPr>
                <a:endCxn id="163" idx="3"/>
              </p:cNvCxnSpPr>
              <p:nvPr/>
            </p:nvCxnSpPr>
            <p:spPr>
              <a:xfrm flipV="1">
                <a:off x="4446971" y="4528599"/>
                <a:ext cx="259867" cy="20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8" name="Straight Arrow Connector 167"/>
              <p:cNvCxnSpPr>
                <a:endCxn id="162" idx="3"/>
              </p:cNvCxnSpPr>
              <p:nvPr/>
            </p:nvCxnSpPr>
            <p:spPr>
              <a:xfrm>
                <a:off x="3790094" y="3790871"/>
                <a:ext cx="91674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69" name="Freeform 168"/>
              <p:cNvSpPr/>
              <p:nvPr/>
            </p:nvSpPr>
            <p:spPr>
              <a:xfrm>
                <a:off x="6078026" y="3059887"/>
                <a:ext cx="249616" cy="2016808"/>
              </a:xfrm>
              <a:custGeom>
                <a:avLst/>
                <a:gdLst>
                  <a:gd name="connsiteX0" fmla="*/ 450332 w 459339"/>
                  <a:gd name="connsiteY0" fmla="*/ 0 h 2558099"/>
                  <a:gd name="connsiteX1" fmla="*/ 0 w 459339"/>
                  <a:gd name="connsiteY1" fmla="*/ 657540 h 2558099"/>
                  <a:gd name="connsiteX2" fmla="*/ 450332 w 459339"/>
                  <a:gd name="connsiteY2" fmla="*/ 1297064 h 2558099"/>
                  <a:gd name="connsiteX3" fmla="*/ 9006 w 459339"/>
                  <a:gd name="connsiteY3" fmla="*/ 1918574 h 2558099"/>
                  <a:gd name="connsiteX4" fmla="*/ 459339 w 459339"/>
                  <a:gd name="connsiteY4" fmla="*/ 2558099 h 255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339" h="2558099">
                    <a:moveTo>
                      <a:pt x="450332" y="0"/>
                    </a:moveTo>
                    <a:cubicBezTo>
                      <a:pt x="225166" y="220681"/>
                      <a:pt x="0" y="441363"/>
                      <a:pt x="0" y="657540"/>
                    </a:cubicBezTo>
                    <a:cubicBezTo>
                      <a:pt x="0" y="873717"/>
                      <a:pt x="448831" y="1086892"/>
                      <a:pt x="450332" y="1297064"/>
                    </a:cubicBezTo>
                    <a:cubicBezTo>
                      <a:pt x="451833" y="1507236"/>
                      <a:pt x="7505" y="1708402"/>
                      <a:pt x="9006" y="1918574"/>
                    </a:cubicBezTo>
                    <a:cubicBezTo>
                      <a:pt x="10507" y="2128746"/>
                      <a:pt x="384284" y="2450011"/>
                      <a:pt x="459339" y="2558099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504D">
                    <a:lumMod val="50000"/>
                  </a:srgbClr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70" name="Diamond 169"/>
              <p:cNvSpPr/>
              <p:nvPr/>
            </p:nvSpPr>
            <p:spPr>
              <a:xfrm>
                <a:off x="4728685" y="4756519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1" name="Diamond 170"/>
              <p:cNvSpPr/>
              <p:nvPr/>
            </p:nvSpPr>
            <p:spPr>
              <a:xfrm>
                <a:off x="4013898" y="4446522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2" name="Diamond 171"/>
              <p:cNvSpPr/>
              <p:nvPr/>
            </p:nvSpPr>
            <p:spPr>
              <a:xfrm>
                <a:off x="4013898" y="4794495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3" name="Diamond 172"/>
              <p:cNvSpPr/>
              <p:nvPr/>
            </p:nvSpPr>
            <p:spPr>
              <a:xfrm>
                <a:off x="3356090" y="4020926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4" name="Diamond 173"/>
              <p:cNvSpPr/>
              <p:nvPr/>
            </p:nvSpPr>
            <p:spPr>
              <a:xfrm>
                <a:off x="3356090" y="4390494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084229" y="6027245"/>
                <a:ext cx="4565693" cy="373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Argobots Execution Model</a:t>
                </a:r>
                <a:endParaRPr lang="en-US" sz="1400" b="1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457192" y="3745416"/>
                <a:ext cx="537719" cy="4201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20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...</a:t>
                </a:r>
                <a:endParaRPr lang="en-US" sz="20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941074" y="2803457"/>
                <a:ext cx="543316" cy="2453203"/>
              </a:xfrm>
              <a:prstGeom prst="rect">
                <a:avLst/>
              </a:prstGeom>
              <a:solidFill>
                <a:srgbClr val="FFFDDE"/>
              </a:solidFill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941075" y="2810794"/>
                <a:ext cx="593911" cy="355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kern="0" dirty="0" err="1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ES</a:t>
                </a:r>
                <a:r>
                  <a:rPr lang="en-US" sz="1600" kern="0" baseline="-25000" dirty="0" err="1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n</a:t>
                </a:r>
                <a:endParaRPr lang="en-US" sz="16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7043793" y="3022511"/>
              <a:ext cx="355572" cy="2096680"/>
              <a:chOff x="6997103" y="3022511"/>
              <a:chExt cx="433904" cy="2096680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6997103" y="3022511"/>
                <a:ext cx="433904" cy="2096680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45" name="Freeform 144"/>
              <p:cNvSpPr/>
              <p:nvPr/>
            </p:nvSpPr>
            <p:spPr>
              <a:xfrm>
                <a:off x="7103059" y="3078334"/>
                <a:ext cx="249616" cy="1981276"/>
              </a:xfrm>
              <a:custGeom>
                <a:avLst/>
                <a:gdLst>
                  <a:gd name="connsiteX0" fmla="*/ 450332 w 459339"/>
                  <a:gd name="connsiteY0" fmla="*/ 0 h 2558099"/>
                  <a:gd name="connsiteX1" fmla="*/ 0 w 459339"/>
                  <a:gd name="connsiteY1" fmla="*/ 657540 h 2558099"/>
                  <a:gd name="connsiteX2" fmla="*/ 450332 w 459339"/>
                  <a:gd name="connsiteY2" fmla="*/ 1297064 h 2558099"/>
                  <a:gd name="connsiteX3" fmla="*/ 9006 w 459339"/>
                  <a:gd name="connsiteY3" fmla="*/ 1918574 h 2558099"/>
                  <a:gd name="connsiteX4" fmla="*/ 459339 w 459339"/>
                  <a:gd name="connsiteY4" fmla="*/ 2558099 h 255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339" h="2558099">
                    <a:moveTo>
                      <a:pt x="450332" y="0"/>
                    </a:moveTo>
                    <a:cubicBezTo>
                      <a:pt x="225166" y="220681"/>
                      <a:pt x="0" y="441363"/>
                      <a:pt x="0" y="657540"/>
                    </a:cubicBezTo>
                    <a:cubicBezTo>
                      <a:pt x="0" y="873717"/>
                      <a:pt x="448831" y="1086892"/>
                      <a:pt x="450332" y="1297064"/>
                    </a:cubicBezTo>
                    <a:cubicBezTo>
                      <a:pt x="451833" y="1507236"/>
                      <a:pt x="7505" y="1708402"/>
                      <a:pt x="9006" y="1918574"/>
                    </a:cubicBezTo>
                    <a:cubicBezTo>
                      <a:pt x="10507" y="2128746"/>
                      <a:pt x="384284" y="2450011"/>
                      <a:pt x="459339" y="2558099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504D">
                    <a:lumMod val="50000"/>
                  </a:srgbClr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</p:grpSp>
      <p:sp>
        <p:nvSpPr>
          <p:cNvPr id="179" name="Content Placeholder 2"/>
          <p:cNvSpPr txBox="1">
            <a:spLocks/>
          </p:cNvSpPr>
          <p:nvPr/>
        </p:nvSpPr>
        <p:spPr bwMode="auto">
          <a:xfrm>
            <a:off x="4789715" y="4865735"/>
            <a:ext cx="4201068" cy="165153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666B66">
                    <a:lumMod val="75000"/>
                  </a:srgbClr>
                </a:solidFill>
                <a:latin typeface="Calibri"/>
              </a:rPr>
              <a:t>Scheduler</a:t>
            </a:r>
          </a:p>
          <a:p>
            <a:pPr lvl="1"/>
            <a:r>
              <a:rPr lang="en-US" dirty="0" smtClean="0">
                <a:solidFill>
                  <a:srgbClr val="666B66">
                    <a:lumMod val="75000"/>
                  </a:srgbClr>
                </a:solidFill>
                <a:latin typeface="Calibri"/>
              </a:rPr>
              <a:t>Stackable scheduler with pluggable strategies</a:t>
            </a:r>
            <a:endParaRPr lang="en-US" b="1" dirty="0" smtClean="0">
              <a:solidFill>
                <a:srgbClr val="666B66">
                  <a:lumMod val="75000"/>
                </a:srgbClr>
              </a:solidFill>
              <a:latin typeface="Calibri"/>
            </a:endParaRPr>
          </a:p>
          <a:p>
            <a:r>
              <a:rPr lang="en-US" b="1" dirty="0" smtClean="0">
                <a:solidFill>
                  <a:srgbClr val="666B66">
                    <a:lumMod val="75000"/>
                  </a:srgbClr>
                </a:solidFill>
                <a:latin typeface="Calibri"/>
              </a:rPr>
              <a:t>Synchronization primitives</a:t>
            </a:r>
          </a:p>
          <a:p>
            <a:pPr lvl="1"/>
            <a:r>
              <a:rPr lang="en-US" dirty="0" err="1" smtClean="0">
                <a:solidFill>
                  <a:srgbClr val="666B66">
                    <a:lumMod val="75000"/>
                  </a:srgbClr>
                </a:solidFill>
                <a:latin typeface="Calibri"/>
              </a:rPr>
              <a:t>Mutex</a:t>
            </a:r>
            <a:r>
              <a:rPr lang="en-US" dirty="0" smtClean="0">
                <a:solidFill>
                  <a:srgbClr val="666B66">
                    <a:lumMod val="75000"/>
                  </a:srgbClr>
                </a:solidFill>
                <a:latin typeface="Calibri"/>
              </a:rPr>
              <a:t>, condition variable, barrier, future</a:t>
            </a:r>
          </a:p>
          <a:p>
            <a:r>
              <a:rPr lang="en-US" b="1" dirty="0">
                <a:solidFill>
                  <a:srgbClr val="666B66">
                    <a:lumMod val="75000"/>
                  </a:srgbClr>
                </a:solidFill>
              </a:rPr>
              <a:t>Events</a:t>
            </a:r>
          </a:p>
          <a:p>
            <a:pPr lvl="1"/>
            <a:r>
              <a:rPr lang="en-US" dirty="0">
                <a:solidFill>
                  <a:srgbClr val="666B66">
                    <a:lumMod val="75000"/>
                  </a:srgbClr>
                </a:solidFill>
              </a:rPr>
              <a:t>Communication triggers</a:t>
            </a:r>
            <a:endParaRPr lang="en-US" dirty="0" smtClean="0">
              <a:solidFill>
                <a:srgbClr val="666B6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and Motivation</a:t>
            </a:r>
          </a:p>
          <a:p>
            <a:r>
              <a:rPr lang="en-US" dirty="0"/>
              <a:t>MPI+ULT Design and Implementation</a:t>
            </a:r>
          </a:p>
          <a:p>
            <a:r>
              <a:rPr lang="en-US" dirty="0"/>
              <a:t>Micro-Benchmarks</a:t>
            </a:r>
          </a:p>
          <a:p>
            <a:r>
              <a:rPr lang="en-US" sz="3200" b="1" dirty="0" smtClean="0">
                <a:solidFill>
                  <a:srgbClr val="000000"/>
                </a:solidFill>
              </a:rPr>
              <a:t>Applications</a:t>
            </a:r>
            <a:endParaRPr lang="en-US" sz="3200" b="1" dirty="0">
              <a:solidFill>
                <a:srgbClr val="000000"/>
              </a:solidFill>
            </a:endParaRP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2" y="1078453"/>
            <a:ext cx="4411314" cy="54144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 Performance Conjugate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Gradient </a:t>
            </a:r>
            <a:r>
              <a:rPr lang="en-US" dirty="0"/>
              <a:t>(HPCG)</a:t>
            </a:r>
          </a:p>
          <a:p>
            <a:pPr lvl="1"/>
            <a:r>
              <a:rPr lang="en-US" dirty="0"/>
              <a:t>Solves </a:t>
            </a:r>
            <a:r>
              <a:rPr lang="en-US" i="1" dirty="0">
                <a:latin typeface="Times New Roman"/>
                <a:cs typeface="Times New Roman"/>
              </a:rPr>
              <a:t>Ax=b</a:t>
            </a:r>
            <a:r>
              <a:rPr lang="en-US" dirty="0"/>
              <a:t>, large and sparse </a:t>
            </a:r>
            <a:r>
              <a:rPr lang="en-US" dirty="0" smtClean="0"/>
              <a:t>matrix</a:t>
            </a:r>
            <a:endParaRPr lang="en-US" dirty="0"/>
          </a:p>
          <a:p>
            <a:r>
              <a:rPr lang="en-US" dirty="0" smtClean="0"/>
              <a:t>Hiding </a:t>
            </a:r>
            <a:r>
              <a:rPr lang="en-US" b="1" dirty="0" smtClean="0">
                <a:solidFill>
                  <a:srgbClr val="FF0000"/>
                </a:solidFill>
              </a:rPr>
              <a:t>Global Collective Communication</a:t>
            </a:r>
          </a:p>
          <a:p>
            <a:pPr lvl="1"/>
            <a:r>
              <a:rPr lang="en-US" dirty="0" smtClean="0"/>
              <a:t>at end of each iteration, do DDOT to calculate tolerance (vector multiplication + </a:t>
            </a:r>
            <a:r>
              <a:rPr lang="en-US" dirty="0" err="1" smtClean="0"/>
              <a:t>MPI_Allreduce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overlap communication and computation (overlap DDOT with MG in the next iteration)</a:t>
            </a:r>
          </a:p>
          <a:p>
            <a:pPr lvl="1"/>
            <a:r>
              <a:rPr lang="en-US" dirty="0" smtClean="0"/>
              <a:t>fork a ULT to do </a:t>
            </a:r>
            <a:r>
              <a:rPr lang="en-US" dirty="0" err="1" smtClean="0"/>
              <a:t>ult_ddot</a:t>
            </a:r>
            <a:r>
              <a:rPr lang="en-US" dirty="0" smtClean="0"/>
              <a:t> and join in the next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201</a:t>
            </a:fld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4950292" y="3459954"/>
            <a:ext cx="3830100" cy="1846659"/>
          </a:xfrm>
          <a:prstGeom prst="rect">
            <a:avLst/>
          </a:prstGeom>
          <a:solidFill>
            <a:srgbClr val="C6D9F1">
              <a:alpha val="20000"/>
            </a:srgbClr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for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k 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=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[1: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max_iter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]: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MG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(A, r, z)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if k &gt; 1: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ult_join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thread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if (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normr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&lt;= tolerance) break;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……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ult_fork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ult_ddot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&amp;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param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&amp;</a:t>
            </a:r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thread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88147"/>
            <a:ext cx="7403759" cy="636259"/>
          </a:xfrm>
        </p:spPr>
        <p:txBody>
          <a:bodyPr/>
          <a:lstStyle/>
          <a:p>
            <a:r>
              <a:rPr lang="en-US" dirty="0" smtClean="0"/>
              <a:t>Application: HPCG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7741315" y="3500427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HPCG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01945" y="1026096"/>
            <a:ext cx="1722431" cy="1882623"/>
            <a:chOff x="5993411" y="786622"/>
            <a:chExt cx="1722431" cy="1882623"/>
          </a:xfrm>
        </p:grpSpPr>
        <p:sp>
          <p:nvSpPr>
            <p:cNvPr id="10" name="Parallelogram 9"/>
            <p:cNvSpPr/>
            <p:nvPr/>
          </p:nvSpPr>
          <p:spPr>
            <a:xfrm>
              <a:off x="6028513" y="823248"/>
              <a:ext cx="1646590" cy="638176"/>
            </a:xfrm>
            <a:prstGeom prst="parallelogram">
              <a:avLst>
                <a:gd name="adj" fmla="val 75070"/>
              </a:avLst>
            </a:prstGeom>
            <a:noFill/>
            <a:ln w="28575" cmpd="sng"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5"/>
              <a:endCxn id="10" idx="2"/>
            </p:cNvCxnSpPr>
            <p:nvPr/>
          </p:nvCxnSpPr>
          <p:spPr>
            <a:xfrm>
              <a:off x="6268052" y="1142336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0" idx="3"/>
              <a:endCxn id="10" idx="1"/>
            </p:cNvCxnSpPr>
            <p:nvPr/>
          </p:nvCxnSpPr>
          <p:spPr>
            <a:xfrm flipV="1">
              <a:off x="6612269" y="82324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arallelogram 12"/>
            <p:cNvSpPr/>
            <p:nvPr/>
          </p:nvSpPr>
          <p:spPr>
            <a:xfrm>
              <a:off x="6028513" y="1409608"/>
              <a:ext cx="1646590" cy="638176"/>
            </a:xfrm>
            <a:prstGeom prst="parallelogram">
              <a:avLst>
                <a:gd name="adj" fmla="val 75070"/>
              </a:avLst>
            </a:prstGeom>
            <a:noFill/>
            <a:ln>
              <a:solidFill>
                <a:srgbClr val="1F497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3" idx="5"/>
              <a:endCxn id="13" idx="2"/>
            </p:cNvCxnSpPr>
            <p:nvPr/>
          </p:nvCxnSpPr>
          <p:spPr>
            <a:xfrm>
              <a:off x="6268052" y="1728696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3" idx="3"/>
              <a:endCxn id="13" idx="1"/>
            </p:cNvCxnSpPr>
            <p:nvPr/>
          </p:nvCxnSpPr>
          <p:spPr>
            <a:xfrm flipV="1">
              <a:off x="6612269" y="140960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arallelogram 15"/>
            <p:cNvSpPr/>
            <p:nvPr/>
          </p:nvSpPr>
          <p:spPr>
            <a:xfrm>
              <a:off x="6028513" y="1995968"/>
              <a:ext cx="1646590" cy="638176"/>
            </a:xfrm>
            <a:prstGeom prst="parallelogram">
              <a:avLst>
                <a:gd name="adj" fmla="val 75070"/>
              </a:avLst>
            </a:prstGeom>
            <a:noFill/>
            <a:ln>
              <a:solidFill>
                <a:srgbClr val="1F497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5"/>
              <a:endCxn id="16" idx="2"/>
            </p:cNvCxnSpPr>
            <p:nvPr/>
          </p:nvCxnSpPr>
          <p:spPr>
            <a:xfrm>
              <a:off x="6268052" y="2315056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6" idx="3"/>
              <a:endCxn id="16" idx="1"/>
            </p:cNvCxnSpPr>
            <p:nvPr/>
          </p:nvCxnSpPr>
          <p:spPr>
            <a:xfrm flipV="1">
              <a:off x="6612269" y="199596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6" idx="3"/>
              <a:endCxn id="10" idx="3"/>
            </p:cNvCxnSpPr>
            <p:nvPr/>
          </p:nvCxnSpPr>
          <p:spPr>
            <a:xfrm flipV="1">
              <a:off x="6612269" y="1461424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034504" y="1461424"/>
              <a:ext cx="0" cy="1172720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201663" y="1461424"/>
              <a:ext cx="0" cy="1172720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75103" y="823248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091347" y="823248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506402" y="823248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35564" y="1143000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268052" y="1142336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858000" y="1142336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034504" y="2632620"/>
              <a:ext cx="1167159" cy="1524"/>
            </a:xfrm>
            <a:prstGeom prst="line">
              <a:avLst/>
            </a:prstGeom>
            <a:ln w="28575" cmpd="sng">
              <a:solidFill>
                <a:srgbClr val="1F497D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028513" y="2047784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201663" y="140325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201663" y="1995968"/>
              <a:ext cx="479078" cy="638176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680741" y="821724"/>
              <a:ext cx="0" cy="1172720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6813326" y="1696787"/>
              <a:ext cx="70203" cy="702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400462" y="1696787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40001" y="78814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166561" y="142632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400462" y="1107234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166561" y="199596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645639" y="137450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645639" y="195934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400462" y="2279954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166561" y="259904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822898" y="110789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826026" y="2277443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577167" y="259904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993411" y="259751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056245" y="1957691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056245" y="137450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056245" y="78662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577167" y="201268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577167" y="142632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232950" y="2277443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471300" y="1957691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471300" y="78814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96227" y="1423147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993411" y="200633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232950" y="1693594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232950" y="110789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471300" y="137450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49040" y="1711412"/>
              <a:ext cx="559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chemeClr val="tx2"/>
                  </a:solidFill>
                  <a:latin typeface="Times"/>
                  <a:cs typeface="Times"/>
                </a:rPr>
                <a:t>(</a:t>
              </a:r>
              <a:r>
                <a:rPr lang="en-US" sz="1200" i="1" dirty="0" err="1" smtClean="0">
                  <a:solidFill>
                    <a:schemeClr val="tx2"/>
                  </a:solidFill>
                  <a:latin typeface="Times"/>
                  <a:cs typeface="Times"/>
                </a:rPr>
                <a:t>i,j,k</a:t>
              </a:r>
              <a:r>
                <a:rPr lang="en-US" sz="1200" i="1" dirty="0" smtClean="0">
                  <a:solidFill>
                    <a:schemeClr val="tx2"/>
                  </a:solidFill>
                  <a:latin typeface="Times"/>
                  <a:cs typeface="Times"/>
                </a:rPr>
                <a:t>)</a:t>
              </a:r>
              <a:endParaRPr lang="en-US" sz="1200" i="1" dirty="0">
                <a:solidFill>
                  <a:schemeClr val="tx2"/>
                </a:solidFill>
                <a:latin typeface="Times"/>
                <a:cs typeface="Times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6784148" y="1414287"/>
            <a:ext cx="855206" cy="1083073"/>
          </a:xfrm>
          <a:prstGeom prst="rect">
            <a:avLst/>
          </a:prstGeom>
          <a:solidFill>
            <a:srgbClr val="C6D9F1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6313699" y="1685653"/>
            <a:ext cx="351018" cy="266703"/>
          </a:xfrm>
          <a:prstGeom prst="rightArrow">
            <a:avLst>
              <a:gd name="adj1" fmla="val 50000"/>
              <a:gd name="adj2" fmla="val 64358"/>
            </a:avLst>
          </a:prstGeom>
          <a:noFill/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639355" y="1416540"/>
            <a:ext cx="421220" cy="1083073"/>
          </a:xfrm>
          <a:prstGeom prst="rect">
            <a:avLst/>
          </a:prstGeom>
          <a:solidFill>
            <a:srgbClr val="FB9CC0">
              <a:alpha val="40000"/>
            </a:srgbClr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407633" y="1117544"/>
            <a:ext cx="76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external</a:t>
            </a:r>
            <a:endParaRPr lang="en-US" sz="1400" dirty="0"/>
          </a:p>
        </p:txBody>
      </p:sp>
      <p:sp>
        <p:nvSpPr>
          <p:cNvPr id="65" name="Rectangle 64"/>
          <p:cNvSpPr/>
          <p:nvPr/>
        </p:nvSpPr>
        <p:spPr>
          <a:xfrm>
            <a:off x="6709389" y="1124094"/>
            <a:ext cx="7330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internal</a:t>
            </a:r>
            <a:endParaRPr lang="en-US" sz="1400" dirty="0"/>
          </a:p>
        </p:txBody>
      </p:sp>
      <p:sp>
        <p:nvSpPr>
          <p:cNvPr id="66" name="Rectangle 65"/>
          <p:cNvSpPr/>
          <p:nvPr/>
        </p:nvSpPr>
        <p:spPr>
          <a:xfrm>
            <a:off x="7985738" y="2494754"/>
            <a:ext cx="922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A x = y</a:t>
            </a:r>
            <a:endParaRPr lang="en-US" i="1" dirty="0"/>
          </a:p>
        </p:txBody>
      </p:sp>
      <p:sp>
        <p:nvSpPr>
          <p:cNvPr id="67" name="Rectangle 66"/>
          <p:cNvSpPr/>
          <p:nvPr/>
        </p:nvSpPr>
        <p:spPr>
          <a:xfrm>
            <a:off x="8315085" y="1417575"/>
            <a:ext cx="162153" cy="10830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315085" y="2197165"/>
            <a:ext cx="162153" cy="2975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809466" y="1416911"/>
            <a:ext cx="162153" cy="1083073"/>
          </a:xfrm>
          <a:prstGeom prst="rect">
            <a:avLst/>
          </a:prstGeom>
          <a:solidFill>
            <a:srgbClr val="1F497D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>
            <a:off x="8060575" y="1613980"/>
            <a:ext cx="263495" cy="247877"/>
          </a:xfrm>
          <a:prstGeom prst="mathMultiply">
            <a:avLst/>
          </a:prstGeom>
          <a:solidFill>
            <a:schemeClr val="tx2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Equal 70"/>
          <p:cNvSpPr/>
          <p:nvPr/>
        </p:nvSpPr>
        <p:spPr>
          <a:xfrm>
            <a:off x="8547445" y="1613980"/>
            <a:ext cx="197846" cy="247877"/>
          </a:xfrm>
          <a:prstGeom prst="mathEqual">
            <a:avLst/>
          </a:prstGeom>
          <a:solidFill>
            <a:srgbClr val="1F497D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93838" y="5748074"/>
            <a:ext cx="4308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MG: </a:t>
            </a:r>
            <a:r>
              <a:rPr lang="en-US" dirty="0" err="1" smtClean="0"/>
              <a:t>preconditioner</a:t>
            </a:r>
            <a:r>
              <a:rPr lang="en-US" dirty="0" smtClean="0"/>
              <a:t> of CG</a:t>
            </a:r>
          </a:p>
          <a:p>
            <a:r>
              <a:rPr lang="en-US" dirty="0" smtClean="0"/>
              <a:t>DDOT: dot product follow by </a:t>
            </a:r>
            <a:r>
              <a:rPr lang="en-US" dirty="0" err="1" smtClean="0"/>
              <a:t>MPI_Allreduce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2" y="1078453"/>
            <a:ext cx="4248572" cy="541442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Hiding </a:t>
            </a:r>
            <a:r>
              <a:rPr lang="en-US" sz="2800" b="1" dirty="0" smtClean="0">
                <a:solidFill>
                  <a:srgbClr val="008000"/>
                </a:solidFill>
              </a:rPr>
              <a:t>Neighborhood Communication</a:t>
            </a:r>
          </a:p>
          <a:p>
            <a:pPr lvl="1"/>
            <a:r>
              <a:rPr lang="en-US" sz="2800" dirty="0" smtClean="0"/>
              <a:t>for each neighbor, fork a </a:t>
            </a:r>
            <a:r>
              <a:rPr lang="en-US" sz="2800" dirty="0"/>
              <a:t>ULT </a:t>
            </a:r>
            <a:r>
              <a:rPr lang="en-US" sz="2800" dirty="0" smtClean="0"/>
              <a:t>to do halo </a:t>
            </a:r>
            <a:r>
              <a:rPr lang="en-US" sz="2800" dirty="0"/>
              <a:t>exchange and a small part of </a:t>
            </a:r>
            <a:r>
              <a:rPr lang="en-US" sz="2800" dirty="0" err="1" smtClean="0"/>
              <a:t>SpMV</a:t>
            </a:r>
            <a:r>
              <a:rPr lang="en-US" sz="2800" dirty="0" smtClean="0"/>
              <a:t> (communication)</a:t>
            </a:r>
            <a:endParaRPr lang="en-US" sz="2800" dirty="0"/>
          </a:p>
          <a:p>
            <a:pPr lvl="1"/>
            <a:r>
              <a:rPr lang="en-US" sz="2800" dirty="0" smtClean="0"/>
              <a:t>main </a:t>
            </a:r>
            <a:r>
              <a:rPr lang="en-US" sz="2800" dirty="0"/>
              <a:t>ULT computes local </a:t>
            </a:r>
            <a:r>
              <a:rPr lang="en-US" sz="2800" dirty="0" err="1" smtClean="0"/>
              <a:t>spmv</a:t>
            </a:r>
            <a:r>
              <a:rPr lang="en-US" sz="2800" dirty="0" smtClean="0"/>
              <a:t> (computation)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202</a:t>
            </a:fld>
            <a:endParaRPr lang="en-US"/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188147"/>
            <a:ext cx="7403759" cy="636259"/>
          </a:xfrm>
        </p:spPr>
        <p:txBody>
          <a:bodyPr/>
          <a:lstStyle/>
          <a:p>
            <a:r>
              <a:rPr lang="en-US" dirty="0" smtClean="0"/>
              <a:t>Application: </a:t>
            </a:r>
            <a:r>
              <a:rPr lang="en-US" dirty="0" err="1" smtClean="0"/>
              <a:t>SpMV</a:t>
            </a:r>
            <a:r>
              <a:rPr lang="en-US" dirty="0" smtClean="0"/>
              <a:t> in HPCG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4857658" y="3228999"/>
            <a:ext cx="3830100" cy="2339102"/>
          </a:xfrm>
          <a:prstGeom prst="rect">
            <a:avLst/>
          </a:prstGeom>
          <a:solidFill>
            <a:srgbClr val="C6D9F1">
              <a:alpha val="20000"/>
            </a:srgbClr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SpMV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(A, x, &amp;y):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for each neighbor: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ult_fork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es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600" b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ult_spmv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&amp;t[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for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in [0: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nRows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]: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ult_yield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for each j in row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    y[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 +=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val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[j] * x[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idx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[j]];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for each neighbor 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   </a:t>
            </a:r>
            <a:r>
              <a:rPr lang="en-US" sz="1600" b="1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ult_join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(t[</a:t>
            </a:r>
            <a:r>
              <a:rPr lang="en-US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]);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699655" y="3269535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SpMV</a:t>
            </a:r>
            <a:endParaRPr lang="en-US" sz="20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501945" y="1026096"/>
            <a:ext cx="1722431" cy="1882623"/>
            <a:chOff x="5993411" y="786622"/>
            <a:chExt cx="1722431" cy="1882623"/>
          </a:xfrm>
        </p:grpSpPr>
        <p:sp>
          <p:nvSpPr>
            <p:cNvPr id="73" name="Parallelogram 72"/>
            <p:cNvSpPr/>
            <p:nvPr/>
          </p:nvSpPr>
          <p:spPr>
            <a:xfrm>
              <a:off x="6028513" y="823248"/>
              <a:ext cx="1646590" cy="638176"/>
            </a:xfrm>
            <a:prstGeom prst="parallelogram">
              <a:avLst>
                <a:gd name="adj" fmla="val 75070"/>
              </a:avLst>
            </a:prstGeom>
            <a:noFill/>
            <a:ln w="28575" cmpd="sng"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>
              <a:stCxn id="73" idx="5"/>
              <a:endCxn id="73" idx="2"/>
            </p:cNvCxnSpPr>
            <p:nvPr/>
          </p:nvCxnSpPr>
          <p:spPr>
            <a:xfrm>
              <a:off x="6268052" y="1142336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3" idx="3"/>
              <a:endCxn id="73" idx="1"/>
            </p:cNvCxnSpPr>
            <p:nvPr/>
          </p:nvCxnSpPr>
          <p:spPr>
            <a:xfrm flipV="1">
              <a:off x="6612269" y="82324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arallelogram 76"/>
            <p:cNvSpPr/>
            <p:nvPr/>
          </p:nvSpPr>
          <p:spPr>
            <a:xfrm>
              <a:off x="6028513" y="1409608"/>
              <a:ext cx="1646590" cy="638176"/>
            </a:xfrm>
            <a:prstGeom prst="parallelogram">
              <a:avLst>
                <a:gd name="adj" fmla="val 75070"/>
              </a:avLst>
            </a:prstGeom>
            <a:noFill/>
            <a:ln>
              <a:solidFill>
                <a:srgbClr val="1F497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>
              <a:stCxn id="77" idx="5"/>
              <a:endCxn id="77" idx="2"/>
            </p:cNvCxnSpPr>
            <p:nvPr/>
          </p:nvCxnSpPr>
          <p:spPr>
            <a:xfrm>
              <a:off x="6268052" y="1728696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7" idx="3"/>
              <a:endCxn id="77" idx="1"/>
            </p:cNvCxnSpPr>
            <p:nvPr/>
          </p:nvCxnSpPr>
          <p:spPr>
            <a:xfrm flipV="1">
              <a:off x="6612269" y="140960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Parallelogram 80"/>
            <p:cNvSpPr/>
            <p:nvPr/>
          </p:nvSpPr>
          <p:spPr>
            <a:xfrm>
              <a:off x="6028513" y="1995968"/>
              <a:ext cx="1646590" cy="638176"/>
            </a:xfrm>
            <a:prstGeom prst="parallelogram">
              <a:avLst>
                <a:gd name="adj" fmla="val 75070"/>
              </a:avLst>
            </a:prstGeom>
            <a:noFill/>
            <a:ln>
              <a:solidFill>
                <a:srgbClr val="1F497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>
              <a:stCxn id="81" idx="5"/>
              <a:endCxn id="81" idx="2"/>
            </p:cNvCxnSpPr>
            <p:nvPr/>
          </p:nvCxnSpPr>
          <p:spPr>
            <a:xfrm>
              <a:off x="6268052" y="2315056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1" idx="3"/>
              <a:endCxn id="81" idx="1"/>
            </p:cNvCxnSpPr>
            <p:nvPr/>
          </p:nvCxnSpPr>
          <p:spPr>
            <a:xfrm flipV="1">
              <a:off x="6612269" y="199596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81" idx="3"/>
              <a:endCxn id="73" idx="3"/>
            </p:cNvCxnSpPr>
            <p:nvPr/>
          </p:nvCxnSpPr>
          <p:spPr>
            <a:xfrm flipV="1">
              <a:off x="6612269" y="1461424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6034504" y="1461424"/>
              <a:ext cx="0" cy="1172720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7201663" y="1461424"/>
              <a:ext cx="0" cy="1172720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7675103" y="823248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7091347" y="823248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506402" y="823248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7435564" y="1143000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6268052" y="1142336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858000" y="1142336"/>
              <a:ext cx="0" cy="1172720"/>
            </a:xfrm>
            <a:prstGeom prst="line">
              <a:avLst/>
            </a:prstGeom>
            <a:ln w="12700" cmpd="sng">
              <a:solidFill>
                <a:srgbClr val="1F497D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34504" y="2632620"/>
              <a:ext cx="1167159" cy="1524"/>
            </a:xfrm>
            <a:prstGeom prst="line">
              <a:avLst/>
            </a:prstGeom>
            <a:ln w="28575" cmpd="sng">
              <a:solidFill>
                <a:srgbClr val="1F497D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028513" y="2047784"/>
              <a:ext cx="1167512" cy="0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7201663" y="1403258"/>
              <a:ext cx="479078" cy="638176"/>
            </a:xfrm>
            <a:prstGeom prst="line">
              <a:avLst/>
            </a:prstGeom>
            <a:ln w="12700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201663" y="1995968"/>
              <a:ext cx="479078" cy="638176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7680741" y="821724"/>
              <a:ext cx="0" cy="1172720"/>
            </a:xfrm>
            <a:prstGeom prst="line">
              <a:avLst/>
            </a:prstGeom>
            <a:ln w="28575" cmpd="sng">
              <a:solidFill>
                <a:srgbClr val="1F497D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6813326" y="1696787"/>
              <a:ext cx="70203" cy="702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400462" y="1696787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640001" y="78814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7166561" y="142632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7400462" y="1107234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166561" y="199596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45639" y="137450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7645639" y="195934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400462" y="2279954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7166561" y="259904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822898" y="110789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826026" y="2277443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577167" y="259904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993411" y="259751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7056245" y="1957691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7056245" y="137450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7056245" y="78662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577167" y="201268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577167" y="142632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232950" y="2277443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471300" y="1957691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471300" y="78814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5996227" y="1423147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5993411" y="2006332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232950" y="1693594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232950" y="1107898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6471300" y="1374506"/>
              <a:ext cx="70203" cy="702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49040" y="1711412"/>
              <a:ext cx="559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chemeClr val="tx2"/>
                  </a:solidFill>
                  <a:latin typeface="Times"/>
                  <a:cs typeface="Times"/>
                </a:rPr>
                <a:t>(</a:t>
              </a:r>
              <a:r>
                <a:rPr lang="en-US" sz="1200" i="1" dirty="0" err="1" smtClean="0">
                  <a:solidFill>
                    <a:schemeClr val="tx2"/>
                  </a:solidFill>
                  <a:latin typeface="Times"/>
                  <a:cs typeface="Times"/>
                </a:rPr>
                <a:t>i,j,k</a:t>
              </a:r>
              <a:r>
                <a:rPr lang="en-US" sz="1200" i="1" dirty="0" smtClean="0">
                  <a:solidFill>
                    <a:schemeClr val="tx2"/>
                  </a:solidFill>
                  <a:latin typeface="Times"/>
                  <a:cs typeface="Times"/>
                </a:rPr>
                <a:t>)</a:t>
              </a:r>
              <a:endParaRPr lang="en-US" sz="1200" i="1" dirty="0">
                <a:solidFill>
                  <a:schemeClr val="tx2"/>
                </a:solidFill>
                <a:latin typeface="Times"/>
                <a:cs typeface="Times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6784148" y="1414287"/>
            <a:ext cx="855206" cy="1083073"/>
          </a:xfrm>
          <a:prstGeom prst="rect">
            <a:avLst/>
          </a:prstGeom>
          <a:solidFill>
            <a:srgbClr val="C6D9F1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0" name="Right Arrow 129"/>
          <p:cNvSpPr/>
          <p:nvPr/>
        </p:nvSpPr>
        <p:spPr>
          <a:xfrm>
            <a:off x="6313699" y="1685653"/>
            <a:ext cx="351018" cy="266703"/>
          </a:xfrm>
          <a:prstGeom prst="rightArrow">
            <a:avLst>
              <a:gd name="adj1" fmla="val 50000"/>
              <a:gd name="adj2" fmla="val 64358"/>
            </a:avLst>
          </a:prstGeom>
          <a:noFill/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7639355" y="1416540"/>
            <a:ext cx="421220" cy="1083073"/>
          </a:xfrm>
          <a:prstGeom prst="rect">
            <a:avLst/>
          </a:prstGeom>
          <a:solidFill>
            <a:srgbClr val="FB9CC0">
              <a:alpha val="40000"/>
            </a:srgbClr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7407633" y="1117544"/>
            <a:ext cx="76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external</a:t>
            </a:r>
            <a:endParaRPr lang="en-US" sz="1400" dirty="0"/>
          </a:p>
        </p:txBody>
      </p:sp>
      <p:sp>
        <p:nvSpPr>
          <p:cNvPr id="133" name="Rectangle 132"/>
          <p:cNvSpPr/>
          <p:nvPr/>
        </p:nvSpPr>
        <p:spPr>
          <a:xfrm>
            <a:off x="6709389" y="1124094"/>
            <a:ext cx="7330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internal</a:t>
            </a:r>
            <a:endParaRPr lang="en-US" sz="1400" dirty="0"/>
          </a:p>
        </p:txBody>
      </p:sp>
      <p:sp>
        <p:nvSpPr>
          <p:cNvPr id="134" name="Rectangle 133"/>
          <p:cNvSpPr/>
          <p:nvPr/>
        </p:nvSpPr>
        <p:spPr>
          <a:xfrm>
            <a:off x="7985738" y="2494754"/>
            <a:ext cx="922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A x = y</a:t>
            </a:r>
            <a:endParaRPr lang="en-US" i="1" dirty="0"/>
          </a:p>
        </p:txBody>
      </p:sp>
      <p:sp>
        <p:nvSpPr>
          <p:cNvPr id="135" name="Rectangle 134"/>
          <p:cNvSpPr/>
          <p:nvPr/>
        </p:nvSpPr>
        <p:spPr>
          <a:xfrm>
            <a:off x="8315085" y="1417575"/>
            <a:ext cx="162153" cy="10830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8315085" y="2197165"/>
            <a:ext cx="162153" cy="29759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8809466" y="1416911"/>
            <a:ext cx="162153" cy="1083073"/>
          </a:xfrm>
          <a:prstGeom prst="rect">
            <a:avLst/>
          </a:prstGeom>
          <a:solidFill>
            <a:srgbClr val="1F497D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Multiply 137"/>
          <p:cNvSpPr/>
          <p:nvPr/>
        </p:nvSpPr>
        <p:spPr>
          <a:xfrm>
            <a:off x="8060575" y="1613980"/>
            <a:ext cx="263495" cy="247877"/>
          </a:xfrm>
          <a:prstGeom prst="mathMultiply">
            <a:avLst/>
          </a:prstGeom>
          <a:solidFill>
            <a:schemeClr val="tx2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Equal 138"/>
          <p:cNvSpPr/>
          <p:nvPr/>
        </p:nvSpPr>
        <p:spPr>
          <a:xfrm>
            <a:off x="8547445" y="1613980"/>
            <a:ext cx="197846" cy="247877"/>
          </a:xfrm>
          <a:prstGeom prst="mathEqual">
            <a:avLst/>
          </a:prstGeom>
          <a:solidFill>
            <a:srgbClr val="1F497D"/>
          </a:solidFill>
          <a:ln>
            <a:solidFill>
              <a:srgbClr val="1F49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5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008" y="4526928"/>
            <a:ext cx="8345792" cy="159923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With small #cores, HPCG w/ MPI+ULT shows little improvement, as DDOT time is small so there is not much to overlap</a:t>
            </a:r>
          </a:p>
          <a:p>
            <a:r>
              <a:rPr lang="en-US" b="1" dirty="0" smtClean="0"/>
              <a:t>With 2K cores, HPCG w/ MPI+ULT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improved 19.8% compared to MPI-only</a:t>
            </a:r>
            <a:r>
              <a:rPr lang="en-US" altLang="zh-CN" dirty="0" smtClean="0"/>
              <a:t>, benefit from overlapping DDOT with MG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203</a:t>
            </a:fld>
            <a:endParaRPr lang="en-US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1321021"/>
          <a:ext cx="5621868" cy="3166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06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0" y="1321021"/>
          <a:ext cx="5621868" cy="3166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HPCG Time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91432"/>
            <a:ext cx="7879847" cy="12347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DDOT is overlapped with MG</a:t>
            </a:r>
          </a:p>
          <a:p>
            <a:r>
              <a:rPr lang="en-US" b="1" dirty="0" smtClean="0"/>
              <a:t>DDOT time reduced 56.8% </a:t>
            </a:r>
            <a:r>
              <a:rPr lang="en-US" dirty="0" smtClean="0"/>
              <a:t>(37.2 s), while MG time increased 8.7% (8 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204</a:t>
            </a:fld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5579319" y="1486436"/>
          <a:ext cx="3717546" cy="241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881916" y="1272340"/>
            <a:ext cx="2198911" cy="2537333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53215" y="1869562"/>
            <a:ext cx="1726104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53215" y="1485006"/>
            <a:ext cx="172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time breakdown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984775" y="2904288"/>
            <a:ext cx="576186" cy="340989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90606" y="26961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reduce 56.8%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HPCG </a:t>
            </a:r>
            <a:r>
              <a:rPr lang="en-US" dirty="0" err="1" smtClean="0"/>
              <a:t>SpMV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50004"/>
            <a:ext cx="8229600" cy="7761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Compared to MPI-only </a:t>
            </a:r>
            <a:r>
              <a:rPr lang="en-US" dirty="0" err="1" smtClean="0"/>
              <a:t>SpMV</a:t>
            </a:r>
            <a:r>
              <a:rPr lang="en-US" dirty="0" smtClean="0"/>
              <a:t>, </a:t>
            </a:r>
            <a:r>
              <a:rPr lang="en-US" b="1" dirty="0" smtClean="0"/>
              <a:t>MPI+ULT </a:t>
            </a:r>
            <a:r>
              <a:rPr lang="en-US" b="1" dirty="0" err="1" smtClean="0"/>
              <a:t>SpMV</a:t>
            </a:r>
            <a:r>
              <a:rPr lang="en-US" b="1" dirty="0" smtClean="0"/>
              <a:t> improve performance by 14.8% with 4K cores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205</a:t>
            </a:fld>
            <a:endParaRPr lang="en-US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251217" y="1163773"/>
          <a:ext cx="6074565" cy="4033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013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HPCG </a:t>
            </a:r>
            <a:r>
              <a:rPr lang="en-US" dirty="0" smtClean="0"/>
              <a:t>w/ </a:t>
            </a:r>
            <a:r>
              <a:rPr lang="en-US" dirty="0" err="1" smtClean="0"/>
              <a:t>MPI+Qthreads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27916"/>
            <a:ext cx="8229600" cy="129499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On 2,048 cores, HPCG using </a:t>
            </a:r>
            <a:r>
              <a:rPr lang="en-US" dirty="0" err="1" smtClean="0"/>
              <a:t>MPI+Qthreads</a:t>
            </a:r>
            <a:r>
              <a:rPr lang="en-US" dirty="0" smtClean="0"/>
              <a:t> shows performance improvement of </a:t>
            </a:r>
            <a:r>
              <a:rPr lang="en-US" b="1" dirty="0" smtClean="0"/>
              <a:t>19.8%</a:t>
            </a:r>
            <a:r>
              <a:rPr lang="en-US" dirty="0" smtClean="0"/>
              <a:t> over MPI-only version, or </a:t>
            </a:r>
            <a:r>
              <a:rPr lang="en-US" b="1" dirty="0" smtClean="0"/>
              <a:t>34.9%</a:t>
            </a:r>
            <a:r>
              <a:rPr lang="en-US" dirty="0" smtClean="0"/>
              <a:t> over </a:t>
            </a:r>
            <a:r>
              <a:rPr lang="en-US" dirty="0" err="1" smtClean="0"/>
              <a:t>MPI+Pthreads</a:t>
            </a:r>
            <a:r>
              <a:rPr lang="en-US" dirty="0" smtClean="0"/>
              <a:t> version.</a:t>
            </a:r>
          </a:p>
          <a:p>
            <a:pPr lvl="1"/>
            <a:r>
              <a:rPr lang="en-US" dirty="0" smtClean="0"/>
              <a:t>As core number increases, the benefit of communication hiding begins to reveal. DDOT% increases from 0.62% on 16 cores to 36.8% on 2,048 cores.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629087" y="990600"/>
          <a:ext cx="8057714" cy="3965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SWAP-assembler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7108" y="1708987"/>
            <a:ext cx="4272606" cy="3746841"/>
          </a:xfrm>
        </p:spPr>
        <p:txBody>
          <a:bodyPr/>
          <a:lstStyle/>
          <a:p>
            <a:r>
              <a:rPr lang="en-US" dirty="0" smtClean="0"/>
              <a:t>SWAP Genome Assembler [</a:t>
            </a:r>
            <a:r>
              <a:rPr lang="en-US" dirty="0" err="1" smtClean="0"/>
              <a:t>Meng</a:t>
            </a:r>
            <a:r>
              <a:rPr lang="en-US" dirty="0" smtClean="0"/>
              <a:t> 14]</a:t>
            </a:r>
            <a:endParaRPr lang="en-US" dirty="0"/>
          </a:p>
          <a:p>
            <a:pPr lvl="1"/>
            <a:r>
              <a:rPr lang="en-US" sz="2000" dirty="0" smtClean="0"/>
              <a:t>data partitioned on distributed memory systems</a:t>
            </a:r>
          </a:p>
          <a:p>
            <a:pPr lvl="1"/>
            <a:r>
              <a:rPr lang="en-US" sz="2000" dirty="0" smtClean="0"/>
              <a:t>server thread provide data access for other processes</a:t>
            </a:r>
          </a:p>
          <a:p>
            <a:pPr lvl="1"/>
            <a:r>
              <a:rPr lang="en-US" sz="2000" dirty="0" smtClean="0"/>
              <a:t>client thread request data from other processes</a:t>
            </a:r>
          </a:p>
          <a:p>
            <a:pPr lvl="1"/>
            <a:r>
              <a:rPr lang="en-US" sz="2000" dirty="0" smtClean="0"/>
              <a:t>both server/client thread can call MPI calls independently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207</a:t>
            </a:fld>
            <a:endParaRPr lang="en-US"/>
          </a:p>
        </p:txBody>
      </p:sp>
      <p:pic>
        <p:nvPicPr>
          <p:cNvPr id="32" name="Picture 31" descr="paper6_fig2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08" y="1708988"/>
            <a:ext cx="4327200" cy="336380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98550" y="6151074"/>
            <a:ext cx="63105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smtClean="0"/>
              <a:t>[</a:t>
            </a:r>
            <a:r>
              <a:rPr lang="en-US" baseline="30000" dirty="0" err="1" smtClean="0"/>
              <a:t>Meng</a:t>
            </a:r>
            <a:r>
              <a:rPr lang="en-US" baseline="30000" dirty="0" smtClean="0"/>
              <a:t> 14] J</a:t>
            </a:r>
            <a:r>
              <a:rPr lang="en-US" baseline="30000" dirty="0"/>
              <a:t>. </a:t>
            </a:r>
            <a:r>
              <a:rPr lang="en-US" baseline="30000" dirty="0" err="1"/>
              <a:t>Meng</a:t>
            </a:r>
            <a:r>
              <a:rPr lang="en-US" baseline="30000" dirty="0"/>
              <a:t>, B. Wang, Y. Wei, S. </a:t>
            </a:r>
            <a:r>
              <a:rPr lang="en-US" baseline="30000" dirty="0" err="1"/>
              <a:t>Feng</a:t>
            </a:r>
            <a:r>
              <a:rPr lang="en-US" baseline="30000" dirty="0"/>
              <a:t>, and P. Balaji, “SWAP-assembler: scalable and efficient genome assembly towards thousands of cores,” BMC </a:t>
            </a:r>
            <a:r>
              <a:rPr lang="en-US" baseline="30000" dirty="0" smtClean="0"/>
              <a:t>Bioinformatics, 2014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478327" y="5072793"/>
            <a:ext cx="115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Meng</a:t>
            </a:r>
            <a:r>
              <a:rPr lang="en-US" dirty="0"/>
              <a:t> 14]</a:t>
            </a:r>
          </a:p>
        </p:txBody>
      </p:sp>
    </p:spTree>
    <p:extLst>
      <p:ext uri="{BB962C8B-B14F-4D97-AF65-F5344CB8AC3E}">
        <p14:creationId xmlns:p14="http://schemas.microsoft.com/office/powerpoint/2010/main" val="67427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SWAP-assembler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61027"/>
            <a:ext cx="8139383" cy="1417876"/>
          </a:xfrm>
        </p:spPr>
        <p:txBody>
          <a:bodyPr/>
          <a:lstStyle/>
          <a:p>
            <a:r>
              <a:rPr lang="en-US" dirty="0" smtClean="0"/>
              <a:t>Replacing MPI_THREAD_MULTIPLE  with MPI_THREAD_ULT in communication </a:t>
            </a:r>
            <a:r>
              <a:rPr lang="en-US" dirty="0"/>
              <a:t>intensive </a:t>
            </a:r>
            <a:r>
              <a:rPr lang="en-US" dirty="0" smtClean="0"/>
              <a:t>applications to </a:t>
            </a:r>
            <a:r>
              <a:rPr lang="en-US" b="1" dirty="0" smtClean="0"/>
              <a:t>reduce thread overhead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208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695313" y="990600"/>
            <a:ext cx="2901270" cy="3695015"/>
            <a:chOff x="5319144" y="1312565"/>
            <a:chExt cx="3079590" cy="5449567"/>
          </a:xfrm>
        </p:grpSpPr>
        <p:grpSp>
          <p:nvGrpSpPr>
            <p:cNvPr id="5" name="Group 4"/>
            <p:cNvGrpSpPr/>
            <p:nvPr/>
          </p:nvGrpSpPr>
          <p:grpSpPr>
            <a:xfrm>
              <a:off x="5327754" y="2124886"/>
              <a:ext cx="1174480" cy="1460876"/>
              <a:chOff x="4917541" y="1346297"/>
              <a:chExt cx="1174480" cy="146087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917541" y="1346297"/>
                <a:ext cx="1174480" cy="146087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2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5108513" y="1527713"/>
                <a:ext cx="849828" cy="48695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17375E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Calibri"/>
                  </a:rPr>
                  <a:t>server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5108513" y="2138056"/>
                <a:ext cx="849828" cy="48695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17375E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prstClr val="white"/>
                    </a:solidFill>
                    <a:latin typeface="Calibri"/>
                  </a:rPr>
                  <a:t>client</a:t>
                </a:r>
                <a:endParaRPr lang="en-US" sz="140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912447" y="2124886"/>
              <a:ext cx="1174480" cy="1460876"/>
              <a:chOff x="6502234" y="1346297"/>
              <a:chExt cx="1174480" cy="14608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502234" y="1346297"/>
                <a:ext cx="1174480" cy="146087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2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693206" y="1527713"/>
                <a:ext cx="849828" cy="48695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17375E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Calibri"/>
                  </a:rPr>
                  <a:t>server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693206" y="2138056"/>
                <a:ext cx="849828" cy="48695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17375E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prstClr val="white"/>
                    </a:solidFill>
                    <a:latin typeface="Calibri"/>
                  </a:rPr>
                  <a:t>client</a:t>
                </a:r>
                <a:endParaRPr lang="en-US" sz="140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3" name="Down Arrow 12"/>
            <p:cNvSpPr/>
            <p:nvPr/>
          </p:nvSpPr>
          <p:spPr>
            <a:xfrm>
              <a:off x="6528386" y="4001523"/>
              <a:ext cx="479520" cy="572893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319144" y="4621332"/>
              <a:ext cx="1365830" cy="1652211"/>
              <a:chOff x="4869418" y="3885750"/>
              <a:chExt cx="1365830" cy="1652211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013023" y="4005474"/>
                <a:ext cx="1061988" cy="1369797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17375E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869418" y="3885750"/>
                <a:ext cx="1365830" cy="165221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2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5127233" y="4153099"/>
                <a:ext cx="849828" cy="486959"/>
              </a:xfrm>
              <a:prstGeom prst="roundRect">
                <a:avLst/>
              </a:prstGeom>
              <a:solidFill>
                <a:schemeClr val="accent1">
                  <a:lumMod val="75000"/>
                  <a:lumOff val="25000"/>
                </a:schemeClr>
              </a:solidFill>
              <a:ln w="28575" cmpd="sng">
                <a:solidFill>
                  <a:srgbClr val="BF084F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Calibri"/>
                  </a:rPr>
                  <a:t>server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127233" y="4763442"/>
                <a:ext cx="849828" cy="486959"/>
              </a:xfrm>
              <a:prstGeom prst="roundRect">
                <a:avLst/>
              </a:prstGeom>
              <a:solidFill>
                <a:schemeClr val="accent1">
                  <a:lumMod val="75000"/>
                  <a:lumOff val="25000"/>
                </a:schemeClr>
              </a:solidFill>
              <a:ln w="28575" cmpd="sng">
                <a:solidFill>
                  <a:srgbClr val="BF084F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Calibri"/>
                  </a:rPr>
                  <a:t>client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7032904" y="4621332"/>
              <a:ext cx="1365830" cy="1652211"/>
              <a:chOff x="4869418" y="3885750"/>
              <a:chExt cx="1365830" cy="1652211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5013023" y="4005474"/>
                <a:ext cx="1061988" cy="1369797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 w="28575" cmpd="sng">
                <a:solidFill>
                  <a:srgbClr val="17375E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69418" y="3885750"/>
                <a:ext cx="1365830" cy="165221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2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5127233" y="4153099"/>
                <a:ext cx="849828" cy="486959"/>
              </a:xfrm>
              <a:prstGeom prst="roundRect">
                <a:avLst/>
              </a:prstGeom>
              <a:solidFill>
                <a:schemeClr val="accent1">
                  <a:lumMod val="75000"/>
                  <a:lumOff val="25000"/>
                </a:schemeClr>
              </a:solidFill>
              <a:ln w="28575" cmpd="sng">
                <a:solidFill>
                  <a:srgbClr val="BF084F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Calibri"/>
                  </a:rPr>
                  <a:t>server</a:t>
                </a: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5127233" y="4763442"/>
                <a:ext cx="849828" cy="486959"/>
              </a:xfrm>
              <a:prstGeom prst="roundRect">
                <a:avLst/>
              </a:prstGeom>
              <a:solidFill>
                <a:schemeClr val="accent1">
                  <a:lumMod val="75000"/>
                  <a:lumOff val="25000"/>
                </a:schemeClr>
              </a:solidFill>
              <a:ln w="28575" cmpd="sng">
                <a:solidFill>
                  <a:srgbClr val="BF084F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Calibri"/>
                  </a:rPr>
                  <a:t>client</a:t>
                </a:r>
              </a:p>
            </p:txBody>
          </p:sp>
        </p:grpSp>
        <p:sp>
          <p:nvSpPr>
            <p:cNvPr id="24" name="Rounded Rectangle 23"/>
            <p:cNvSpPr/>
            <p:nvPr/>
          </p:nvSpPr>
          <p:spPr>
            <a:xfrm>
              <a:off x="5327754" y="1681681"/>
              <a:ext cx="310551" cy="268092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  <a:ln w="28575" cmpd="sng">
              <a:solidFill>
                <a:srgbClr val="BF084F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57400" y="1669622"/>
              <a:ext cx="495484" cy="453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ULT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75384" y="1312565"/>
              <a:ext cx="310551" cy="26809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28575" cmpd="sng">
              <a:solidFill>
                <a:srgbClr val="17375E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07905" y="1312565"/>
              <a:ext cx="1284994" cy="453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Kernel Thread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327754" y="1312565"/>
              <a:ext cx="310551" cy="268092"/>
            </a:xfrm>
            <a:prstGeom prst="roundRect">
              <a:avLst/>
            </a:prstGeom>
            <a:solidFill>
              <a:schemeClr val="tx2">
                <a:lumMod val="40000"/>
                <a:lumOff val="60000"/>
                <a:alpha val="2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57400" y="1312565"/>
              <a:ext cx="785874" cy="453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Process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18726" y="3637202"/>
              <a:ext cx="2146765" cy="453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MPI_THREAD_MULTIPLE</a:t>
              </a:r>
              <a:endParaRPr lang="en-US" sz="1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02059" y="6308209"/>
              <a:ext cx="1654424" cy="453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MPI_THREAD_ULT</a:t>
              </a:r>
              <a:endParaRPr lang="en-US" sz="1400" dirty="0"/>
            </a:p>
          </p:txBody>
        </p:sp>
      </p:grpSp>
      <p:pic>
        <p:nvPicPr>
          <p:cNvPr id="32" name="Picture 31" descr="paper6_fig2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4482"/>
            <a:ext cx="4327200" cy="336380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772299" y="4644414"/>
            <a:ext cx="115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Meng</a:t>
            </a:r>
            <a:r>
              <a:rPr lang="en-US" dirty="0"/>
              <a:t> 14]</a:t>
            </a:r>
          </a:p>
        </p:txBody>
      </p:sp>
    </p:spTree>
    <p:extLst>
      <p:ext uri="{BB962C8B-B14F-4D97-AF65-F5344CB8AC3E}">
        <p14:creationId xmlns:p14="http://schemas.microsoft.com/office/powerpoint/2010/main" val="2363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SWAP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60689"/>
            <a:ext cx="8229600" cy="143218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Benefits comes from two parts</a:t>
            </a:r>
          </a:p>
          <a:p>
            <a:pPr lvl="1"/>
            <a:r>
              <a:rPr lang="en-US" sz="2000" dirty="0" smtClean="0"/>
              <a:t>1. remove locks in SWAP in user code</a:t>
            </a:r>
          </a:p>
          <a:p>
            <a:pPr lvl="1"/>
            <a:r>
              <a:rPr lang="en-US" sz="2000" dirty="0" smtClean="0"/>
              <a:t>2. avoid locks in MPI runtime</a:t>
            </a:r>
          </a:p>
          <a:p>
            <a:r>
              <a:rPr lang="en-US" sz="2000" dirty="0" smtClean="0"/>
              <a:t>For smaller </a:t>
            </a:r>
            <a:r>
              <a:rPr lang="en-US" sz="2000" dirty="0"/>
              <a:t>#</a:t>
            </a:r>
            <a:r>
              <a:rPr lang="en-US" sz="2000" dirty="0" smtClean="0"/>
              <a:t>cores, the user space improvement is more significant; for large #cores, still get a decent improvement of 2x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209</a:t>
            </a:fld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589441" y="1014790"/>
          <a:ext cx="6768110" cy="413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876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Mapping </a:t>
            </a:r>
            <a:r>
              <a:rPr lang="en-US" dirty="0"/>
              <a:t>ULT</a:t>
            </a:r>
            <a:r>
              <a:rPr lang="en-US" dirty="0" smtClean="0"/>
              <a:t>/Tasklet </a:t>
            </a:r>
            <a:r>
              <a:rPr lang="en-US" dirty="0"/>
              <a:t>to 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492180"/>
          </a:xfrm>
        </p:spPr>
        <p:txBody>
          <a:bodyPr>
            <a:normAutofit/>
          </a:bodyPr>
          <a:lstStyle/>
          <a:p>
            <a:r>
              <a:rPr lang="en-US" dirty="0" smtClean="0"/>
              <a:t>The user needs to map work units to ESs</a:t>
            </a:r>
          </a:p>
          <a:p>
            <a:r>
              <a:rPr lang="en-US" dirty="0" smtClean="0"/>
              <a:t>No smart scheduling, no work-stealing unless the user wants to use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12965" y="2895461"/>
            <a:ext cx="535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b="1" kern="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ES</a:t>
            </a:r>
            <a:r>
              <a:rPr lang="en-US" b="1" kern="0" baseline="-2500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1</a:t>
            </a:r>
            <a:endParaRPr lang="en-US" b="1" kern="0" baseline="-2500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067444" y="3416423"/>
            <a:ext cx="424100" cy="394991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U0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1067444" y="4028421"/>
            <a:ext cx="424100" cy="394991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U1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Diamond 7"/>
          <p:cNvSpPr>
            <a:spLocks noChangeAspect="1"/>
          </p:cNvSpPr>
          <p:nvPr/>
        </p:nvSpPr>
        <p:spPr>
          <a:xfrm>
            <a:off x="1999159" y="3416423"/>
            <a:ext cx="424100" cy="395430"/>
          </a:xfrm>
          <a:prstGeom prst="diamond">
            <a:avLst/>
          </a:prstGeom>
          <a:solidFill>
            <a:srgbClr val="9BBB59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bIns="0"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T1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Diamond 8"/>
          <p:cNvSpPr>
            <a:spLocks noChangeAspect="1"/>
          </p:cNvSpPr>
          <p:nvPr/>
        </p:nvSpPr>
        <p:spPr>
          <a:xfrm>
            <a:off x="1999159" y="4024610"/>
            <a:ext cx="424100" cy="395430"/>
          </a:xfrm>
          <a:prstGeom prst="diamond">
            <a:avLst/>
          </a:prstGeom>
          <a:solidFill>
            <a:srgbClr val="9BBB59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bIns="0"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T2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067444" y="4628549"/>
            <a:ext cx="424100" cy="394991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U2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067444" y="5240546"/>
            <a:ext cx="424100" cy="394991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U3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38789" y="2895461"/>
            <a:ext cx="535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b="1" kern="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ES</a:t>
            </a:r>
            <a:r>
              <a:rPr lang="en-US" b="1" kern="0" baseline="-2500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2</a:t>
            </a:r>
            <a:endParaRPr lang="en-US" b="1" kern="0" baseline="-2500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999159" y="4632797"/>
            <a:ext cx="424100" cy="394991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U4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1999159" y="5240546"/>
            <a:ext cx="424100" cy="394991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U5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79766" y="2924040"/>
            <a:ext cx="5207034" cy="30546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Allow locality optimization</a:t>
            </a:r>
          </a:p>
          <a:p>
            <a:pPr lvl="2"/>
            <a:r>
              <a:rPr lang="en-US" dirty="0" smtClean="0"/>
              <a:t>Execute work units on the same ES</a:t>
            </a:r>
          </a:p>
          <a:p>
            <a:pPr lvl="1"/>
            <a:r>
              <a:rPr lang="en-US" dirty="0" smtClean="0"/>
              <a:t>No expensive lock is needed between ULTs on the same ES</a:t>
            </a:r>
          </a:p>
          <a:p>
            <a:pPr lvl="2"/>
            <a:r>
              <a:rPr lang="en-US" dirty="0" smtClean="0"/>
              <a:t>They do not run concurrently</a:t>
            </a:r>
          </a:p>
          <a:p>
            <a:pPr lvl="2"/>
            <a:r>
              <a:rPr lang="en-US" dirty="0" smtClean="0"/>
              <a:t>A flag is enough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1279494" y="3811414"/>
            <a:ext cx="0" cy="21700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10" idx="0"/>
          </p:cNvCxnSpPr>
          <p:nvPr/>
        </p:nvCxnSpPr>
        <p:spPr>
          <a:xfrm>
            <a:off x="1279494" y="4423412"/>
            <a:ext cx="0" cy="20513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1" idx="0"/>
          </p:cNvCxnSpPr>
          <p:nvPr/>
        </p:nvCxnSpPr>
        <p:spPr>
          <a:xfrm>
            <a:off x="1279494" y="5023540"/>
            <a:ext cx="0" cy="21700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  <a:endCxn id="9" idx="0"/>
          </p:cNvCxnSpPr>
          <p:nvPr/>
        </p:nvCxnSpPr>
        <p:spPr>
          <a:xfrm>
            <a:off x="2211209" y="3811853"/>
            <a:ext cx="0" cy="21275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3" idx="0"/>
          </p:cNvCxnSpPr>
          <p:nvPr/>
        </p:nvCxnSpPr>
        <p:spPr>
          <a:xfrm>
            <a:off x="2211209" y="4420040"/>
            <a:ext cx="0" cy="21275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14" idx="0"/>
          </p:cNvCxnSpPr>
          <p:nvPr/>
        </p:nvCxnSpPr>
        <p:spPr>
          <a:xfrm>
            <a:off x="2211209" y="5027788"/>
            <a:ext cx="0" cy="21275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MPI+</a:t>
            </a:r>
            <a:r>
              <a:rPr lang="en-US" dirty="0" smtClean="0"/>
              <a:t>ULT: </a:t>
            </a:r>
            <a:r>
              <a:rPr lang="en-US" b="1" dirty="0"/>
              <a:t>a new approach to overlap communication and computation in MPI with user</a:t>
            </a:r>
            <a:r>
              <a:rPr lang="en-US" b="1" dirty="0" smtClean="0"/>
              <a:t>-level </a:t>
            </a:r>
            <a:r>
              <a:rPr lang="en-US" b="1" dirty="0"/>
              <a:t>threads (ULTs) </a:t>
            </a:r>
            <a:endParaRPr lang="en-US" b="1" dirty="0" smtClean="0"/>
          </a:p>
          <a:p>
            <a:pPr lvl="1"/>
            <a:r>
              <a:rPr lang="en-US" dirty="0" err="1" smtClean="0"/>
              <a:t>nonblocking</a:t>
            </a:r>
            <a:r>
              <a:rPr lang="en-US" dirty="0" smtClean="0"/>
              <a:t>, low overhead and modularized</a:t>
            </a:r>
            <a:endParaRPr lang="en-US" dirty="0"/>
          </a:p>
          <a:p>
            <a:r>
              <a:rPr lang="en-US" dirty="0" smtClean="0"/>
              <a:t>Extensively supports hiding the </a:t>
            </a:r>
            <a:r>
              <a:rPr lang="en-US" dirty="0"/>
              <a:t>communication </a:t>
            </a:r>
            <a:r>
              <a:rPr lang="en-US" dirty="0" smtClean="0"/>
              <a:t>of</a:t>
            </a:r>
          </a:p>
          <a:p>
            <a:pPr lvl="1"/>
            <a:r>
              <a:rPr lang="en-US" dirty="0" smtClean="0"/>
              <a:t>MPI </a:t>
            </a:r>
            <a:r>
              <a:rPr lang="en-US" dirty="0"/>
              <a:t>point-to-</a:t>
            </a:r>
            <a:r>
              <a:rPr lang="en-US" dirty="0" smtClean="0"/>
              <a:t>point calls</a:t>
            </a:r>
          </a:p>
          <a:p>
            <a:pPr lvl="1"/>
            <a:r>
              <a:rPr lang="en-US" dirty="0" smtClean="0"/>
              <a:t>MPI collective calls</a:t>
            </a:r>
          </a:p>
          <a:p>
            <a:pPr lvl="1"/>
            <a:r>
              <a:rPr lang="en-US" dirty="0" smtClean="0"/>
              <a:t>MPI </a:t>
            </a:r>
            <a:r>
              <a:rPr lang="en-US" dirty="0"/>
              <a:t>one-sided synchronization calls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Enables communication hiding in various applications</a:t>
            </a:r>
            <a:endParaRPr lang="en-US" dirty="0"/>
          </a:p>
          <a:p>
            <a:pPr lvl="1"/>
            <a:r>
              <a:rPr lang="en-US" dirty="0" smtClean="0"/>
              <a:t>Improves HPCG up to 19.8% on 2K cores</a:t>
            </a:r>
          </a:p>
          <a:p>
            <a:pPr lvl="1"/>
            <a:r>
              <a:rPr lang="en-US" dirty="0" smtClean="0"/>
              <a:t>Improves SWAP-assembler by 2 to 6.3 times with different configurations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Charm++ over Argobots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2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Charm++ over Argobots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62815"/>
            <a:ext cx="8229600" cy="242623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/>
              <a:t>Each Charm++ </a:t>
            </a:r>
            <a:r>
              <a:rPr lang="en-US" dirty="0" err="1"/>
              <a:t>pthread</a:t>
            </a:r>
            <a:r>
              <a:rPr lang="en-US" dirty="0"/>
              <a:t> inside a node (including the communication thread) is implemented as an Argobots </a:t>
            </a:r>
            <a:r>
              <a:rPr lang="en-US" dirty="0" smtClean="0"/>
              <a:t>ES</a:t>
            </a:r>
          </a:p>
          <a:p>
            <a:pPr lvl="1"/>
            <a:r>
              <a:rPr lang="en-US" dirty="0" smtClean="0"/>
              <a:t>Converse 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active messaging layer in Charm</a:t>
            </a:r>
            <a:r>
              <a:rPr lang="en-US" dirty="0" smtClean="0"/>
              <a:t>++</a:t>
            </a:r>
          </a:p>
          <a:p>
            <a:pPr lvl="2"/>
            <a:r>
              <a:rPr lang="en-US" dirty="0" smtClean="0"/>
              <a:t>Converse messages </a:t>
            </a:r>
            <a:r>
              <a:rPr lang="en-US" dirty="0"/>
              <a:t>between are </a:t>
            </a:r>
            <a:r>
              <a:rPr lang="en-US" dirty="0" err="1"/>
              <a:t>enqueued</a:t>
            </a:r>
            <a:r>
              <a:rPr lang="en-US" dirty="0"/>
              <a:t> into </a:t>
            </a:r>
            <a:r>
              <a:rPr lang="en-US" dirty="0" err="1"/>
              <a:t>Argobots</a:t>
            </a:r>
            <a:r>
              <a:rPr lang="en-US" dirty="0"/>
              <a:t> pools as tasks</a:t>
            </a:r>
          </a:p>
          <a:p>
            <a:pPr lvl="2"/>
            <a:r>
              <a:rPr lang="en-US" dirty="0" smtClean="0"/>
              <a:t>Converse threads (</a:t>
            </a:r>
            <a:r>
              <a:rPr lang="en-US" dirty="0" err="1" smtClean="0"/>
              <a:t>CthThread</a:t>
            </a:r>
            <a:r>
              <a:rPr lang="en-US" dirty="0"/>
              <a:t>) are implemented on top of Argobots </a:t>
            </a:r>
            <a:r>
              <a:rPr lang="en-US" dirty="0" smtClean="0"/>
              <a:t>ULTs, </a:t>
            </a:r>
            <a:r>
              <a:rPr lang="en-US" dirty="0"/>
              <a:t>with conditional </a:t>
            </a:r>
            <a:r>
              <a:rPr lang="en-US" dirty="0" smtClean="0"/>
              <a:t>variables </a:t>
            </a:r>
            <a:r>
              <a:rPr lang="en-US" dirty="0"/>
              <a:t>to implement suspend/resume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12" name="Shape 31"/>
          <p:cNvSpPr/>
          <p:nvPr/>
        </p:nvSpPr>
        <p:spPr>
          <a:xfrm>
            <a:off x="1002604" y="1096208"/>
            <a:ext cx="7328596" cy="430857"/>
          </a:xfrm>
          <a:prstGeom prst="rect">
            <a:avLst/>
          </a:prstGeom>
          <a:solidFill>
            <a:srgbClr val="F7ECD7"/>
          </a:solidFill>
          <a:ln w="19050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Mini-apps and real world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lang="e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pplications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" name="Shape 32"/>
          <p:cNvSpPr/>
          <p:nvPr/>
        </p:nvSpPr>
        <p:spPr>
          <a:xfrm>
            <a:off x="1002604" y="1525278"/>
            <a:ext cx="7325149" cy="430857"/>
          </a:xfrm>
          <a:prstGeom prst="rect">
            <a:avLst/>
          </a:prstGeom>
          <a:solidFill>
            <a:srgbClr val="F7ECD7"/>
          </a:solidFill>
          <a:ln w="19050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Charm</a:t>
            </a:r>
            <a:r>
              <a:rPr kumimoji="0" lang="e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++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model</a:t>
            </a:r>
          </a:p>
        </p:txBody>
      </p:sp>
      <p:sp>
        <p:nvSpPr>
          <p:cNvPr id="14" name="Shape 33"/>
          <p:cNvSpPr/>
          <p:nvPr/>
        </p:nvSpPr>
        <p:spPr>
          <a:xfrm>
            <a:off x="1002604" y="2463134"/>
            <a:ext cx="3366196" cy="677078"/>
          </a:xfrm>
          <a:prstGeom prst="rect">
            <a:avLst/>
          </a:prstGeom>
          <a:solidFill>
            <a:srgbClr val="D89F39">
              <a:lumMod val="60000"/>
              <a:lumOff val="40000"/>
            </a:srgbClr>
          </a:solidFill>
          <a:ln w="19050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Converse </a:t>
            </a:r>
            <a:r>
              <a:rPr kumimoji="0" lang="e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runtime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(threading, messaging,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scheduler)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Shape 34"/>
          <p:cNvSpPr/>
          <p:nvPr/>
        </p:nvSpPr>
        <p:spPr>
          <a:xfrm>
            <a:off x="1002604" y="3216919"/>
            <a:ext cx="7328596" cy="430857"/>
          </a:xfrm>
          <a:prstGeom prst="rect">
            <a:avLst/>
          </a:prstGeom>
          <a:solidFill>
            <a:srgbClr val="F7ECD7"/>
          </a:solidFill>
          <a:ln w="19050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Communication </a:t>
            </a:r>
            <a:r>
              <a:rPr kumimoji="0" lang="e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libraries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(MPI,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uGNI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 PAMI, Verbs)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Shape 33"/>
          <p:cNvSpPr/>
          <p:nvPr/>
        </p:nvSpPr>
        <p:spPr>
          <a:xfrm>
            <a:off x="1002604" y="1950428"/>
            <a:ext cx="7325149" cy="430857"/>
          </a:xfrm>
          <a:prstGeom prst="rect">
            <a:avLst/>
          </a:prstGeom>
          <a:solidFill>
            <a:srgbClr val="D89F39">
              <a:lumMod val="20000"/>
              <a:lumOff val="80000"/>
            </a:srgbClr>
          </a:solidFill>
          <a:ln w="19050" cap="flat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Intelligent </a:t>
            </a:r>
            <a:r>
              <a:rPr kumimoji="0" lang="e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runtime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Shape 33"/>
          <p:cNvSpPr/>
          <p:nvPr/>
        </p:nvSpPr>
        <p:spPr>
          <a:xfrm>
            <a:off x="5116817" y="2463134"/>
            <a:ext cx="3210936" cy="677078"/>
          </a:xfrm>
          <a:prstGeom prst="rect">
            <a:avLst/>
          </a:prstGeom>
          <a:solidFill>
            <a:srgbClr val="D89F39">
              <a:lumMod val="60000"/>
              <a:lumOff val="40000"/>
            </a:srgbClr>
          </a:solidFill>
          <a:ln w="19050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Argobots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(ULTs, Tasks, scheduling, etc.)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4508500" y="2660780"/>
            <a:ext cx="508000" cy="2667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02605" y="3675690"/>
            <a:ext cx="3366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Charm++ infrastructure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16818" y="3704100"/>
            <a:ext cx="321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Charm++ with Argobots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4442" y="6420647"/>
            <a:ext cx="4641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5F5F5F"/>
                </a:solidFill>
              </a:rPr>
              <a:t>* Team members: </a:t>
            </a:r>
            <a:r>
              <a:rPr lang="en-US" sz="1400" dirty="0">
                <a:solidFill>
                  <a:srgbClr val="5F5F5F"/>
                </a:solidFill>
              </a:rPr>
              <a:t>Laxmikant Kale, </a:t>
            </a:r>
            <a:r>
              <a:rPr lang="en-US" sz="1400" dirty="0" smtClean="0">
                <a:solidFill>
                  <a:srgbClr val="5F5F5F"/>
                </a:solidFill>
              </a:rPr>
              <a:t>Jonathan Lifflander (UIUC)</a:t>
            </a:r>
            <a:endParaRPr lang="en-US" sz="1400" dirty="0">
              <a:solidFill>
                <a:srgbClr val="5F5F5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911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Charm++ over Argobots: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1467"/>
            <a:ext cx="8229600" cy="497469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Shrink/Expand</a:t>
            </a:r>
          </a:p>
          <a:p>
            <a:pPr lvl="1"/>
            <a:r>
              <a:rPr lang="en-US" dirty="0" smtClean="0"/>
              <a:t>Implementation with Argobots</a:t>
            </a:r>
          </a:p>
          <a:p>
            <a:pPr lvl="2"/>
            <a:r>
              <a:rPr lang="en-US" dirty="0" smtClean="0"/>
              <a:t>Charm++ maintains a set of pools for each scheduler, mapped to an ES</a:t>
            </a:r>
          </a:p>
          <a:p>
            <a:pPr lvl="2"/>
            <a:r>
              <a:rPr lang="en-US" dirty="0" smtClean="0"/>
              <a:t>Ranks in Charm++ are virtualized by saving the mapping of pool to a ES</a:t>
            </a:r>
          </a:p>
          <a:p>
            <a:pPr lvl="2"/>
            <a:r>
              <a:rPr lang="en-US" dirty="0" smtClean="0"/>
              <a:t>When an ES is removed, the associated pools are put into a global list</a:t>
            </a:r>
          </a:p>
          <a:p>
            <a:pPr lvl="3"/>
            <a:r>
              <a:rPr lang="en-US" dirty="0" smtClean="0"/>
              <a:t>To maintain correctness in Charm++, the rank of any tasks/threads in the global list are derived from the pool (ranks are virtualized)</a:t>
            </a:r>
          </a:p>
          <a:p>
            <a:pPr lvl="2"/>
            <a:r>
              <a:rPr lang="en-US" dirty="0" smtClean="0"/>
              <a:t>Shrink</a:t>
            </a:r>
          </a:p>
          <a:p>
            <a:pPr lvl="3"/>
            <a:r>
              <a:rPr lang="en-US" dirty="0" smtClean="0"/>
              <a:t>Other ESs execute work units from orphaned pools with some added synchronization </a:t>
            </a:r>
          </a:p>
          <a:p>
            <a:pPr lvl="2"/>
            <a:r>
              <a:rPr lang="en-US" dirty="0" smtClean="0"/>
              <a:t>Expand</a:t>
            </a:r>
          </a:p>
          <a:p>
            <a:pPr lvl="3"/>
            <a:r>
              <a:rPr lang="en-US" dirty="0" smtClean="0"/>
              <a:t>A </a:t>
            </a:r>
            <a:r>
              <a:rPr lang="en-US" smtClean="0"/>
              <a:t>new ES is </a:t>
            </a:r>
            <a:r>
              <a:rPr lang="en-US" dirty="0" smtClean="0"/>
              <a:t>created and takes over a set of orphaned pools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Charm++ over Argobots: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1467"/>
            <a:ext cx="8229600" cy="4974696"/>
          </a:xfrm>
        </p:spPr>
        <p:txBody>
          <a:bodyPr>
            <a:normAutofit/>
          </a:bodyPr>
          <a:lstStyle/>
          <a:p>
            <a:r>
              <a:rPr lang="en-US" smtClean="0"/>
              <a:t>Goals for Next Year</a:t>
            </a:r>
            <a:endParaRPr lang="en-US" dirty="0" smtClean="0"/>
          </a:p>
          <a:p>
            <a:pPr lvl="1"/>
            <a:r>
              <a:rPr lang="en-US" dirty="0" smtClean="0"/>
              <a:t>Implementation and completeness</a:t>
            </a:r>
          </a:p>
          <a:p>
            <a:pPr lvl="2"/>
            <a:r>
              <a:rPr lang="en-US" dirty="0" smtClean="0"/>
              <a:t>Charm++ “</a:t>
            </a:r>
            <a:r>
              <a:rPr lang="en-US" dirty="0" err="1" smtClean="0"/>
              <a:t>megatest</a:t>
            </a:r>
            <a:r>
              <a:rPr lang="en-US" dirty="0" smtClean="0"/>
              <a:t>” passes with current implementation!</a:t>
            </a:r>
          </a:p>
          <a:p>
            <a:pPr lvl="2"/>
            <a:r>
              <a:rPr lang="en-US" dirty="0" smtClean="0"/>
              <a:t>More testing is required for complete </a:t>
            </a:r>
            <a:r>
              <a:rPr lang="en-US" dirty="0" err="1" smtClean="0"/>
              <a:t>robostness</a:t>
            </a:r>
            <a:endParaRPr lang="en-US" dirty="0" smtClean="0"/>
          </a:p>
          <a:p>
            <a:pPr lvl="2"/>
            <a:r>
              <a:rPr lang="en-US" dirty="0" smtClean="0"/>
              <a:t>Message priorities are currently not implemented</a:t>
            </a:r>
          </a:p>
          <a:p>
            <a:pPr lvl="1"/>
            <a:r>
              <a:rPr lang="en-US" dirty="0" smtClean="0"/>
              <a:t>Performance analysis</a:t>
            </a:r>
          </a:p>
          <a:p>
            <a:pPr lvl="2"/>
            <a:r>
              <a:rPr lang="en-US" dirty="0" smtClean="0"/>
              <a:t>We’ve just touched the surface of analyzing performance with </a:t>
            </a:r>
            <a:r>
              <a:rPr lang="en-US" dirty="0" err="1" smtClean="0"/>
              <a:t>Argobots</a:t>
            </a:r>
            <a:endParaRPr lang="en-US" dirty="0" smtClean="0"/>
          </a:p>
          <a:p>
            <a:pPr lvl="2"/>
            <a:r>
              <a:rPr lang="en-US" dirty="0" smtClean="0"/>
              <a:t>Comparisons needed between the overheads induced by Converse and </a:t>
            </a:r>
            <a:r>
              <a:rPr lang="en-US" dirty="0" err="1" smtClean="0"/>
              <a:t>Argobots</a:t>
            </a:r>
            <a:endParaRPr lang="en-US" dirty="0" smtClean="0"/>
          </a:p>
          <a:p>
            <a:pPr lvl="1"/>
            <a:r>
              <a:rPr lang="en-US" dirty="0" smtClean="0"/>
              <a:t>Interoperation</a:t>
            </a:r>
          </a:p>
          <a:p>
            <a:pPr lvl="2"/>
            <a:r>
              <a:rPr lang="en-US" dirty="0" smtClean="0"/>
              <a:t>Need to write interoperation tests with other models (MPI, </a:t>
            </a:r>
            <a:r>
              <a:rPr lang="en-US" dirty="0" err="1" smtClean="0"/>
              <a:t>Cilk</a:t>
            </a:r>
            <a:r>
              <a:rPr lang="en-US" dirty="0" smtClean="0"/>
              <a:t>, etc.)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160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CilkBots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Task Splicing with </a:t>
            </a:r>
            <a:r>
              <a:rPr lang="en-US" dirty="0" err="1"/>
              <a:t>Cilk</a:t>
            </a:r>
            <a:r>
              <a:rPr lang="en-US" dirty="0"/>
              <a:t> + Argobots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829300" cy="5281657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Cilk</a:t>
            </a:r>
            <a:r>
              <a:rPr lang="en-US" dirty="0"/>
              <a:t> built on Argobots</a:t>
            </a:r>
          </a:p>
          <a:p>
            <a:pPr lvl="1"/>
            <a:r>
              <a:rPr lang="en-US" dirty="0"/>
              <a:t>Each </a:t>
            </a:r>
            <a:r>
              <a:rPr lang="en-US" dirty="0" err="1"/>
              <a:t>Cilk</a:t>
            </a:r>
            <a:r>
              <a:rPr lang="en-US" dirty="0"/>
              <a:t> worker (previously </a:t>
            </a:r>
            <a:r>
              <a:rPr lang="en-US" dirty="0" err="1"/>
              <a:t>pthread</a:t>
            </a:r>
            <a:r>
              <a:rPr lang="en-US" dirty="0"/>
              <a:t>) is now an Argobots </a:t>
            </a:r>
            <a:r>
              <a:rPr lang="en-US" dirty="0" smtClean="0"/>
              <a:t>Execution Stream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Cilk</a:t>
            </a:r>
            <a:r>
              <a:rPr lang="en-US" dirty="0"/>
              <a:t> work stealing scheduler runs in a Argobots </a:t>
            </a:r>
            <a:r>
              <a:rPr lang="en-US" dirty="0" smtClean="0"/>
              <a:t>ULT</a:t>
            </a:r>
          </a:p>
          <a:p>
            <a:endParaRPr lang="en-US" dirty="0" smtClean="0"/>
          </a:p>
          <a:p>
            <a:r>
              <a:rPr lang="en-US" dirty="0" smtClean="0"/>
              <a:t>Fuse </a:t>
            </a:r>
            <a:r>
              <a:rPr lang="en-US" dirty="0"/>
              <a:t>together multiple spawn trees to improve locality</a:t>
            </a:r>
          </a:p>
          <a:p>
            <a:pPr lvl="1"/>
            <a:r>
              <a:rPr lang="en-US" dirty="0"/>
              <a:t>Distinct spawn trees require their own stack</a:t>
            </a:r>
          </a:p>
          <a:p>
            <a:pPr lvl="2"/>
            <a:r>
              <a:rPr lang="en-US" dirty="0"/>
              <a:t>Create a new Argobots ULT for each spawn tree root to fuse</a:t>
            </a:r>
          </a:p>
          <a:p>
            <a:pPr lvl="2"/>
            <a:r>
              <a:rPr lang="en-US" dirty="0"/>
              <a:t>Modify </a:t>
            </a:r>
            <a:r>
              <a:rPr lang="en-US" dirty="0" err="1"/>
              <a:t>Cilk</a:t>
            </a:r>
            <a:r>
              <a:rPr lang="en-US" dirty="0"/>
              <a:t> compiler to generate Argobots ULT function wrapper</a:t>
            </a:r>
          </a:p>
          <a:p>
            <a:pPr lvl="1"/>
            <a:r>
              <a:rPr lang="en-US" dirty="0"/>
              <a:t>A steal may require stealing from multiple ULTs (or spawn trees</a:t>
            </a:r>
            <a:r>
              <a:rPr lang="en-US" dirty="0" smtClean="0"/>
              <a:t>)</a:t>
            </a:r>
          </a:p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Code may be in different libraries, manual fusion not possible</a:t>
            </a:r>
          </a:p>
          <a:p>
            <a:pPr lvl="1"/>
            <a:r>
              <a:rPr lang="en-US" dirty="0"/>
              <a:t>Dependencies between phases may inhibit manual </a:t>
            </a:r>
            <a:r>
              <a:rPr lang="en-US" dirty="0" smtClean="0"/>
              <a:t>fusion</a:t>
            </a:r>
            <a:endParaRPr lang="en-US" dirty="0"/>
          </a:p>
          <a:p>
            <a:r>
              <a:rPr lang="en-US" dirty="0" smtClean="0"/>
              <a:t>Implemented </a:t>
            </a:r>
            <a:r>
              <a:rPr lang="en-US" dirty="0"/>
              <a:t>simple application</a:t>
            </a:r>
          </a:p>
          <a:p>
            <a:pPr lvl="1"/>
            <a:r>
              <a:rPr lang="en-US" dirty="0"/>
              <a:t>Matrix Vector Product and Transpose (</a:t>
            </a:r>
            <a:r>
              <a:rPr lang="en-US" dirty="0" err="1"/>
              <a:t>PolyBench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mtv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Two concurrent phases that read entire matrix A</a:t>
            </a:r>
          </a:p>
          <a:p>
            <a:pPr lvl="2"/>
            <a:r>
              <a:rPr lang="en-US" dirty="0"/>
              <a:t>Cache locality can be improved if they are </a:t>
            </a:r>
            <a:r>
              <a:rPr lang="en-US" dirty="0" smtClean="0"/>
              <a:t>fused</a:t>
            </a:r>
            <a:endParaRPr lang="en-US" dirty="0"/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79797" y="3331122"/>
            <a:ext cx="2091716" cy="273154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14195" y="6055325"/>
            <a:ext cx="146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Cilk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“Worker”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799982" y="5523110"/>
            <a:ext cx="1733128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6976853" y="5568426"/>
            <a:ext cx="134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Argobots 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21450" y="5012885"/>
            <a:ext cx="104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RWS ULT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31978" y="4634876"/>
            <a:ext cx="567764" cy="3735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31978" y="4259856"/>
            <a:ext cx="567764" cy="3735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031978" y="3886327"/>
            <a:ext cx="567764" cy="3735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39565" y="4643553"/>
            <a:ext cx="135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Fused ULT 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39565" y="4274221"/>
            <a:ext cx="135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Fused ULT 2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32086" y="3515794"/>
            <a:ext cx="135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Fused ULT 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31978" y="5008405"/>
            <a:ext cx="567764" cy="3735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31978" y="3515794"/>
            <a:ext cx="567764" cy="3735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 rot="5400000">
            <a:off x="7341185" y="3881948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584650" y="1274112"/>
            <a:ext cx="2341438" cy="1814986"/>
            <a:chOff x="2371340" y="3898167"/>
            <a:chExt cx="2341438" cy="1814986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3346879" y="4312652"/>
              <a:ext cx="252678" cy="23554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>
              <a:off x="3898501" y="4308870"/>
              <a:ext cx="195098" cy="23932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grpSp>
          <p:nvGrpSpPr>
            <p:cNvPr id="55" name="Group 54"/>
            <p:cNvGrpSpPr/>
            <p:nvPr/>
          </p:nvGrpSpPr>
          <p:grpSpPr>
            <a:xfrm>
              <a:off x="3468652" y="3898167"/>
              <a:ext cx="590276" cy="574816"/>
              <a:chOff x="3468652" y="3898167"/>
              <a:chExt cx="590276" cy="574816"/>
            </a:xfrm>
          </p:grpSpPr>
          <p:sp>
            <p:nvSpPr>
              <p:cNvPr id="68" name="Diamond 67"/>
              <p:cNvSpPr/>
              <p:nvPr/>
            </p:nvSpPr>
            <p:spPr>
              <a:xfrm>
                <a:off x="3469275" y="3898167"/>
                <a:ext cx="574816" cy="574816"/>
              </a:xfrm>
              <a:prstGeom prst="diamond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468652" y="4018037"/>
                <a:ext cx="5902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spawn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6" name="Oval 55"/>
            <p:cNvSpPr/>
            <p:nvPr/>
          </p:nvSpPr>
          <p:spPr>
            <a:xfrm>
              <a:off x="3984605" y="4528983"/>
              <a:ext cx="420402" cy="42040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32146" y="4899012"/>
              <a:ext cx="9806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continuation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911775" y="4409113"/>
              <a:ext cx="590276" cy="574816"/>
              <a:chOff x="3468652" y="3898167"/>
              <a:chExt cx="590276" cy="574816"/>
            </a:xfrm>
          </p:grpSpPr>
          <p:sp>
            <p:nvSpPr>
              <p:cNvPr id="66" name="Diamond 65"/>
              <p:cNvSpPr/>
              <p:nvPr/>
            </p:nvSpPr>
            <p:spPr>
              <a:xfrm>
                <a:off x="3469275" y="3898167"/>
                <a:ext cx="574816" cy="574816"/>
              </a:xfrm>
              <a:prstGeom prst="diamond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468652" y="4018037"/>
                <a:ext cx="5902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spawn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371340" y="4936772"/>
              <a:ext cx="590276" cy="574816"/>
              <a:chOff x="2775817" y="4273426"/>
              <a:chExt cx="590276" cy="574816"/>
            </a:xfrm>
          </p:grpSpPr>
          <p:sp>
            <p:nvSpPr>
              <p:cNvPr id="64" name="Diamond 63"/>
              <p:cNvSpPr/>
              <p:nvPr/>
            </p:nvSpPr>
            <p:spPr>
              <a:xfrm>
                <a:off x="2788108" y="4273426"/>
                <a:ext cx="574816" cy="574816"/>
              </a:xfrm>
              <a:prstGeom prst="diamond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775817" y="4394351"/>
                <a:ext cx="5902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spawn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H="1">
              <a:off x="2796572" y="4826286"/>
              <a:ext cx="252678" cy="23554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61" name="Straight Arrow Connector 60"/>
            <p:cNvCxnSpPr/>
            <p:nvPr/>
          </p:nvCxnSpPr>
          <p:spPr>
            <a:xfrm>
              <a:off x="3335591" y="4846012"/>
              <a:ext cx="195098" cy="23932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62" name="Oval 61"/>
            <p:cNvSpPr/>
            <p:nvPr/>
          </p:nvSpPr>
          <p:spPr>
            <a:xfrm>
              <a:off x="3421695" y="5066125"/>
              <a:ext cx="420402" cy="42040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111339" y="5436154"/>
              <a:ext cx="9806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continuation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64442" y="6253163"/>
            <a:ext cx="5786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5F5F5F"/>
                </a:solidFill>
              </a:rPr>
              <a:t>* Team members: </a:t>
            </a:r>
            <a:r>
              <a:rPr lang="en-US" sz="1400" dirty="0">
                <a:solidFill>
                  <a:srgbClr val="5F5F5F"/>
                </a:solidFill>
              </a:rPr>
              <a:t>Jonathan </a:t>
            </a:r>
            <a:r>
              <a:rPr lang="en-US" sz="1400" dirty="0" err="1">
                <a:solidFill>
                  <a:srgbClr val="5F5F5F"/>
                </a:solidFill>
              </a:rPr>
              <a:t>Lifflander</a:t>
            </a:r>
            <a:r>
              <a:rPr lang="en-US" sz="1400" dirty="0">
                <a:solidFill>
                  <a:srgbClr val="5F5F5F"/>
                </a:solidFill>
              </a:rPr>
              <a:t> (UIUC), </a:t>
            </a:r>
            <a:r>
              <a:rPr lang="en-US" sz="1400" dirty="0" err="1">
                <a:solidFill>
                  <a:srgbClr val="5F5F5F"/>
                </a:solidFill>
              </a:rPr>
              <a:t>Sriram</a:t>
            </a:r>
            <a:r>
              <a:rPr lang="en-US" sz="1400" dirty="0">
                <a:solidFill>
                  <a:srgbClr val="5F5F5F"/>
                </a:solidFill>
              </a:rPr>
              <a:t> </a:t>
            </a:r>
            <a:r>
              <a:rPr lang="en-US" sz="1400" dirty="0" err="1">
                <a:solidFill>
                  <a:srgbClr val="5F5F5F"/>
                </a:solidFill>
              </a:rPr>
              <a:t>Krishnamoorthy</a:t>
            </a:r>
            <a:r>
              <a:rPr lang="en-US" sz="1400" dirty="0">
                <a:solidFill>
                  <a:srgbClr val="5F5F5F"/>
                </a:solidFill>
              </a:rPr>
              <a:t> (PNNL)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94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on </a:t>
            </a:r>
            <a:r>
              <a:rPr lang="en-US" dirty="0" err="1" smtClean="0"/>
              <a:t>CilkBots</a:t>
            </a:r>
            <a:r>
              <a:rPr lang="en-US" dirty="0" smtClean="0"/>
              <a:t> over </a:t>
            </a:r>
            <a:r>
              <a:rPr lang="en-US" dirty="0" err="1" smtClean="0"/>
              <a:t>Argobots</a:t>
            </a:r>
            <a:r>
              <a:rPr lang="en-US" dirty="0" smtClean="0"/>
              <a:t>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Completed</a:t>
            </a:r>
          </a:p>
          <a:p>
            <a:pPr lvl="1"/>
            <a:r>
              <a:rPr lang="en-US" dirty="0"/>
              <a:t>Completed initial prototype</a:t>
            </a:r>
          </a:p>
          <a:p>
            <a:pPr lvl="1"/>
            <a:r>
              <a:rPr lang="en-US" dirty="0" err="1" smtClean="0"/>
              <a:t>Cilk</a:t>
            </a:r>
            <a:r>
              <a:rPr lang="en-US" dirty="0" smtClean="0"/>
              <a:t> </a:t>
            </a:r>
            <a:r>
              <a:rPr lang="en-US" dirty="0"/>
              <a:t>workers as execution streams</a:t>
            </a:r>
          </a:p>
          <a:p>
            <a:pPr lvl="1"/>
            <a:r>
              <a:rPr lang="en-US" dirty="0"/>
              <a:t>One ULT per execution stream</a:t>
            </a:r>
          </a:p>
          <a:p>
            <a:r>
              <a:rPr lang="en-US" dirty="0" smtClean="0"/>
              <a:t>Ongoing work</a:t>
            </a:r>
          </a:p>
          <a:p>
            <a:pPr lvl="1"/>
            <a:r>
              <a:rPr lang="en-US" dirty="0" smtClean="0"/>
              <a:t>Fixing a few pending bugs to fully support shrink/expand </a:t>
            </a:r>
          </a:p>
          <a:p>
            <a:pPr lvl="1"/>
            <a:r>
              <a:rPr lang="en-US" dirty="0" smtClean="0"/>
              <a:t>Working </a:t>
            </a:r>
            <a:r>
              <a:rPr lang="en-US" dirty="0"/>
              <a:t>on </a:t>
            </a:r>
            <a:r>
              <a:rPr lang="en-US" dirty="0" err="1"/>
              <a:t>LeanMD</a:t>
            </a:r>
            <a:r>
              <a:rPr lang="en-US" dirty="0"/>
              <a:t> </a:t>
            </a:r>
            <a:r>
              <a:rPr lang="en-US" dirty="0" smtClean="0"/>
              <a:t>implementation that </a:t>
            </a:r>
            <a:r>
              <a:rPr lang="en-US" dirty="0"/>
              <a:t>combines </a:t>
            </a:r>
            <a:r>
              <a:rPr lang="en-US" dirty="0" err="1"/>
              <a:t>CilkBots</a:t>
            </a:r>
            <a:r>
              <a:rPr lang="en-US" dirty="0"/>
              <a:t> and Charm+</a:t>
            </a:r>
            <a:r>
              <a:rPr lang="en-US" dirty="0" smtClean="0"/>
              <a:t>+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2659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on </a:t>
            </a:r>
            <a:r>
              <a:rPr lang="en-US" dirty="0" err="1"/>
              <a:t>CilkBots</a:t>
            </a:r>
            <a:r>
              <a:rPr lang="en-US" dirty="0"/>
              <a:t> over </a:t>
            </a:r>
            <a:r>
              <a:rPr lang="en-US" dirty="0" err="1"/>
              <a:t>Argobots</a:t>
            </a:r>
            <a:r>
              <a:rPr lang="en-US" dirty="0"/>
              <a:t>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6260962" cy="4983163"/>
          </a:xfrm>
        </p:spPr>
        <p:txBody>
          <a:bodyPr/>
          <a:lstStyle/>
          <a:p>
            <a:r>
              <a:rPr lang="en-US" dirty="0" smtClean="0"/>
              <a:t>Locality Optimizations: Completed</a:t>
            </a:r>
            <a:endParaRPr lang="en-US" dirty="0"/>
          </a:p>
          <a:p>
            <a:pPr lvl="1"/>
            <a:r>
              <a:rPr lang="en-US" dirty="0"/>
              <a:t>Initial prototype complete</a:t>
            </a:r>
          </a:p>
          <a:p>
            <a:pPr lvl="1"/>
            <a:r>
              <a:rPr lang="en-US" dirty="0" err="1"/>
              <a:t>Cilk</a:t>
            </a:r>
            <a:r>
              <a:rPr lang="en-US" dirty="0"/>
              <a:t> workers as execution streams</a:t>
            </a:r>
          </a:p>
          <a:p>
            <a:pPr lvl="1"/>
            <a:r>
              <a:rPr lang="en-US" dirty="0"/>
              <a:t>Multiple interleaved ULTs per worker</a:t>
            </a:r>
          </a:p>
          <a:p>
            <a:pPr lvl="1"/>
            <a:r>
              <a:rPr lang="en-US" dirty="0"/>
              <a:t>Dependence and data access guided scheduling</a:t>
            </a:r>
          </a:p>
          <a:p>
            <a:r>
              <a:rPr lang="en-US" dirty="0" smtClean="0"/>
              <a:t>Ongoing work</a:t>
            </a:r>
            <a:endParaRPr lang="en-US" dirty="0"/>
          </a:p>
          <a:p>
            <a:pPr lvl="1"/>
            <a:r>
              <a:rPr lang="en-US" dirty="0"/>
              <a:t>Not yet fully integrated with latest </a:t>
            </a:r>
            <a:r>
              <a:rPr lang="en-US" dirty="0" err="1" smtClean="0"/>
              <a:t>Argobots</a:t>
            </a:r>
            <a:endParaRPr lang="en-US" dirty="0" smtClean="0"/>
          </a:p>
          <a:p>
            <a:pPr lvl="1"/>
            <a:r>
              <a:rPr lang="en-US" dirty="0"/>
              <a:t>Continuing work on cache locality optimization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372721" y="1515816"/>
            <a:ext cx="2229129" cy="3499111"/>
            <a:chOff x="2075263" y="908429"/>
            <a:chExt cx="1442768" cy="2120964"/>
          </a:xfrm>
        </p:grpSpPr>
        <p:sp>
          <p:nvSpPr>
            <p:cNvPr id="6" name="Rounded Rectangle 5"/>
            <p:cNvSpPr/>
            <p:nvPr/>
          </p:nvSpPr>
          <p:spPr>
            <a:xfrm>
              <a:off x="2075263" y="908429"/>
              <a:ext cx="1442768" cy="2120964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175719" y="1052202"/>
              <a:ext cx="1257811" cy="1678447"/>
              <a:chOff x="6679797" y="3331122"/>
              <a:chExt cx="2091716" cy="315859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6679797" y="3331122"/>
                <a:ext cx="2091716" cy="273154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14194" y="6055324"/>
                <a:ext cx="1377359" cy="434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Cilk</a:t>
                </a: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“Worker”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6799982" y="5523110"/>
                <a:ext cx="173312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6976854" y="5568426"/>
                <a:ext cx="1347081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Argobots</a:t>
                </a: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ES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021450" y="5012885"/>
                <a:ext cx="1045882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RWS ULT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031978" y="4634876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031978" y="4259856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031978" y="3886327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739565" y="4643552"/>
                <a:ext cx="1359652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Fused ULT 1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39565" y="4274221"/>
                <a:ext cx="1352182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Fused ULT 2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732088" y="3515794"/>
                <a:ext cx="1352182" cy="43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Fused ULT N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8031978" y="5008405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8031978" y="3515794"/>
                <a:ext cx="567764" cy="37352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5400000">
                <a:off x="7264469" y="3874680"/>
                <a:ext cx="497474" cy="383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…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112405" y="2697722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err="1" smtClean="0">
                  <a:solidFill>
                    <a:srgbClr val="1E1C11"/>
                  </a:solidFill>
                  <a:cs typeface="Times New Roman"/>
                </a:rPr>
                <a:t>CilkBots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991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CilkBots</a:t>
            </a:r>
            <a:r>
              <a:rPr lang="en-US" dirty="0" smtClean="0"/>
              <a:t> over Argobots: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Shrink/expand</a:t>
            </a:r>
            <a:endParaRPr lang="en-US" dirty="0"/>
          </a:p>
          <a:p>
            <a:pPr lvl="1"/>
            <a:r>
              <a:rPr lang="en-US" dirty="0"/>
              <a:t>Execution begins with </a:t>
            </a:r>
            <a:r>
              <a:rPr lang="en-US" dirty="0" smtClean="0"/>
              <a:t>maximum </a:t>
            </a:r>
            <a:r>
              <a:rPr lang="en-US" dirty="0"/>
              <a:t>possible execution </a:t>
            </a:r>
            <a:r>
              <a:rPr lang="en-US" dirty="0" smtClean="0"/>
              <a:t>streams</a:t>
            </a:r>
            <a:endParaRPr lang="en-US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execution stream </a:t>
            </a:r>
            <a:r>
              <a:rPr lang="en-US" dirty="0" smtClean="0"/>
              <a:t>to be shrunk is deleted, leaving </a:t>
            </a:r>
            <a:r>
              <a:rPr lang="en-US" dirty="0"/>
              <a:t>a </a:t>
            </a:r>
            <a:r>
              <a:rPr lang="en-US" dirty="0" smtClean="0"/>
              <a:t>hole</a:t>
            </a:r>
            <a:endParaRPr lang="en-US" dirty="0"/>
          </a:p>
          <a:p>
            <a:pPr lvl="1"/>
            <a:r>
              <a:rPr lang="en-US" dirty="0" smtClean="0"/>
              <a:t>Stealing </a:t>
            </a:r>
            <a:r>
              <a:rPr lang="en-US" dirty="0"/>
              <a:t>and termination detection work correctly in the presence of holes</a:t>
            </a:r>
          </a:p>
          <a:p>
            <a:pPr lvl="1"/>
            <a:r>
              <a:rPr lang="en-US" dirty="0" smtClean="0"/>
              <a:t>Expand operations </a:t>
            </a:r>
            <a:r>
              <a:rPr lang="en-US" dirty="0"/>
              <a:t>attempt to fill an existing </a:t>
            </a:r>
            <a:r>
              <a:rPr lang="en-US" dirty="0" smtClean="0"/>
              <a:t>hole</a:t>
            </a:r>
          </a:p>
          <a:p>
            <a:pPr lvl="2"/>
            <a:r>
              <a:rPr lang="en-US" dirty="0" smtClean="0"/>
              <a:t>Sent </a:t>
            </a:r>
            <a:r>
              <a:rPr lang="en-US" dirty="0"/>
              <a:t>to a live execution </a:t>
            </a:r>
            <a:r>
              <a:rPr lang="en-US" dirty="0" smtClean="0"/>
              <a:t>stream</a:t>
            </a:r>
            <a:endParaRPr lang="en-US" dirty="0"/>
          </a:p>
          <a:p>
            <a:pPr lvl="1"/>
            <a:r>
              <a:rPr lang="en-US" dirty="0" smtClean="0"/>
              <a:t>Response </a:t>
            </a:r>
            <a:r>
              <a:rPr lang="en-US" dirty="0"/>
              <a:t>time (to a </a:t>
            </a:r>
            <a:r>
              <a:rPr lang="en-US" dirty="0" smtClean="0"/>
              <a:t>shrink/expand request</a:t>
            </a:r>
            <a:r>
              <a:rPr lang="en-US" dirty="0"/>
              <a:t>):</a:t>
            </a:r>
          </a:p>
          <a:p>
            <a:pPr lvl="2"/>
            <a:r>
              <a:rPr lang="en-US" dirty="0"/>
              <a:t>Shrinks at the end of working phases</a:t>
            </a:r>
          </a:p>
          <a:p>
            <a:pPr lvl="2"/>
            <a:r>
              <a:rPr lang="en-US" dirty="0"/>
              <a:t>Grow can be handled at </a:t>
            </a:r>
            <a:r>
              <a:rPr lang="en-US" dirty="0" smtClean="0"/>
              <a:t>anytime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4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Stackable Scheduler with Pluggable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4753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Associated </a:t>
            </a:r>
            <a:r>
              <a:rPr lang="en-US" dirty="0"/>
              <a:t>with an ES</a:t>
            </a:r>
          </a:p>
          <a:p>
            <a:r>
              <a:rPr lang="en-US" dirty="0"/>
              <a:t>Can handle ULTs and </a:t>
            </a:r>
            <a:r>
              <a:rPr lang="en-US" dirty="0" smtClean="0"/>
              <a:t>tasklets</a:t>
            </a:r>
            <a:endParaRPr lang="en-US" dirty="0"/>
          </a:p>
          <a:p>
            <a:r>
              <a:rPr lang="en-US" i="1" dirty="0"/>
              <a:t>Can handle schedulers</a:t>
            </a:r>
          </a:p>
          <a:p>
            <a:pPr lvl="1"/>
            <a:r>
              <a:rPr lang="en-US" dirty="0"/>
              <a:t>Allows to stack schedulers hierarchically</a:t>
            </a:r>
          </a:p>
          <a:p>
            <a:r>
              <a:rPr lang="en-US" dirty="0"/>
              <a:t>Can handle asynchronous events</a:t>
            </a:r>
          </a:p>
          <a:p>
            <a:r>
              <a:rPr lang="en-US" i="1" dirty="0"/>
              <a:t>Users can write schedulers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Provides </a:t>
            </a:r>
            <a:r>
              <a:rPr lang="en-US" b="1" dirty="0" smtClean="0"/>
              <a:t>mechanisms</a:t>
            </a:r>
            <a:r>
              <a:rPr lang="en-US" dirty="0" smtClean="0"/>
              <a:t>, not policies</a:t>
            </a:r>
          </a:p>
          <a:p>
            <a:pPr lvl="1"/>
            <a:r>
              <a:rPr lang="en-US" dirty="0" smtClean="0"/>
              <a:t>Replace </a:t>
            </a:r>
            <a:r>
              <a:rPr lang="en-US" dirty="0"/>
              <a:t>the default </a:t>
            </a:r>
            <a:r>
              <a:rPr lang="en-US" dirty="0" smtClean="0"/>
              <a:t>scheduler</a:t>
            </a:r>
          </a:p>
          <a:p>
            <a:pPr lvl="2"/>
            <a:r>
              <a:rPr lang="en-US" dirty="0" smtClean="0"/>
              <a:t>E.g., FIFO, LIFO, Priority Queue, etc.</a:t>
            </a:r>
            <a:endParaRPr lang="en-US" dirty="0"/>
          </a:p>
          <a:p>
            <a:r>
              <a:rPr lang="en-US" dirty="0"/>
              <a:t>ULT can explicitly </a:t>
            </a:r>
            <a:r>
              <a:rPr lang="en-US" i="1" dirty="0">
                <a:solidFill>
                  <a:srgbClr val="0000FF"/>
                </a:solidFill>
              </a:rPr>
              <a:t>yield to</a:t>
            </a:r>
            <a:r>
              <a:rPr lang="en-US" dirty="0"/>
              <a:t> another ULT</a:t>
            </a:r>
          </a:p>
          <a:p>
            <a:pPr lvl="1"/>
            <a:r>
              <a:rPr lang="en-US" dirty="0"/>
              <a:t>Avoid scheduler </a:t>
            </a:r>
            <a:r>
              <a:rPr lang="en-US" dirty="0" smtClean="0"/>
              <a:t>overhead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2549" y="3198306"/>
            <a:ext cx="2696312" cy="2961123"/>
            <a:chOff x="5990488" y="3130266"/>
            <a:chExt cx="2927401" cy="3098255"/>
          </a:xfrm>
        </p:grpSpPr>
        <p:sp>
          <p:nvSpPr>
            <p:cNvPr id="10" name="Hexagon 9"/>
            <p:cNvSpPr/>
            <p:nvPr/>
          </p:nvSpPr>
          <p:spPr>
            <a:xfrm>
              <a:off x="7804272" y="3130266"/>
              <a:ext cx="891754" cy="511604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Sched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990488" y="4050802"/>
              <a:ext cx="592921" cy="2177719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88107" y="4171668"/>
              <a:ext cx="398919" cy="390140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U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88107" y="5705719"/>
              <a:ext cx="398919" cy="390140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U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740143" y="5189782"/>
              <a:ext cx="592921" cy="1038739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24968" y="4050802"/>
              <a:ext cx="592921" cy="2177717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429124" y="4166843"/>
              <a:ext cx="398444" cy="390140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8429124" y="4678312"/>
              <a:ext cx="398444" cy="390140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8429124" y="5189780"/>
              <a:ext cx="398444" cy="390140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8429124" y="5701249"/>
              <a:ext cx="398444" cy="390140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548099" y="4053505"/>
              <a:ext cx="592921" cy="2175014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54568" y="4679776"/>
              <a:ext cx="398919" cy="390140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U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>
              <a:off x="7629636" y="4166843"/>
              <a:ext cx="448783" cy="394966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3" name="Hexagon 22"/>
            <p:cNvSpPr/>
            <p:nvPr/>
          </p:nvSpPr>
          <p:spPr>
            <a:xfrm>
              <a:off x="7629636" y="5187883"/>
              <a:ext cx="448783" cy="394966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cxnSp>
          <p:nvCxnSpPr>
            <p:cNvPr id="25" name="Straight Arrow Connector 24"/>
            <p:cNvCxnSpPr>
              <a:stCxn id="20" idx="0"/>
            </p:cNvCxnSpPr>
            <p:nvPr/>
          </p:nvCxnSpPr>
          <p:spPr>
            <a:xfrm flipV="1">
              <a:off x="7844560" y="3641872"/>
              <a:ext cx="455364" cy="41163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6" name="Straight Arrow Connector 25"/>
            <p:cNvCxnSpPr>
              <a:stCxn id="15" idx="0"/>
            </p:cNvCxnSpPr>
            <p:nvPr/>
          </p:nvCxnSpPr>
          <p:spPr>
            <a:xfrm flipH="1" flipV="1">
              <a:off x="8299924" y="3641872"/>
              <a:ext cx="321505" cy="40893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7" name="Straight Arrow Connector 26"/>
            <p:cNvCxnSpPr>
              <a:endCxn id="23" idx="3"/>
            </p:cNvCxnSpPr>
            <p:nvPr/>
          </p:nvCxnSpPr>
          <p:spPr>
            <a:xfrm flipV="1">
              <a:off x="7333065" y="5385367"/>
              <a:ext cx="296571" cy="28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8" name="Straight Arrow Connector 27"/>
            <p:cNvCxnSpPr>
              <a:endCxn id="22" idx="3"/>
            </p:cNvCxnSpPr>
            <p:nvPr/>
          </p:nvCxnSpPr>
          <p:spPr>
            <a:xfrm>
              <a:off x="6583410" y="4364326"/>
              <a:ext cx="104622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0" name="Diamond 29"/>
            <p:cNvSpPr/>
            <p:nvPr/>
          </p:nvSpPr>
          <p:spPr>
            <a:xfrm>
              <a:off x="7654568" y="5700816"/>
              <a:ext cx="398919" cy="390573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1" name="Diamond 30"/>
            <p:cNvSpPr/>
            <p:nvPr/>
          </p:nvSpPr>
          <p:spPr>
            <a:xfrm>
              <a:off x="6838824" y="5271769"/>
              <a:ext cx="398919" cy="390573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2" name="Diamond 31"/>
            <p:cNvSpPr/>
            <p:nvPr/>
          </p:nvSpPr>
          <p:spPr>
            <a:xfrm>
              <a:off x="6838824" y="5753376"/>
              <a:ext cx="398919" cy="390573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3" name="Diamond 32"/>
            <p:cNvSpPr/>
            <p:nvPr/>
          </p:nvSpPr>
          <p:spPr>
            <a:xfrm>
              <a:off x="6088107" y="4682730"/>
              <a:ext cx="398919" cy="390573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4" name="Diamond 33"/>
            <p:cNvSpPr/>
            <p:nvPr/>
          </p:nvSpPr>
          <p:spPr>
            <a:xfrm>
              <a:off x="6088107" y="5194225"/>
              <a:ext cx="398919" cy="390573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350479" y="5675879"/>
            <a:ext cx="367428" cy="372872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1933204" y="5675879"/>
            <a:ext cx="413356" cy="377484"/>
          </a:xfrm>
          <a:prstGeom prst="hexagon">
            <a:avLst/>
          </a:prstGeom>
          <a:solidFill>
            <a:srgbClr val="4F81BD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83008" y="5680491"/>
            <a:ext cx="367428" cy="372872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cxnSp>
        <p:nvCxnSpPr>
          <p:cNvPr id="7" name="Straight Arrow Connector 6"/>
          <p:cNvCxnSpPr>
            <a:stCxn id="29" idx="3"/>
            <a:endCxn id="35" idx="3"/>
          </p:cNvCxnSpPr>
          <p:nvPr/>
        </p:nvCxnSpPr>
        <p:spPr>
          <a:xfrm>
            <a:off x="1717907" y="5862315"/>
            <a:ext cx="215297" cy="230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0"/>
            <a:endCxn id="36" idx="1"/>
          </p:cNvCxnSpPr>
          <p:nvPr/>
        </p:nvCxnSpPr>
        <p:spPr>
          <a:xfrm>
            <a:off x="2346560" y="5864621"/>
            <a:ext cx="236448" cy="230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734353" y="5680491"/>
            <a:ext cx="367428" cy="372872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53222" y="5685103"/>
            <a:ext cx="367428" cy="372872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cxnSp>
        <p:nvCxnSpPr>
          <p:cNvPr id="41" name="Straight Arrow Connector 40"/>
          <p:cNvCxnSpPr>
            <a:stCxn id="38" idx="3"/>
            <a:endCxn id="40" idx="1"/>
          </p:cNvCxnSpPr>
          <p:nvPr/>
        </p:nvCxnSpPr>
        <p:spPr>
          <a:xfrm>
            <a:off x="4101781" y="5866927"/>
            <a:ext cx="651441" cy="461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17615" y="6098183"/>
            <a:ext cx="706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yield()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86331" y="6098183"/>
            <a:ext cx="149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yield_to</a:t>
            </a:r>
            <a:r>
              <a:rPr lang="en-US" sz="1600" dirty="0" smtClean="0">
                <a:solidFill>
                  <a:srgbClr val="000000"/>
                </a:solidFill>
              </a:rPr>
              <a:t>(target)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1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Optimization for </a:t>
            </a:r>
            <a:r>
              <a:rPr lang="en-US" dirty="0" err="1" smtClean="0"/>
              <a:t>CilkBots</a:t>
            </a:r>
            <a:r>
              <a:rPr lang="en-US" dirty="0" smtClean="0"/>
              <a:t> over </a:t>
            </a:r>
            <a:r>
              <a:rPr lang="en-US" dirty="0" err="1" smtClean="0"/>
              <a:t>Argobots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919703" cy="4983163"/>
          </a:xfrm>
        </p:spPr>
        <p:txBody>
          <a:bodyPr/>
          <a:lstStyle/>
          <a:p>
            <a:r>
              <a:rPr lang="en-US" dirty="0"/>
              <a:t>Execution look-ahead using ULTs</a:t>
            </a:r>
          </a:p>
          <a:p>
            <a:pPr lvl="1"/>
            <a:r>
              <a:rPr lang="en-US" dirty="0"/>
              <a:t>Hybrid depth-first and breadth-first execution</a:t>
            </a:r>
          </a:p>
          <a:p>
            <a:r>
              <a:rPr lang="en-US" dirty="0"/>
              <a:t>Schedule ULTs to minimize reuse distance between tasks</a:t>
            </a:r>
          </a:p>
          <a:p>
            <a:r>
              <a:rPr lang="en-US" dirty="0"/>
              <a:t>Attempt to optimize locality past synchronization operations</a:t>
            </a:r>
          </a:p>
          <a:p>
            <a:r>
              <a:rPr lang="en-US" dirty="0"/>
              <a:t>Track dependences through data accesses</a:t>
            </a:r>
          </a:p>
          <a:p>
            <a:r>
              <a:rPr lang="en-US" dirty="0"/>
              <a:t>Strictly runtime approach: can optimize across library boundaries without source code analysis</a:t>
            </a:r>
          </a:p>
          <a:p>
            <a:endParaRPr lang="en-US" dirty="0"/>
          </a:p>
        </p:txBody>
      </p:sp>
      <p:pic>
        <p:nvPicPr>
          <p:cNvPr id="5" name="Picture 4" descr="mvt-sca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08" y="1143000"/>
            <a:ext cx="3286039" cy="2305729"/>
          </a:xfrm>
          <a:prstGeom prst="rect">
            <a:avLst/>
          </a:prstGeom>
        </p:spPr>
      </p:pic>
      <p:pic>
        <p:nvPicPr>
          <p:cNvPr id="6" name="Picture 5" descr="j2d-sca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98" y="3912989"/>
            <a:ext cx="3282349" cy="2308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36281" y="335373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mvt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6281" y="6153899"/>
            <a:ext cx="10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Jacobi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146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CilkBots</a:t>
            </a:r>
            <a:r>
              <a:rPr lang="en-US" dirty="0" smtClean="0"/>
              <a:t>/TASCEL over Argobots: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Grow and shrink</a:t>
            </a:r>
          </a:p>
          <a:p>
            <a:pPr lvl="1"/>
            <a:r>
              <a:rPr lang="en-US" dirty="0"/>
              <a:t>Robust inter-operable notification mechanism</a:t>
            </a:r>
          </a:p>
          <a:p>
            <a:pPr lvl="2"/>
            <a:r>
              <a:rPr lang="en-US" dirty="0"/>
              <a:t>E.g.: Shrink notification on an execution stream with multiple different programming models</a:t>
            </a:r>
          </a:p>
          <a:p>
            <a:pPr lvl="1"/>
            <a:r>
              <a:rPr lang="en-US" dirty="0"/>
              <a:t>Finer-grained grow/shrink </a:t>
            </a:r>
            <a:r>
              <a:rPr lang="en-US" dirty="0" smtClean="0"/>
              <a:t>intervals</a:t>
            </a:r>
          </a:p>
          <a:p>
            <a:r>
              <a:rPr lang="en-US" dirty="0" smtClean="0"/>
              <a:t>Additional dynamic cache optimizations </a:t>
            </a:r>
            <a:r>
              <a:rPr lang="en-US" dirty="0"/>
              <a:t>that exploit </a:t>
            </a:r>
            <a:r>
              <a:rPr lang="en-US" dirty="0" err="1"/>
              <a:t>argobots</a:t>
            </a:r>
            <a:r>
              <a:rPr lang="en-US" dirty="0"/>
              <a:t> ULTs</a:t>
            </a:r>
          </a:p>
          <a:p>
            <a:r>
              <a:rPr lang="en-US" dirty="0"/>
              <a:t>TASCEL integration</a:t>
            </a:r>
          </a:p>
          <a:p>
            <a:pPr lvl="1"/>
            <a:r>
              <a:rPr lang="en-US" dirty="0"/>
              <a:t>Exploit ULTs to simplify communication </a:t>
            </a:r>
            <a:r>
              <a:rPr lang="en-US" dirty="0" smtClean="0"/>
              <a:t>overlap in tasks</a:t>
            </a:r>
            <a:endParaRPr lang="en-US" dirty="0"/>
          </a:p>
          <a:p>
            <a:r>
              <a:rPr lang="en-US" dirty="0" smtClean="0"/>
              <a:t>Performance </a:t>
            </a:r>
            <a:r>
              <a:rPr lang="en-US" dirty="0"/>
              <a:t>information:</a:t>
            </a:r>
          </a:p>
          <a:p>
            <a:pPr lvl="1"/>
            <a:r>
              <a:rPr lang="en-US" smtClean="0"/>
              <a:t>For global </a:t>
            </a:r>
            <a:r>
              <a:rPr lang="en-US" dirty="0"/>
              <a:t>analysis (TASCEL) and comparative analysis across nodes/enclaves (</a:t>
            </a:r>
            <a:r>
              <a:rPr lang="en-US" dirty="0" err="1"/>
              <a:t>CilkBots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Working phase granularity, idle </a:t>
            </a:r>
            <a:r>
              <a:rPr lang="en-US" dirty="0" smtClean="0"/>
              <a:t>times, steal </a:t>
            </a:r>
            <a:r>
              <a:rPr lang="en-US" dirty="0"/>
              <a:t>statistics</a:t>
            </a:r>
            <a:r>
              <a:rPr lang="en-US" dirty="0" smtClean="0"/>
              <a:t>, etc.</a:t>
            </a:r>
          </a:p>
          <a:p>
            <a:r>
              <a:rPr lang="en-US" dirty="0"/>
              <a:t>Inter-operability scenarios</a:t>
            </a:r>
          </a:p>
          <a:p>
            <a:pPr lvl="1"/>
            <a:r>
              <a:rPr lang="en-US" dirty="0"/>
              <a:t>Each runtime owns its execution stream</a:t>
            </a:r>
          </a:p>
          <a:p>
            <a:pPr lvl="1"/>
            <a:r>
              <a:rPr lang="en-US" dirty="0"/>
              <a:t>ULTs within a shared execution stream</a:t>
            </a:r>
          </a:p>
          <a:p>
            <a:pPr lvl="1"/>
            <a:r>
              <a:rPr lang="en-US" dirty="0"/>
              <a:t>Progress guarantees in various inter-operability </a:t>
            </a:r>
            <a:r>
              <a:rPr lang="en-US" dirty="0" smtClean="0"/>
              <a:t>modes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8383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4887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PTGE: Pluggable Task Graph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467" y="914401"/>
            <a:ext cx="6207970" cy="2390528"/>
          </a:xfrm>
        </p:spPr>
        <p:txBody>
          <a:bodyPr>
            <a:noAutofit/>
          </a:bodyPr>
          <a:lstStyle/>
          <a:p>
            <a:r>
              <a:rPr lang="en-US" sz="1600" dirty="0" smtClean="0"/>
              <a:t>Motivation</a:t>
            </a:r>
          </a:p>
          <a:p>
            <a:pPr lvl="1"/>
            <a:r>
              <a:rPr lang="en-US" sz="1600" dirty="0" smtClean="0"/>
              <a:t>Large scale applications encompasses tens of millions of tasks, distributed across all participating processes</a:t>
            </a:r>
            <a:endParaRPr lang="en-US" sz="1600" dirty="0"/>
          </a:p>
          <a:p>
            <a:pPr lvl="1"/>
            <a:r>
              <a:rPr lang="en-US" sz="1600" dirty="0" smtClean="0"/>
              <a:t>It is therefore critical to minimize the cost of discovering the tasks, especially in a distributed environment</a:t>
            </a:r>
          </a:p>
          <a:p>
            <a:pPr lvl="1"/>
            <a:r>
              <a:rPr lang="en-US" sz="1600" dirty="0" smtClean="0"/>
              <a:t>Expose a user-friendly applications centered programming environment through domain specific extensions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169" y="47790"/>
            <a:ext cx="2478831" cy="427021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14467" y="2537859"/>
            <a:ext cx="8372333" cy="351449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  <a:p>
            <a:r>
              <a:rPr lang="en-US" sz="1600" dirty="0" smtClean="0"/>
              <a:t>PTGE</a:t>
            </a:r>
          </a:p>
          <a:p>
            <a:pPr lvl="1"/>
            <a:r>
              <a:rPr lang="en-US" sz="1600" dirty="0" smtClean="0"/>
              <a:t>Data centric task definition</a:t>
            </a:r>
          </a:p>
          <a:p>
            <a:pPr lvl="1"/>
            <a:r>
              <a:rPr lang="en-US" sz="1600" dirty="0" smtClean="0"/>
              <a:t>Minimize the number of tasks by defining symbolic dependencies</a:t>
            </a:r>
            <a:br>
              <a:rPr lang="en-US" sz="1600" dirty="0" smtClean="0"/>
            </a:br>
            <a:r>
              <a:rPr lang="en-US" sz="1600" dirty="0" smtClean="0"/>
              <a:t>between sets of tasks</a:t>
            </a:r>
          </a:p>
          <a:p>
            <a:pPr lvl="2"/>
            <a:r>
              <a:rPr lang="en-US" sz="1400" dirty="0" smtClean="0"/>
              <a:t>for(</a:t>
            </a:r>
            <a:r>
              <a:rPr lang="en-US" sz="1400" dirty="0" err="1" smtClean="0"/>
              <a:t>i</a:t>
            </a:r>
            <a:r>
              <a:rPr lang="en-US" sz="1400" dirty="0" smtClean="0"/>
              <a:t> = 0;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 SIZE; </a:t>
            </a:r>
            <a:r>
              <a:rPr lang="en-US" sz="1400" dirty="0" err="1" smtClean="0"/>
              <a:t>i</a:t>
            </a:r>
            <a:r>
              <a:rPr lang="en-US" sz="1400" dirty="0" smtClean="0"/>
              <a:t>++) task(A[</a:t>
            </a:r>
            <a:r>
              <a:rPr lang="en-US" sz="1400" dirty="0" err="1" smtClean="0"/>
              <a:t>i</a:t>
            </a:r>
            <a:r>
              <a:rPr lang="en-US" sz="1400" dirty="0" smtClean="0"/>
              <a:t>]) become task([A[</a:t>
            </a:r>
            <a:r>
              <a:rPr lang="en-US" sz="1400" dirty="0" err="1" smtClean="0"/>
              <a:t>i</a:t>
            </a:r>
            <a:r>
              <a:rPr lang="en-US" sz="1400" dirty="0" smtClean="0"/>
              <a:t>], </a:t>
            </a:r>
            <a:r>
              <a:rPr lang="en-US" sz="1400" dirty="0" err="1" smtClean="0"/>
              <a:t>i</a:t>
            </a:r>
            <a:r>
              <a:rPr lang="en-US" sz="1400" dirty="0" smtClean="0"/>
              <a:t> in [0 .. SIZE-1]])</a:t>
            </a:r>
          </a:p>
          <a:p>
            <a:pPr lvl="1"/>
            <a:r>
              <a:rPr lang="en-US" sz="1600" dirty="0" smtClean="0"/>
              <a:t>Integrate with the communication engine to allow for dynamic creation of incoming data, matched with expected input for task(s)</a:t>
            </a:r>
          </a:p>
          <a:p>
            <a:r>
              <a:rPr lang="en-US" sz="1600" dirty="0" smtClean="0"/>
              <a:t>Hierarchical task scheduling</a:t>
            </a:r>
          </a:p>
          <a:p>
            <a:pPr lvl="1"/>
            <a:r>
              <a:rPr lang="en-US" sz="1600" dirty="0" smtClean="0"/>
              <a:t>With the PTGE approach the first stage of scheduling is creating the task</a:t>
            </a:r>
          </a:p>
          <a:p>
            <a:pPr lvl="2"/>
            <a:r>
              <a:rPr lang="en-US" sz="1400" dirty="0" smtClean="0"/>
              <a:t>Many possible strategies: first data available, all local data available, I/O prediction cost …</a:t>
            </a:r>
          </a:p>
          <a:p>
            <a:pPr lvl="1"/>
            <a:r>
              <a:rPr lang="en-US" sz="1600" dirty="0" smtClean="0"/>
              <a:t>Once the task is created, the graph of tasks is decorated with cost information for the upper level scheduling</a:t>
            </a:r>
          </a:p>
          <a:p>
            <a:pPr lvl="1"/>
            <a:r>
              <a:rPr lang="en-US" sz="1600" dirty="0" smtClean="0"/>
              <a:t>Enable multi-directional work/task stealing between hierarchies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64442" y="6456363"/>
            <a:ext cx="5453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5F5F5F"/>
                </a:solidFill>
              </a:rPr>
              <a:t>* Team members: </a:t>
            </a:r>
            <a:r>
              <a:rPr lang="en-US" sz="1400" dirty="0">
                <a:solidFill>
                  <a:srgbClr val="5F5F5F"/>
                </a:solidFill>
              </a:rPr>
              <a:t>George </a:t>
            </a:r>
            <a:r>
              <a:rPr lang="en-US" sz="1400" dirty="0" err="1">
                <a:solidFill>
                  <a:srgbClr val="5F5F5F"/>
                </a:solidFill>
              </a:rPr>
              <a:t>Bosilca</a:t>
            </a:r>
            <a:r>
              <a:rPr lang="en-US" sz="1400" dirty="0">
                <a:solidFill>
                  <a:srgbClr val="5F5F5F"/>
                </a:solidFill>
              </a:rPr>
              <a:t>, Thomas </a:t>
            </a:r>
            <a:r>
              <a:rPr lang="en-US" sz="1400" dirty="0" err="1">
                <a:solidFill>
                  <a:srgbClr val="5F5F5F"/>
                </a:solidFill>
              </a:rPr>
              <a:t>Herault</a:t>
            </a:r>
            <a:r>
              <a:rPr lang="en-US" sz="1400" dirty="0">
                <a:solidFill>
                  <a:srgbClr val="5F5F5F"/>
                </a:solidFill>
              </a:rPr>
              <a:t>, Damien Genet (UTK)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380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937308"/>
              </p:ext>
            </p:extLst>
          </p:nvPr>
        </p:nvGraphicFramePr>
        <p:xfrm>
          <a:off x="3008845" y="50350"/>
          <a:ext cx="6089800" cy="2338071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585392"/>
                <a:gridCol w="5504408"/>
              </a:tblGrid>
              <a:tr h="233807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Concepts</a:t>
                      </a:r>
                    </a:p>
                    <a:p>
                      <a:endParaRPr lang="en-US" dirty="0"/>
                    </a:p>
                  </a:txBody>
                  <a:tcPr vert="vert2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Clear separation of concerns: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compiler optimizes</a:t>
                      </a:r>
                      <a:r>
                        <a:rPr lang="en-US" sz="1800" dirty="0" smtClean="0"/>
                        <a:t> each tasks,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developer describes </a:t>
                      </a:r>
                      <a:r>
                        <a:rPr lang="en-US" sz="1800" dirty="0" smtClean="0"/>
                        <a:t>dependencies between tasks,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runtime orchestrates </a:t>
                      </a:r>
                      <a:r>
                        <a:rPr lang="en-US" sz="1800" dirty="0" smtClean="0"/>
                        <a:t>the dynamic execution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dirty="0" smtClean="0"/>
                        <a:t>Interface with the application developers through specialized domain specific languages (PTG, </a:t>
                      </a:r>
                      <a:r>
                        <a:rPr lang="en-US" sz="1800" dirty="0" err="1" smtClean="0"/>
                        <a:t>insert_task</a:t>
                      </a:r>
                      <a:r>
                        <a:rPr lang="en-US" sz="1800" dirty="0" smtClean="0"/>
                        <a:t>, fork/join, …)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Separate algorithms from data distribution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dirty="0" smtClean="0"/>
                        <a:t>Make control flow</a:t>
                      </a:r>
                      <a:r>
                        <a:rPr lang="en-US" sz="1800" baseline="0" dirty="0" smtClean="0"/>
                        <a:t> executions a relic</a:t>
                      </a:r>
                      <a:endParaRPr lang="en-US" sz="1800" dirty="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 descr="science2pars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087"/>
            <a:ext cx="4775548" cy="4282913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0494610"/>
              </p:ext>
            </p:extLst>
          </p:nvPr>
        </p:nvGraphicFramePr>
        <p:xfrm>
          <a:off x="4839050" y="2644357"/>
          <a:ext cx="4259595" cy="4206240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522973"/>
                <a:gridCol w="3736622"/>
              </a:tblGrid>
              <a:tr h="286608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Runtime</a:t>
                      </a:r>
                      <a:endParaRPr lang="en-US" sz="16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Permeable portability layer for heterogeneous architectures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Scheduling policies adapt every execution to the hardware &amp; ongoing system status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Data movements between consumers are inferred from dependencies. Communications/computations overlap naturally unfold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Coherency</a:t>
                      </a:r>
                      <a:r>
                        <a:rPr lang="en-US" sz="1800" baseline="0" dirty="0" smtClean="0"/>
                        <a:t> protocols minimize data movements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baseline="0" dirty="0" smtClean="0"/>
                        <a:t>Memory hierarchies (including NVRAM and disk) integral part of the scheduling decisions</a:t>
                      </a:r>
                      <a:endParaRPr lang="en-US" sz="1800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50351"/>
            <a:ext cx="3164802" cy="2524736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PaRSEC</a:t>
            </a:r>
            <a:r>
              <a:rPr lang="en-US" sz="2000" dirty="0" smtClean="0"/>
              <a:t>: </a:t>
            </a:r>
            <a:r>
              <a:rPr lang="en-US" sz="2000" dirty="0"/>
              <a:t>generic framework for architecture aware scheduling </a:t>
            </a:r>
            <a:r>
              <a:rPr lang="en-US" sz="2000" dirty="0" smtClean="0"/>
              <a:t>of </a:t>
            </a:r>
            <a:r>
              <a:rPr lang="en-US" sz="2000" dirty="0"/>
              <a:t>micro-tasks on distributed many-core heterogeneous architectures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0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988786" y="876407"/>
            <a:ext cx="7710714" cy="16490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88786" y="2663374"/>
            <a:ext cx="7710714" cy="1727200"/>
          </a:xfrm>
          <a:prstGeom prst="rect">
            <a:avLst/>
          </a:prstGeom>
          <a:solidFill>
            <a:srgbClr val="CC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88786" y="4559191"/>
            <a:ext cx="7710714" cy="1319095"/>
          </a:xfrm>
          <a:prstGeom prst="rect">
            <a:avLst/>
          </a:prstGeom>
          <a:solidFill>
            <a:srgbClr val="FFCC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4297"/>
            <a:ext cx="7315200" cy="715961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PaRSEC</a:t>
            </a:r>
            <a:r>
              <a:rPr lang="en-US" dirty="0" smtClean="0"/>
              <a:t> framework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6803" y="4876544"/>
            <a:ext cx="7400843" cy="686059"/>
            <a:chOff x="752557" y="3419378"/>
            <a:chExt cx="7400843" cy="514544"/>
          </a:xfrm>
        </p:grpSpPr>
        <p:sp>
          <p:nvSpPr>
            <p:cNvPr id="6" name="Rounded Rectangle 5"/>
            <p:cNvSpPr/>
            <p:nvPr/>
          </p:nvSpPr>
          <p:spPr>
            <a:xfrm>
              <a:off x="752557" y="3524250"/>
              <a:ext cx="914400" cy="30480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Cores</a:t>
              </a:r>
              <a:endParaRPr lang="en-US" dirty="0">
                <a:solidFill>
                  <a:srgbClr val="1F497D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848644" y="3419378"/>
              <a:ext cx="1351755" cy="514544"/>
            </a:xfrm>
            <a:prstGeom prst="round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Memory Hierarchies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81400" y="3524250"/>
              <a:ext cx="1371600" cy="304800"/>
            </a:xfrm>
            <a:prstGeom prst="roundRect">
              <a:avLst/>
            </a:prstGeom>
            <a:solidFill>
              <a:srgbClr val="D9D9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Coherence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108968" y="3438622"/>
              <a:ext cx="1371600" cy="476057"/>
            </a:xfrm>
            <a:prstGeom prst="round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Data Movement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657556" y="3438622"/>
              <a:ext cx="1495844" cy="476057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Accelerators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457200" y="2588987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4481284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rot="16200000">
            <a:off x="-578443" y="3282895"/>
            <a:ext cx="1942991" cy="609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Parallel Runtime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-578443" y="5111696"/>
            <a:ext cx="1942991" cy="609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Hardware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-578443" y="1543103"/>
            <a:ext cx="1942991" cy="609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Domain Specific Extensions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14400" y="2717800"/>
            <a:ext cx="0" cy="16256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14400" y="876407"/>
            <a:ext cx="0" cy="16381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14400" y="4523042"/>
            <a:ext cx="0" cy="13552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126590" y="1776457"/>
            <a:ext cx="2273379" cy="686059"/>
          </a:xfrm>
          <a:prstGeom prst="round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Compact Representation - PTG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445325" y="1776457"/>
            <a:ext cx="2411660" cy="686059"/>
          </a:xfrm>
          <a:prstGeom prst="round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Dynamic Discovered Representation - DTG</a:t>
            </a:r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10047" y="2980745"/>
            <a:ext cx="1656555" cy="1092459"/>
            <a:chOff x="1712564" y="2388860"/>
            <a:chExt cx="1656555" cy="819344"/>
          </a:xfrm>
          <a:solidFill>
            <a:srgbClr val="D9D9D9"/>
          </a:solidFill>
        </p:grpSpPr>
        <p:sp>
          <p:nvSpPr>
            <p:cNvPr id="12" name="Rounded Rectangle 11"/>
            <p:cNvSpPr/>
            <p:nvPr/>
          </p:nvSpPr>
          <p:spPr>
            <a:xfrm>
              <a:off x="1712564" y="2388860"/>
              <a:ext cx="1351755" cy="51454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Scheduling</a:t>
              </a:r>
              <a:endParaRPr 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864964" y="2541260"/>
              <a:ext cx="1351755" cy="51454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Scheduling</a:t>
              </a:r>
              <a:endParaRPr 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017364" y="2693660"/>
              <a:ext cx="1351755" cy="51454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Scheduling</a:t>
              </a:r>
              <a:endParaRPr lang="en-US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5526" y="2719649"/>
            <a:ext cx="1351755" cy="1614650"/>
            <a:chOff x="3456707" y="2717800"/>
            <a:chExt cx="1351755" cy="1614650"/>
          </a:xfrm>
          <a:solidFill>
            <a:srgbClr val="D9D9D9"/>
          </a:solidFill>
        </p:grpSpPr>
        <p:sp>
          <p:nvSpPr>
            <p:cNvPr id="13" name="Rounded Rectangle 12"/>
            <p:cNvSpPr/>
            <p:nvPr/>
          </p:nvSpPr>
          <p:spPr>
            <a:xfrm>
              <a:off x="3456707" y="3646391"/>
              <a:ext cx="1351755" cy="686059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Data Movement</a:t>
              </a:r>
              <a:endParaRPr lang="en-US" dirty="0">
                <a:solidFill>
                  <a:srgbClr val="1F497D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456707" y="2717800"/>
              <a:ext cx="1351755" cy="686059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Data</a:t>
              </a:r>
              <a:endParaRPr lang="en-US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1684" y="2980745"/>
            <a:ext cx="1656555" cy="1092459"/>
            <a:chOff x="6971801" y="2114549"/>
            <a:chExt cx="1656555" cy="819344"/>
          </a:xfrm>
        </p:grpSpPr>
        <p:sp>
          <p:nvSpPr>
            <p:cNvPr id="38" name="Rounded Rectangle 37"/>
            <p:cNvSpPr/>
            <p:nvPr/>
          </p:nvSpPr>
          <p:spPr>
            <a:xfrm>
              <a:off x="6971801" y="2114549"/>
              <a:ext cx="1351755" cy="514544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63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440000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rgbClr val="1F497D"/>
                  </a:solidFill>
                </a:rPr>
                <a:t>SpecializedKernels</a:t>
              </a:r>
              <a:endParaRPr lang="en-US" dirty="0">
                <a:solidFill>
                  <a:srgbClr val="1F497D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124201" y="2266949"/>
              <a:ext cx="1351755" cy="514544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63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440000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rgbClr val="1F497D"/>
                  </a:solidFill>
                </a:rPr>
                <a:t>SpecializedKernels</a:t>
              </a:r>
              <a:endParaRPr lang="en-US" dirty="0">
                <a:solidFill>
                  <a:srgbClr val="1F497D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276601" y="2419349"/>
              <a:ext cx="1351755" cy="514544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63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440000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Specialized Kernels</a:t>
              </a:r>
              <a:endParaRPr lang="en-US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16205" y="2980745"/>
            <a:ext cx="1656555" cy="1092459"/>
            <a:chOff x="5257900" y="2295622"/>
            <a:chExt cx="1656555" cy="819344"/>
          </a:xfrm>
          <a:solidFill>
            <a:srgbClr val="D9D9D9"/>
          </a:solidFill>
        </p:grpSpPr>
        <p:sp>
          <p:nvSpPr>
            <p:cNvPr id="37" name="Rounded Rectangle 36"/>
            <p:cNvSpPr/>
            <p:nvPr/>
          </p:nvSpPr>
          <p:spPr>
            <a:xfrm>
              <a:off x="5257900" y="2295622"/>
              <a:ext cx="1351755" cy="51454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Tasks</a:t>
              </a:r>
              <a:endParaRPr lang="en-US" dirty="0">
                <a:solidFill>
                  <a:srgbClr val="1F497D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410300" y="2448022"/>
              <a:ext cx="1351755" cy="51454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Tasks</a:t>
              </a:r>
              <a:endParaRPr lang="en-US" dirty="0">
                <a:solidFill>
                  <a:srgbClr val="1F497D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562700" y="2600422"/>
              <a:ext cx="1351755" cy="51454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1F497D"/>
                  </a:solidFill>
                </a:rPr>
                <a:t>Tasks</a:t>
              </a:r>
              <a:endParaRPr lang="en-US" dirty="0">
                <a:solidFill>
                  <a:srgbClr val="1F497D"/>
                </a:solidFill>
              </a:endParaRPr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7301665" y="1776457"/>
            <a:ext cx="1326692" cy="686059"/>
          </a:xfrm>
          <a:prstGeom prst="round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Hardcore</a:t>
            </a:r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12565" y="955891"/>
            <a:ext cx="5887591" cy="693099"/>
            <a:chOff x="1712564" y="716918"/>
            <a:chExt cx="5887591" cy="519824"/>
          </a:xfrm>
        </p:grpSpPr>
        <p:sp>
          <p:nvSpPr>
            <p:cNvPr id="16" name="Rounded Rectangle 15"/>
            <p:cNvSpPr/>
            <p:nvPr/>
          </p:nvSpPr>
          <p:spPr>
            <a:xfrm>
              <a:off x="1712564" y="722198"/>
              <a:ext cx="1351755" cy="514544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</a:rPr>
                <a:t>Dense LA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224509" y="716918"/>
              <a:ext cx="1351755" cy="514544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</a:rPr>
                <a:t>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736454" y="722198"/>
              <a:ext cx="1351755" cy="514544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</a:rPr>
                <a:t>Sparse LA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248400" y="722198"/>
              <a:ext cx="1351755" cy="514544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</a:rPr>
                <a:t>Chemistry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898820" y="1776457"/>
            <a:ext cx="1326692" cy="686059"/>
          </a:xfrm>
          <a:prstGeom prst="round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*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5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 435"/>
          <p:cNvSpPr/>
          <p:nvPr/>
        </p:nvSpPr>
        <p:spPr>
          <a:xfrm>
            <a:off x="83276" y="63500"/>
            <a:ext cx="7772581" cy="934357"/>
          </a:xfrm>
          <a:prstGeom prst="rect">
            <a:avLst/>
          </a:prstGeom>
          <a:solidFill>
            <a:srgbClr val="FFCC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2" y="-142022"/>
            <a:ext cx="8229600" cy="1417639"/>
          </a:xfrm>
        </p:spPr>
        <p:txBody>
          <a:bodyPr>
            <a:noAutofit/>
          </a:bodyPr>
          <a:lstStyle/>
          <a:p>
            <a:r>
              <a:rPr lang="en-US" sz="3200" dirty="0" smtClean="0"/>
              <a:t>Mapping of the </a:t>
            </a:r>
            <a:r>
              <a:rPr lang="en-US" sz="3200" dirty="0" err="1" smtClean="0"/>
              <a:t>PaRSEC</a:t>
            </a:r>
            <a:r>
              <a:rPr lang="en-US" sz="3200" dirty="0" smtClean="0"/>
              <a:t> machine model into </a:t>
            </a:r>
            <a:r>
              <a:rPr lang="en-US" sz="3200" dirty="0" err="1" smtClean="0"/>
              <a:t>Argobots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1274" y="1131455"/>
            <a:ext cx="4375726" cy="5263712"/>
          </a:xfrm>
          <a:solidFill>
            <a:srgbClr val="D9D9D9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Execution flow </a:t>
            </a:r>
            <a:r>
              <a:rPr lang="en-US" dirty="0" smtClean="0"/>
              <a:t>execute tasks sequentially</a:t>
            </a:r>
          </a:p>
          <a:p>
            <a:pPr lvl="1"/>
            <a:r>
              <a:rPr lang="en-US" dirty="0" smtClean="0"/>
              <a:t>Can be bound to physical cores or can oversubscribe a resource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6600"/>
                </a:solidFill>
              </a:rPr>
              <a:t>domain</a:t>
            </a:r>
            <a:r>
              <a:rPr lang="en-US" dirty="0" smtClean="0"/>
              <a:t> is a collection of execution flows with particular hardware properties: memory locality, similar computing capabilities, …</a:t>
            </a:r>
          </a:p>
          <a:p>
            <a:r>
              <a:rPr lang="en-US" dirty="0" smtClean="0"/>
              <a:t>A </a:t>
            </a:r>
            <a:r>
              <a:rPr lang="en-US" dirty="0"/>
              <a:t>V</a:t>
            </a:r>
            <a:r>
              <a:rPr lang="en-US" dirty="0" smtClean="0"/>
              <a:t>irtual Process is a localization domain defining the scope of automatic migration/delocalization</a:t>
            </a:r>
          </a:p>
          <a:p>
            <a:pPr lvl="1"/>
            <a:r>
              <a:rPr lang="en-US" dirty="0" smtClean="0"/>
              <a:t>Multiple VP can coexist on the same physical node</a:t>
            </a:r>
          </a:p>
          <a:p>
            <a:r>
              <a:rPr lang="en-US" dirty="0" smtClean="0"/>
              <a:t>Replicate over the total number of nodes</a:t>
            </a:r>
          </a:p>
        </p:txBody>
      </p:sp>
      <p:grpSp>
        <p:nvGrpSpPr>
          <p:cNvPr id="445" name="Group 444"/>
          <p:cNvGrpSpPr/>
          <p:nvPr/>
        </p:nvGrpSpPr>
        <p:grpSpPr>
          <a:xfrm>
            <a:off x="203550" y="1077002"/>
            <a:ext cx="2938302" cy="2770423"/>
            <a:chOff x="41918" y="1293312"/>
            <a:chExt cx="4237345" cy="4017331"/>
          </a:xfrm>
        </p:grpSpPr>
        <p:grpSp>
          <p:nvGrpSpPr>
            <p:cNvPr id="85" name="Group 84"/>
            <p:cNvGrpSpPr/>
            <p:nvPr/>
          </p:nvGrpSpPr>
          <p:grpSpPr>
            <a:xfrm>
              <a:off x="41918" y="1293312"/>
              <a:ext cx="3512602" cy="3255331"/>
              <a:chOff x="447558" y="1282032"/>
              <a:chExt cx="3512602" cy="3255331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447558" y="1417639"/>
                <a:ext cx="3475345" cy="3004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447558" y="292112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12" name="Group 11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7" name="Rectangle 6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11" name="Group 10"/>
                      <p:cNvGrpSpPr/>
                      <p:nvPr/>
                    </p:nvGrpSpPr>
                    <p:grpSpPr>
                      <a:xfrm>
                        <a:off x="614907" y="3305973"/>
                        <a:ext cx="785924" cy="1100417"/>
                        <a:chOff x="630125" y="2059064"/>
                        <a:chExt cx="785924" cy="1100417"/>
                      </a:xfrm>
                    </p:grpSpPr>
                    <p:grpSp>
                      <p:nvGrpSpPr>
                        <p:cNvPr id="9" name="Group 8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4" name="Freeform 3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5" name="Freeform 4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6" name="Freeform 5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8" name="TextBox 7"/>
                        <p:cNvSpPr txBox="1"/>
                        <p:nvPr/>
                      </p:nvSpPr>
                      <p:spPr>
                        <a:xfrm rot="16200000">
                          <a:off x="643917" y="2387349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1582882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14" name="Rectangle 13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614907" y="3305972"/>
                        <a:ext cx="785925" cy="1100417"/>
                        <a:chOff x="630125" y="2059063"/>
                        <a:chExt cx="785925" cy="1100417"/>
                      </a:xfrm>
                    </p:grpSpPr>
                    <p:grpSp>
                      <p:nvGrpSpPr>
                        <p:cNvPr id="16" name="Group 15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18" name="Freeform 17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20" name="Freeform 19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17" name="TextBox 16"/>
                        <p:cNvSpPr txBox="1"/>
                        <p:nvPr/>
                      </p:nvSpPr>
                      <p:spPr>
                        <a:xfrm rot="16200000">
                          <a:off x="643918" y="2387348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22" name="Rectangle 21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38" name="Group 3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25" name="TextBox 24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37" name="Group 36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24" name="Group 23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6" name="Freeform 25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7" name="Freeform 26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8" name="Freeform 27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29" name="Group 28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0" name="Freeform 2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1" name="Freeform 3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2" name="Freeform 3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33" name="Group 3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4" name="Freeform 3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5" name="Freeform 3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6" name="Freeform 3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grpSp>
            <p:nvGrpSpPr>
              <p:cNvPr id="46" name="Group 45"/>
              <p:cNvGrpSpPr/>
              <p:nvPr/>
            </p:nvGrpSpPr>
            <p:grpSpPr>
              <a:xfrm>
                <a:off x="447558" y="128203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51" name="Group 50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76" name="Rectangle 75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77" name="Group 76"/>
                      <p:cNvGrpSpPr/>
                      <p:nvPr/>
                    </p:nvGrpSpPr>
                    <p:grpSpPr>
                      <a:xfrm>
                        <a:off x="614907" y="3305974"/>
                        <a:ext cx="785924" cy="1100416"/>
                        <a:chOff x="630125" y="2059065"/>
                        <a:chExt cx="785924" cy="1100416"/>
                      </a:xfrm>
                    </p:grpSpPr>
                    <p:grpSp>
                      <p:nvGrpSpPr>
                        <p:cNvPr id="78" name="Group 77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80" name="Freeform 79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81" name="Freeform 80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82" name="Freeform 81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79" name="TextBox 78"/>
                        <p:cNvSpPr txBox="1"/>
                        <p:nvPr/>
                      </p:nvSpPr>
                      <p:spPr>
                        <a:xfrm rot="16200000">
                          <a:off x="643918" y="2387349"/>
                          <a:ext cx="1100416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54" name="Rectangle 53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55" name="Group 54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56" name="TextBox 55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57" name="Group 56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58" name="Group 57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67" name="Freeform 6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68" name="Freeform 6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69" name="Freeform 6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59" name="Group 58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64" name="Freeform 6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65" name="Freeform 6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66" name="Freeform 6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60" name="Group 59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61" name="Freeform 60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62" name="Freeform 61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63" name="Freeform 62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sp>
            <p:nvSpPr>
              <p:cNvPr id="84" name="TextBox 83"/>
              <p:cNvSpPr txBox="1"/>
              <p:nvPr/>
            </p:nvSpPr>
            <p:spPr>
              <a:xfrm rot="16200000">
                <a:off x="2849063" y="2699198"/>
                <a:ext cx="1778348" cy="443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Physical Node</a:t>
                </a:r>
                <a:endParaRPr lang="en-US" sz="1400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94318" y="1445712"/>
              <a:ext cx="3512602" cy="3255331"/>
              <a:chOff x="447558" y="1282032"/>
              <a:chExt cx="3512602" cy="3255331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47558" y="1417639"/>
                <a:ext cx="3475345" cy="3004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447558" y="292112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122" name="Group 121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124" name="Group 123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149" name="Rectangle 148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614907" y="3305973"/>
                        <a:ext cx="785924" cy="1100417"/>
                        <a:chOff x="630125" y="2059064"/>
                        <a:chExt cx="785924" cy="1100417"/>
                      </a:xfrm>
                    </p:grpSpPr>
                    <p:grpSp>
                      <p:nvGrpSpPr>
                        <p:cNvPr id="151" name="Group 150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153" name="Freeform 152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154" name="Freeform 153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155" name="Freeform 154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152" name="TextBox 151"/>
                        <p:cNvSpPr txBox="1"/>
                        <p:nvPr/>
                      </p:nvSpPr>
                      <p:spPr>
                        <a:xfrm rot="16200000">
                          <a:off x="643917" y="2387349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125" name="Group 124"/>
                    <p:cNvGrpSpPr/>
                    <p:nvPr/>
                  </p:nvGrpSpPr>
                  <p:grpSpPr>
                    <a:xfrm>
                      <a:off x="1582882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143" name="Rectangle 14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144" name="Group 143"/>
                      <p:cNvGrpSpPr/>
                      <p:nvPr/>
                    </p:nvGrpSpPr>
                    <p:grpSpPr>
                      <a:xfrm>
                        <a:off x="614907" y="3305972"/>
                        <a:ext cx="785925" cy="1100417"/>
                        <a:chOff x="630125" y="2059063"/>
                        <a:chExt cx="785925" cy="1100417"/>
                      </a:xfrm>
                    </p:grpSpPr>
                    <p:grpSp>
                      <p:nvGrpSpPr>
                        <p:cNvPr id="145" name="Group 14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147" name="Freeform 14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148" name="Freeform 147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146" name="TextBox 145"/>
                        <p:cNvSpPr txBox="1"/>
                        <p:nvPr/>
                      </p:nvSpPr>
                      <p:spPr>
                        <a:xfrm rot="16200000">
                          <a:off x="643918" y="2387348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126" name="Group 12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128" name="Group 12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129" name="TextBox 12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130" name="Group 12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131" name="Group 13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140" name="Freeform 13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41" name="Freeform 14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42" name="Freeform 14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132" name="Group 13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137" name="Freeform 13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38" name="Freeform 13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39" name="Freeform 13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133" name="Group 13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134" name="Freeform 13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35" name="Freeform 13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36" name="Freeform 13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123" name="TextBox 122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grpSp>
            <p:nvGrpSpPr>
              <p:cNvPr id="89" name="Group 88"/>
              <p:cNvGrpSpPr/>
              <p:nvPr/>
            </p:nvGrpSpPr>
            <p:grpSpPr>
              <a:xfrm>
                <a:off x="447558" y="128203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92" name="Group 91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113" name="Rectangle 11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114" name="Group 113"/>
                      <p:cNvGrpSpPr/>
                      <p:nvPr/>
                    </p:nvGrpSpPr>
                    <p:grpSpPr>
                      <a:xfrm>
                        <a:off x="614907" y="3305974"/>
                        <a:ext cx="785924" cy="1100416"/>
                        <a:chOff x="630125" y="2059065"/>
                        <a:chExt cx="785924" cy="1100416"/>
                      </a:xfrm>
                    </p:grpSpPr>
                    <p:grpSp>
                      <p:nvGrpSpPr>
                        <p:cNvPr id="115" name="Group 11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117" name="Freeform 11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118" name="Freeform 117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119" name="Freeform 118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116" name="TextBox 115"/>
                        <p:cNvSpPr txBox="1"/>
                        <p:nvPr/>
                      </p:nvSpPr>
                      <p:spPr>
                        <a:xfrm rot="16200000">
                          <a:off x="643918" y="2387349"/>
                          <a:ext cx="1100416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97" name="Rectangle 9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98" name="Group 9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99" name="TextBox 9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100" name="Group 9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101" name="Group 10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110" name="Freeform 10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11" name="Freeform 11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12" name="Freeform 11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102" name="Group 10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107" name="Freeform 10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08" name="Freeform 10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09" name="Freeform 10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103" name="Group 10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104" name="Freeform 10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05" name="Freeform 10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06" name="Freeform 10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sp>
            <p:nvSpPr>
              <p:cNvPr id="90" name="TextBox 89"/>
              <p:cNvSpPr txBox="1"/>
              <p:nvPr/>
            </p:nvSpPr>
            <p:spPr>
              <a:xfrm rot="16200000">
                <a:off x="2849063" y="2699198"/>
                <a:ext cx="1778348" cy="443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Physical Node</a:t>
                </a:r>
                <a:endParaRPr lang="en-US" sz="1400" dirty="0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346718" y="1598112"/>
              <a:ext cx="3512602" cy="3255331"/>
              <a:chOff x="447558" y="1282032"/>
              <a:chExt cx="3512602" cy="3255331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447558" y="1417639"/>
                <a:ext cx="3475345" cy="3004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47558" y="292112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191" name="Group 190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192" name="Group 191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194" name="Group 193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219" name="Rectangle 218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220" name="Group 219"/>
                      <p:cNvGrpSpPr/>
                      <p:nvPr/>
                    </p:nvGrpSpPr>
                    <p:grpSpPr>
                      <a:xfrm>
                        <a:off x="614907" y="3305973"/>
                        <a:ext cx="785924" cy="1100417"/>
                        <a:chOff x="630125" y="2059064"/>
                        <a:chExt cx="785924" cy="1100417"/>
                      </a:xfrm>
                    </p:grpSpPr>
                    <p:grpSp>
                      <p:nvGrpSpPr>
                        <p:cNvPr id="221" name="Group 220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223" name="Freeform 222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224" name="Freeform 223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225" name="Freeform 224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222" name="TextBox 221"/>
                        <p:cNvSpPr txBox="1"/>
                        <p:nvPr/>
                      </p:nvSpPr>
                      <p:spPr>
                        <a:xfrm rot="16200000">
                          <a:off x="643917" y="2387349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195" name="Group 194"/>
                    <p:cNvGrpSpPr/>
                    <p:nvPr/>
                  </p:nvGrpSpPr>
                  <p:grpSpPr>
                    <a:xfrm>
                      <a:off x="1582882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214" name="Group 213"/>
                      <p:cNvGrpSpPr/>
                      <p:nvPr/>
                    </p:nvGrpSpPr>
                    <p:grpSpPr>
                      <a:xfrm>
                        <a:off x="614907" y="3305972"/>
                        <a:ext cx="785925" cy="1100417"/>
                        <a:chOff x="630125" y="2059063"/>
                        <a:chExt cx="785925" cy="1100417"/>
                      </a:xfrm>
                    </p:grpSpPr>
                    <p:grpSp>
                      <p:nvGrpSpPr>
                        <p:cNvPr id="215" name="Group 21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217" name="Freeform 21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218" name="Freeform 217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216" name="TextBox 215"/>
                        <p:cNvSpPr txBox="1"/>
                        <p:nvPr/>
                      </p:nvSpPr>
                      <p:spPr>
                        <a:xfrm rot="16200000">
                          <a:off x="643918" y="2387348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196" name="Group 19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197" name="Rectangle 19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198" name="Group 19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199" name="TextBox 19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200" name="Group 19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201" name="Group 20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10" name="Freeform 20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11" name="Freeform 21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12" name="Freeform 21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202" name="Group 20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07" name="Freeform 20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08" name="Freeform 20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09" name="Freeform 20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203" name="Group 20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04" name="Freeform 20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05" name="Freeform 20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06" name="Freeform 20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193" name="TextBox 192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grpSp>
            <p:nvGrpSpPr>
              <p:cNvPr id="159" name="Group 158"/>
              <p:cNvGrpSpPr/>
              <p:nvPr/>
            </p:nvGrpSpPr>
            <p:grpSpPr>
              <a:xfrm>
                <a:off x="447558" y="128203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161" name="Rectangle 160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162" name="Group 161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165" name="Group 164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183" name="Rectangle 18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184" name="Group 183"/>
                      <p:cNvGrpSpPr/>
                      <p:nvPr/>
                    </p:nvGrpSpPr>
                    <p:grpSpPr>
                      <a:xfrm>
                        <a:off x="614907" y="3305974"/>
                        <a:ext cx="785924" cy="1100416"/>
                        <a:chOff x="630125" y="2059065"/>
                        <a:chExt cx="785924" cy="1100416"/>
                      </a:xfrm>
                    </p:grpSpPr>
                    <p:grpSp>
                      <p:nvGrpSpPr>
                        <p:cNvPr id="185" name="Group 18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187" name="Freeform 18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188" name="Freeform 187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189" name="Freeform 188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186" name="TextBox 185"/>
                        <p:cNvSpPr txBox="1"/>
                        <p:nvPr/>
                      </p:nvSpPr>
                      <p:spPr>
                        <a:xfrm rot="16200000">
                          <a:off x="643918" y="2387349"/>
                          <a:ext cx="1100416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166" name="Group 16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167" name="Rectangle 16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168" name="Group 16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169" name="TextBox 16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170" name="Group 16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171" name="Group 17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180" name="Freeform 17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81" name="Freeform 18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82" name="Freeform 18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172" name="Group 17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177" name="Freeform 17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78" name="Freeform 17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79" name="Freeform 17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173" name="Group 17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174" name="Freeform 17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75" name="Freeform 17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176" name="Freeform 17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164" name="TextBox 163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sp>
            <p:nvSpPr>
              <p:cNvPr id="160" name="TextBox 159"/>
              <p:cNvSpPr txBox="1"/>
              <p:nvPr/>
            </p:nvSpPr>
            <p:spPr>
              <a:xfrm rot="16200000">
                <a:off x="2849063" y="2699198"/>
                <a:ext cx="1778348" cy="443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Physical Node</a:t>
                </a:r>
                <a:endParaRPr lang="en-US" sz="1400" dirty="0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499118" y="1750512"/>
              <a:ext cx="3512602" cy="3255331"/>
              <a:chOff x="447558" y="1282032"/>
              <a:chExt cx="3512602" cy="3255331"/>
            </a:xfrm>
          </p:grpSpPr>
          <p:sp>
            <p:nvSpPr>
              <p:cNvPr id="227" name="Rectangle 226"/>
              <p:cNvSpPr/>
              <p:nvPr/>
            </p:nvSpPr>
            <p:spPr>
              <a:xfrm>
                <a:off x="447558" y="1417639"/>
                <a:ext cx="3475345" cy="3004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447558" y="292112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260" name="Rectangle 259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61" name="Group 260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262" name="Group 261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264" name="Group 263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289" name="Rectangle 288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290" name="Group 289"/>
                      <p:cNvGrpSpPr/>
                      <p:nvPr/>
                    </p:nvGrpSpPr>
                    <p:grpSpPr>
                      <a:xfrm>
                        <a:off x="614907" y="3305973"/>
                        <a:ext cx="785924" cy="1100417"/>
                        <a:chOff x="630125" y="2059064"/>
                        <a:chExt cx="785924" cy="1100417"/>
                      </a:xfrm>
                    </p:grpSpPr>
                    <p:grpSp>
                      <p:nvGrpSpPr>
                        <p:cNvPr id="291" name="Group 290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293" name="Freeform 292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294" name="Freeform 293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295" name="Freeform 294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292" name="TextBox 291"/>
                        <p:cNvSpPr txBox="1"/>
                        <p:nvPr/>
                      </p:nvSpPr>
                      <p:spPr>
                        <a:xfrm rot="16200000">
                          <a:off x="643917" y="2387349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265" name="Group 264"/>
                    <p:cNvGrpSpPr/>
                    <p:nvPr/>
                  </p:nvGrpSpPr>
                  <p:grpSpPr>
                    <a:xfrm>
                      <a:off x="1582882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283" name="Rectangle 28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284" name="Group 283"/>
                      <p:cNvGrpSpPr/>
                      <p:nvPr/>
                    </p:nvGrpSpPr>
                    <p:grpSpPr>
                      <a:xfrm>
                        <a:off x="614907" y="3305972"/>
                        <a:ext cx="785925" cy="1100417"/>
                        <a:chOff x="630125" y="2059063"/>
                        <a:chExt cx="785925" cy="1100417"/>
                      </a:xfrm>
                    </p:grpSpPr>
                    <p:grpSp>
                      <p:nvGrpSpPr>
                        <p:cNvPr id="285" name="Group 28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287" name="Freeform 28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288" name="Freeform 287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286" name="TextBox 285"/>
                        <p:cNvSpPr txBox="1"/>
                        <p:nvPr/>
                      </p:nvSpPr>
                      <p:spPr>
                        <a:xfrm rot="16200000">
                          <a:off x="643918" y="2387348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266" name="Group 26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267" name="Rectangle 26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268" name="Group 26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269" name="TextBox 26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270" name="Group 26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271" name="Group 27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80" name="Freeform 27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81" name="Freeform 28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82" name="Freeform 28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272" name="Group 27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77" name="Freeform 27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78" name="Freeform 27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79" name="Freeform 27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273" name="Group 27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74" name="Freeform 27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75" name="Freeform 27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76" name="Freeform 27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263" name="TextBox 262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grpSp>
            <p:nvGrpSpPr>
              <p:cNvPr id="229" name="Group 228"/>
              <p:cNvGrpSpPr/>
              <p:nvPr/>
            </p:nvGrpSpPr>
            <p:grpSpPr>
              <a:xfrm>
                <a:off x="447558" y="128203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231" name="Rectangle 230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32" name="Group 231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233" name="Group 232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235" name="Group 234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253" name="Rectangle 25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254" name="Group 253"/>
                      <p:cNvGrpSpPr/>
                      <p:nvPr/>
                    </p:nvGrpSpPr>
                    <p:grpSpPr>
                      <a:xfrm>
                        <a:off x="614907" y="3305974"/>
                        <a:ext cx="785924" cy="1100416"/>
                        <a:chOff x="630125" y="2059065"/>
                        <a:chExt cx="785924" cy="1100416"/>
                      </a:xfrm>
                    </p:grpSpPr>
                    <p:grpSp>
                      <p:nvGrpSpPr>
                        <p:cNvPr id="255" name="Group 25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257" name="Freeform 25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258" name="Freeform 257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259" name="Freeform 258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256" name="TextBox 255"/>
                        <p:cNvSpPr txBox="1"/>
                        <p:nvPr/>
                      </p:nvSpPr>
                      <p:spPr>
                        <a:xfrm rot="16200000">
                          <a:off x="643918" y="2387349"/>
                          <a:ext cx="1100416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236" name="Group 23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237" name="Rectangle 23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238" name="Group 23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239" name="TextBox 23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240" name="Group 23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241" name="Group 24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50" name="Freeform 24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51" name="Freeform 25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52" name="Freeform 25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242" name="Group 24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47" name="Freeform 24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48" name="Freeform 24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49" name="Freeform 24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243" name="Group 24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244" name="Freeform 24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45" name="Freeform 24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246" name="Freeform 24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234" name="TextBox 233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sp>
            <p:nvSpPr>
              <p:cNvPr id="230" name="TextBox 229"/>
              <p:cNvSpPr txBox="1"/>
              <p:nvPr/>
            </p:nvSpPr>
            <p:spPr>
              <a:xfrm rot="16200000">
                <a:off x="2849063" y="2699198"/>
                <a:ext cx="1778348" cy="443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Physical Node</a:t>
                </a:r>
                <a:endParaRPr lang="en-US" sz="1400" dirty="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51518" y="1902912"/>
              <a:ext cx="3512602" cy="3255331"/>
              <a:chOff x="447558" y="1282032"/>
              <a:chExt cx="3512602" cy="3255331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447558" y="1417639"/>
                <a:ext cx="3475345" cy="3004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447558" y="292112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330" name="Rectangle 329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331" name="Group 330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334" name="Group 333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359" name="Rectangle 358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360" name="Group 359"/>
                      <p:cNvGrpSpPr/>
                      <p:nvPr/>
                    </p:nvGrpSpPr>
                    <p:grpSpPr>
                      <a:xfrm>
                        <a:off x="614907" y="3305973"/>
                        <a:ext cx="785924" cy="1100417"/>
                        <a:chOff x="630125" y="2059064"/>
                        <a:chExt cx="785924" cy="1100417"/>
                      </a:xfrm>
                    </p:grpSpPr>
                    <p:grpSp>
                      <p:nvGrpSpPr>
                        <p:cNvPr id="361" name="Group 360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363" name="Freeform 362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364" name="Freeform 363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365" name="Freeform 364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362" name="TextBox 361"/>
                        <p:cNvSpPr txBox="1"/>
                        <p:nvPr/>
                      </p:nvSpPr>
                      <p:spPr>
                        <a:xfrm rot="16200000">
                          <a:off x="643917" y="2387349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335" name="Group 334"/>
                    <p:cNvGrpSpPr/>
                    <p:nvPr/>
                  </p:nvGrpSpPr>
                  <p:grpSpPr>
                    <a:xfrm>
                      <a:off x="1582882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353" name="Rectangle 35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354" name="Group 353"/>
                      <p:cNvGrpSpPr/>
                      <p:nvPr/>
                    </p:nvGrpSpPr>
                    <p:grpSpPr>
                      <a:xfrm>
                        <a:off x="614907" y="3305972"/>
                        <a:ext cx="785925" cy="1100417"/>
                        <a:chOff x="630125" y="2059063"/>
                        <a:chExt cx="785925" cy="1100417"/>
                      </a:xfrm>
                    </p:grpSpPr>
                    <p:grpSp>
                      <p:nvGrpSpPr>
                        <p:cNvPr id="355" name="Group 35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357" name="Freeform 35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358" name="Freeform 357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356" name="TextBox 355"/>
                        <p:cNvSpPr txBox="1"/>
                        <p:nvPr/>
                      </p:nvSpPr>
                      <p:spPr>
                        <a:xfrm rot="16200000">
                          <a:off x="643918" y="2387348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336" name="Group 33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337" name="Rectangle 33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338" name="Group 33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339" name="TextBox 33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340" name="Group 33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341" name="Group 34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50" name="Freeform 34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51" name="Freeform 35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52" name="Freeform 35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342" name="Group 34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47" name="Freeform 34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48" name="Freeform 34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49" name="Freeform 34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343" name="Group 34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44" name="Freeform 34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45" name="Freeform 34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46" name="Freeform 34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333" name="TextBox 332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grpSp>
            <p:nvGrpSpPr>
              <p:cNvPr id="299" name="Group 298"/>
              <p:cNvGrpSpPr/>
              <p:nvPr/>
            </p:nvGrpSpPr>
            <p:grpSpPr>
              <a:xfrm>
                <a:off x="447558" y="1282032"/>
                <a:ext cx="3098800" cy="1616241"/>
                <a:chOff x="457200" y="2921122"/>
                <a:chExt cx="3098800" cy="1616241"/>
              </a:xfrm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302" name="Group 301"/>
                <p:cNvGrpSpPr/>
                <p:nvPr/>
              </p:nvGrpSpPr>
              <p:grpSpPr>
                <a:xfrm>
                  <a:off x="565727" y="2921123"/>
                  <a:ext cx="2881336" cy="1503095"/>
                  <a:chOff x="565727" y="2921123"/>
                  <a:chExt cx="2881336" cy="1503095"/>
                </a:xfrm>
              </p:grpSpPr>
              <p:grpSp>
                <p:nvGrpSpPr>
                  <p:cNvPr id="303" name="Group 302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305" name="Group 304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323" name="Rectangle 32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324" name="Group 323"/>
                      <p:cNvGrpSpPr/>
                      <p:nvPr/>
                    </p:nvGrpSpPr>
                    <p:grpSpPr>
                      <a:xfrm>
                        <a:off x="614907" y="3305974"/>
                        <a:ext cx="785924" cy="1100416"/>
                        <a:chOff x="630125" y="2059065"/>
                        <a:chExt cx="785924" cy="1100416"/>
                      </a:xfrm>
                    </p:grpSpPr>
                    <p:grpSp>
                      <p:nvGrpSpPr>
                        <p:cNvPr id="325" name="Group 32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327" name="Freeform 32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328" name="Freeform 327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329" name="Freeform 328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326" name="TextBox 325"/>
                        <p:cNvSpPr txBox="1"/>
                        <p:nvPr/>
                      </p:nvSpPr>
                      <p:spPr>
                        <a:xfrm rot="16200000">
                          <a:off x="643918" y="2387349"/>
                          <a:ext cx="1100416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</p:grpSp>
                </p:grpSp>
                <p:grpSp>
                  <p:nvGrpSpPr>
                    <p:cNvPr id="306" name="Group 30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307" name="Rectangle 30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308" name="Group 30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309" name="TextBox 30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/>
                            <a:t>Domain</a:t>
                          </a:r>
                          <a:endParaRPr lang="en-US" sz="1400" dirty="0"/>
                        </a:p>
                      </p:txBody>
                    </p:sp>
                    <p:grpSp>
                      <p:nvGrpSpPr>
                        <p:cNvPr id="310" name="Group 30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311" name="Group 31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20" name="Freeform 31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21" name="Freeform 32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22" name="Freeform 32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312" name="Group 31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17" name="Freeform 31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18" name="Freeform 31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19" name="Freeform 31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313" name="Group 31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14" name="Freeform 31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15" name="Freeform 31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16" name="Freeform 31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304" name="TextBox 303"/>
                  <p:cNvSpPr txBox="1"/>
                  <p:nvPr/>
                </p:nvSpPr>
                <p:spPr>
                  <a:xfrm>
                    <a:off x="1179072" y="2921123"/>
                    <a:ext cx="1915092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sp>
            <p:nvSpPr>
              <p:cNvPr id="300" name="TextBox 299"/>
              <p:cNvSpPr txBox="1"/>
              <p:nvPr/>
            </p:nvSpPr>
            <p:spPr>
              <a:xfrm rot="16200000">
                <a:off x="2849063" y="2699198"/>
                <a:ext cx="1778348" cy="443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Physical Node</a:t>
                </a:r>
                <a:endParaRPr lang="en-US" sz="1400" dirty="0"/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803918" y="1976389"/>
              <a:ext cx="3475345" cy="3334254"/>
              <a:chOff x="447558" y="1203109"/>
              <a:chExt cx="3475345" cy="3334254"/>
            </a:xfrm>
          </p:grpSpPr>
          <p:sp>
            <p:nvSpPr>
              <p:cNvPr id="367" name="Rectangle 366"/>
              <p:cNvSpPr/>
              <p:nvPr/>
            </p:nvSpPr>
            <p:spPr>
              <a:xfrm>
                <a:off x="447558" y="1417639"/>
                <a:ext cx="3475345" cy="30042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68" name="Group 367"/>
              <p:cNvGrpSpPr/>
              <p:nvPr/>
            </p:nvGrpSpPr>
            <p:grpSpPr>
              <a:xfrm>
                <a:off x="447558" y="2855353"/>
                <a:ext cx="3098800" cy="1682010"/>
                <a:chOff x="457200" y="2855353"/>
                <a:chExt cx="3098800" cy="1682010"/>
              </a:xfrm>
            </p:grpSpPr>
            <p:sp>
              <p:nvSpPr>
                <p:cNvPr id="400" name="Rectangle 399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401" name="Group 400"/>
                <p:cNvGrpSpPr/>
                <p:nvPr/>
              </p:nvGrpSpPr>
              <p:grpSpPr>
                <a:xfrm>
                  <a:off x="565727" y="2855353"/>
                  <a:ext cx="2881336" cy="1568865"/>
                  <a:chOff x="565727" y="2855353"/>
                  <a:chExt cx="2881336" cy="1568865"/>
                </a:xfrm>
              </p:grpSpPr>
              <p:grpSp>
                <p:nvGrpSpPr>
                  <p:cNvPr id="402" name="Group 401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404" name="Group 403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429" name="Rectangle 428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430" name="Group 429"/>
                      <p:cNvGrpSpPr/>
                      <p:nvPr/>
                    </p:nvGrpSpPr>
                    <p:grpSpPr>
                      <a:xfrm>
                        <a:off x="614907" y="3305973"/>
                        <a:ext cx="785924" cy="1100417"/>
                        <a:chOff x="630125" y="2059064"/>
                        <a:chExt cx="785924" cy="1100417"/>
                      </a:xfrm>
                    </p:grpSpPr>
                    <p:grpSp>
                      <p:nvGrpSpPr>
                        <p:cNvPr id="431" name="Group 430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433" name="Freeform 432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434" name="Freeform 433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435" name="Freeform 434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432" name="TextBox 431"/>
                        <p:cNvSpPr txBox="1"/>
                        <p:nvPr/>
                      </p:nvSpPr>
                      <p:spPr>
                        <a:xfrm rot="16200000">
                          <a:off x="643917" y="2387349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a:t>Domain</a:t>
                          </a:r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405" name="Group 404"/>
                    <p:cNvGrpSpPr/>
                    <p:nvPr/>
                  </p:nvGrpSpPr>
                  <p:grpSpPr>
                    <a:xfrm>
                      <a:off x="1582882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423" name="Rectangle 42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424" name="Group 423"/>
                      <p:cNvGrpSpPr/>
                      <p:nvPr/>
                    </p:nvGrpSpPr>
                    <p:grpSpPr>
                      <a:xfrm>
                        <a:off x="614907" y="3305972"/>
                        <a:ext cx="785925" cy="1100417"/>
                        <a:chOff x="630125" y="2059063"/>
                        <a:chExt cx="785925" cy="1100417"/>
                      </a:xfrm>
                    </p:grpSpPr>
                    <p:grpSp>
                      <p:nvGrpSpPr>
                        <p:cNvPr id="425" name="Group 42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427" name="Freeform 42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428" name="Freeform 427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426" name="TextBox 425"/>
                        <p:cNvSpPr txBox="1"/>
                        <p:nvPr/>
                      </p:nvSpPr>
                      <p:spPr>
                        <a:xfrm rot="16200000">
                          <a:off x="643918" y="2387348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a:t>Domain</a:t>
                          </a:r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406" name="Group 40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407" name="Rectangle 40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408" name="Group 40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409" name="TextBox 40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a:t>Domain</a:t>
                          </a:r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410" name="Group 40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411" name="Group 41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420" name="Freeform 41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421" name="Freeform 42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422" name="Freeform 42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412" name="Group 41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417" name="Freeform 41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418" name="Freeform 41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419" name="Freeform 41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413" name="Group 41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414" name="Freeform 41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415" name="Freeform 41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416" name="Freeform 41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403" name="TextBox 402"/>
                  <p:cNvSpPr txBox="1"/>
                  <p:nvPr/>
                </p:nvSpPr>
                <p:spPr>
                  <a:xfrm>
                    <a:off x="1179072" y="2855353"/>
                    <a:ext cx="1915091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grpSp>
            <p:nvGrpSpPr>
              <p:cNvPr id="369" name="Group 368"/>
              <p:cNvGrpSpPr/>
              <p:nvPr/>
            </p:nvGrpSpPr>
            <p:grpSpPr>
              <a:xfrm>
                <a:off x="447558" y="1203109"/>
                <a:ext cx="3098800" cy="1695164"/>
                <a:chOff x="457200" y="2842199"/>
                <a:chExt cx="3098800" cy="1695164"/>
              </a:xfrm>
            </p:grpSpPr>
            <p:sp>
              <p:nvSpPr>
                <p:cNvPr id="371" name="Rectangle 370"/>
                <p:cNvSpPr/>
                <p:nvPr/>
              </p:nvSpPr>
              <p:spPr>
                <a:xfrm>
                  <a:off x="457200" y="2921122"/>
                  <a:ext cx="3098800" cy="1616241"/>
                </a:xfrm>
                <a:prstGeom prst="rect">
                  <a:avLst/>
                </a:prstGeom>
                <a:solidFill>
                  <a:srgbClr val="3366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372" name="Group 371"/>
                <p:cNvGrpSpPr/>
                <p:nvPr/>
              </p:nvGrpSpPr>
              <p:grpSpPr>
                <a:xfrm>
                  <a:off x="565727" y="2842199"/>
                  <a:ext cx="2881336" cy="1582019"/>
                  <a:chOff x="565727" y="2842199"/>
                  <a:chExt cx="2881336" cy="1582019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565727" y="3290455"/>
                    <a:ext cx="2881336" cy="1133763"/>
                    <a:chOff x="565727" y="3290455"/>
                    <a:chExt cx="2881336" cy="1133763"/>
                  </a:xfrm>
                </p:grpSpPr>
                <p:grpSp>
                  <p:nvGrpSpPr>
                    <p:cNvPr id="375" name="Group 374"/>
                    <p:cNvGrpSpPr/>
                    <p:nvPr/>
                  </p:nvGrpSpPr>
                  <p:grpSpPr>
                    <a:xfrm>
                      <a:off x="565727" y="3290455"/>
                      <a:ext cx="847027" cy="1131454"/>
                      <a:chOff x="565727" y="3290455"/>
                      <a:chExt cx="847027" cy="1131454"/>
                    </a:xfrm>
                  </p:grpSpPr>
                  <p:sp>
                    <p:nvSpPr>
                      <p:cNvPr id="393" name="Rectangle 392"/>
                      <p:cNvSpPr/>
                      <p:nvPr/>
                    </p:nvSpPr>
                    <p:spPr>
                      <a:xfrm>
                        <a:off x="565727" y="3290455"/>
                        <a:ext cx="847027" cy="1131454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394" name="Group 393"/>
                      <p:cNvGrpSpPr/>
                      <p:nvPr/>
                    </p:nvGrpSpPr>
                    <p:grpSpPr>
                      <a:xfrm>
                        <a:off x="614907" y="3305974"/>
                        <a:ext cx="785924" cy="1100416"/>
                        <a:chOff x="630125" y="2059065"/>
                        <a:chExt cx="785924" cy="1100416"/>
                      </a:xfrm>
                    </p:grpSpPr>
                    <p:grpSp>
                      <p:nvGrpSpPr>
                        <p:cNvPr id="395" name="Group 394"/>
                        <p:cNvGrpSpPr/>
                        <p:nvPr/>
                      </p:nvGrpSpPr>
                      <p:grpSpPr>
                        <a:xfrm>
                          <a:off x="630125" y="2170485"/>
                          <a:ext cx="408296" cy="877576"/>
                          <a:chOff x="694523" y="3391951"/>
                          <a:chExt cx="408296" cy="877576"/>
                        </a:xfrm>
                      </p:grpSpPr>
                      <p:sp>
                        <p:nvSpPr>
                          <p:cNvPr id="397" name="Freeform 396"/>
                          <p:cNvSpPr/>
                          <p:nvPr/>
                        </p:nvSpPr>
                        <p:spPr>
                          <a:xfrm>
                            <a:off x="6945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398" name="Freeform 397"/>
                          <p:cNvSpPr/>
                          <p:nvPr/>
                        </p:nvSpPr>
                        <p:spPr>
                          <a:xfrm>
                            <a:off x="8469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  <p:sp>
                        <p:nvSpPr>
                          <p:cNvPr id="399" name="Freeform 398"/>
                          <p:cNvSpPr/>
                          <p:nvPr/>
                        </p:nvSpPr>
                        <p:spPr>
                          <a:xfrm>
                            <a:off x="999323" y="3391951"/>
                            <a:ext cx="103496" cy="877576"/>
                          </a:xfrm>
                          <a:custGeom>
                            <a:avLst/>
                            <a:gdLst>
                              <a:gd name="connsiteX0" fmla="*/ 93171 w 103496"/>
                              <a:gd name="connsiteY0" fmla="*/ 0 h 877576"/>
                              <a:gd name="connsiteX1" fmla="*/ 247 w 103496"/>
                              <a:gd name="connsiteY1" fmla="*/ 123893 h 877576"/>
                              <a:gd name="connsiteX2" fmla="*/ 247 w 103496"/>
                              <a:gd name="connsiteY2" fmla="*/ 123893 h 877576"/>
                              <a:gd name="connsiteX3" fmla="*/ 72521 w 103496"/>
                              <a:gd name="connsiteY3" fmla="*/ 247786 h 877576"/>
                              <a:gd name="connsiteX4" fmla="*/ 247 w 103496"/>
                              <a:gd name="connsiteY4" fmla="*/ 402652 h 877576"/>
                              <a:gd name="connsiteX5" fmla="*/ 103496 w 103496"/>
                              <a:gd name="connsiteY5" fmla="*/ 567843 h 877576"/>
                              <a:gd name="connsiteX6" fmla="*/ 247 w 103496"/>
                              <a:gd name="connsiteY6" fmla="*/ 733034 h 877576"/>
                              <a:gd name="connsiteX7" fmla="*/ 93171 w 103496"/>
                              <a:gd name="connsiteY7" fmla="*/ 877576 h 87757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3496" h="877576">
                                <a:moveTo>
                                  <a:pt x="93171" y="0"/>
                                </a:moveTo>
                                <a:lnTo>
                                  <a:pt x="247" y="123893"/>
                                </a:lnTo>
                                <a:lnTo>
                                  <a:pt x="247" y="123893"/>
                                </a:lnTo>
                                <a:cubicBezTo>
                                  <a:pt x="12293" y="144542"/>
                                  <a:pt x="72521" y="201326"/>
                                  <a:pt x="72521" y="247786"/>
                                </a:cubicBezTo>
                                <a:cubicBezTo>
                                  <a:pt x="72521" y="294246"/>
                                  <a:pt x="-4916" y="349309"/>
                                  <a:pt x="247" y="402652"/>
                                </a:cubicBezTo>
                                <a:cubicBezTo>
                                  <a:pt x="5409" y="455995"/>
                                  <a:pt x="103496" y="512779"/>
                                  <a:pt x="103496" y="567843"/>
                                </a:cubicBezTo>
                                <a:cubicBezTo>
                                  <a:pt x="103496" y="622907"/>
                                  <a:pt x="1968" y="681412"/>
                                  <a:pt x="247" y="733034"/>
                                </a:cubicBezTo>
                                <a:cubicBezTo>
                                  <a:pt x="-1474" y="784656"/>
                                  <a:pt x="45848" y="831116"/>
                                  <a:pt x="93171" y="877576"/>
                                </a:cubicBezTo>
                              </a:path>
                            </a:pathLst>
                          </a:custGeom>
                          <a:ln>
                            <a:solidFill>
                              <a:srgbClr val="800000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400"/>
                          </a:p>
                        </p:txBody>
                      </p:sp>
                    </p:grpSp>
                    <p:sp>
                      <p:nvSpPr>
                        <p:cNvPr id="396" name="TextBox 395"/>
                        <p:cNvSpPr txBox="1"/>
                        <p:nvPr/>
                      </p:nvSpPr>
                      <p:spPr>
                        <a:xfrm rot="16200000">
                          <a:off x="643918" y="2387349"/>
                          <a:ext cx="1100416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a:t>Domain</a:t>
                          </a:r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76" name="Group 375"/>
                    <p:cNvGrpSpPr/>
                    <p:nvPr/>
                  </p:nvGrpSpPr>
                  <p:grpSpPr>
                    <a:xfrm>
                      <a:off x="2600036" y="3292764"/>
                      <a:ext cx="847027" cy="1131454"/>
                      <a:chOff x="2600036" y="3292764"/>
                      <a:chExt cx="847027" cy="1131454"/>
                    </a:xfrm>
                  </p:grpSpPr>
                  <p:sp>
                    <p:nvSpPr>
                      <p:cNvPr id="377" name="Rectangle 376"/>
                      <p:cNvSpPr/>
                      <p:nvPr/>
                    </p:nvSpPr>
                    <p:spPr>
                      <a:xfrm>
                        <a:off x="2600036" y="3292764"/>
                        <a:ext cx="847027" cy="1131454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grpSp>
                    <p:nvGrpSpPr>
                      <p:cNvPr id="378" name="Group 377"/>
                      <p:cNvGrpSpPr/>
                      <p:nvPr/>
                    </p:nvGrpSpPr>
                    <p:grpSpPr>
                      <a:xfrm>
                        <a:off x="2649216" y="3308281"/>
                        <a:ext cx="785925" cy="1100417"/>
                        <a:chOff x="2649216" y="3308281"/>
                        <a:chExt cx="785925" cy="1100417"/>
                      </a:xfrm>
                    </p:grpSpPr>
                    <p:sp>
                      <p:nvSpPr>
                        <p:cNvPr id="379" name="TextBox 378"/>
                        <p:cNvSpPr txBox="1"/>
                        <p:nvPr/>
                      </p:nvSpPr>
                      <p:spPr>
                        <a:xfrm rot="16200000">
                          <a:off x="2663009" y="3636566"/>
                          <a:ext cx="1100417" cy="44384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a:t>Domain</a:t>
                          </a:r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380" name="Group 379"/>
                        <p:cNvGrpSpPr/>
                        <p:nvPr/>
                      </p:nvGrpSpPr>
                      <p:grpSpPr>
                        <a:xfrm>
                          <a:off x="2649216" y="3417810"/>
                          <a:ext cx="515214" cy="881784"/>
                          <a:chOff x="2649216" y="3417810"/>
                          <a:chExt cx="515214" cy="881784"/>
                        </a:xfrm>
                      </p:grpSpPr>
                      <p:grpSp>
                        <p:nvGrpSpPr>
                          <p:cNvPr id="381" name="Group 380"/>
                          <p:cNvGrpSpPr/>
                          <p:nvPr/>
                        </p:nvGrpSpPr>
                        <p:grpSpPr>
                          <a:xfrm>
                            <a:off x="2649216" y="3419703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90" name="Freeform 389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91" name="Freeform 390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92" name="Freeform 391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382" name="Group 381"/>
                          <p:cNvGrpSpPr/>
                          <p:nvPr/>
                        </p:nvGrpSpPr>
                        <p:grpSpPr>
                          <a:xfrm>
                            <a:off x="2697711" y="3422018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87" name="Freeform 386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88" name="Freeform 387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89" name="Freeform 388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  <p:grpSp>
                        <p:nvGrpSpPr>
                          <p:cNvPr id="383" name="Group 382"/>
                          <p:cNvGrpSpPr/>
                          <p:nvPr/>
                        </p:nvGrpSpPr>
                        <p:grpSpPr>
                          <a:xfrm>
                            <a:off x="2756134" y="3417810"/>
                            <a:ext cx="408296" cy="877576"/>
                            <a:chOff x="694523" y="3391951"/>
                            <a:chExt cx="408296" cy="877576"/>
                          </a:xfrm>
                        </p:grpSpPr>
                        <p:sp>
                          <p:nvSpPr>
                            <p:cNvPr id="384" name="Freeform 383"/>
                            <p:cNvSpPr/>
                            <p:nvPr/>
                          </p:nvSpPr>
                          <p:spPr>
                            <a:xfrm>
                              <a:off x="6945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85" name="Freeform 384"/>
                            <p:cNvSpPr/>
                            <p:nvPr/>
                          </p:nvSpPr>
                          <p:spPr>
                            <a:xfrm>
                              <a:off x="8469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  <p:sp>
                          <p:nvSpPr>
                            <p:cNvPr id="386" name="Freeform 385"/>
                            <p:cNvSpPr/>
                            <p:nvPr/>
                          </p:nvSpPr>
                          <p:spPr>
                            <a:xfrm>
                              <a:off x="999323" y="3391951"/>
                              <a:ext cx="103496" cy="877576"/>
                            </a:xfrm>
                            <a:custGeom>
                              <a:avLst/>
                              <a:gdLst>
                                <a:gd name="connsiteX0" fmla="*/ 93171 w 103496"/>
                                <a:gd name="connsiteY0" fmla="*/ 0 h 877576"/>
                                <a:gd name="connsiteX1" fmla="*/ 247 w 103496"/>
                                <a:gd name="connsiteY1" fmla="*/ 123893 h 877576"/>
                                <a:gd name="connsiteX2" fmla="*/ 247 w 103496"/>
                                <a:gd name="connsiteY2" fmla="*/ 123893 h 877576"/>
                                <a:gd name="connsiteX3" fmla="*/ 72521 w 103496"/>
                                <a:gd name="connsiteY3" fmla="*/ 247786 h 877576"/>
                                <a:gd name="connsiteX4" fmla="*/ 247 w 103496"/>
                                <a:gd name="connsiteY4" fmla="*/ 402652 h 877576"/>
                                <a:gd name="connsiteX5" fmla="*/ 103496 w 103496"/>
                                <a:gd name="connsiteY5" fmla="*/ 567843 h 877576"/>
                                <a:gd name="connsiteX6" fmla="*/ 247 w 103496"/>
                                <a:gd name="connsiteY6" fmla="*/ 733034 h 877576"/>
                                <a:gd name="connsiteX7" fmla="*/ 93171 w 103496"/>
                                <a:gd name="connsiteY7" fmla="*/ 877576 h 877576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03496" h="877576">
                                  <a:moveTo>
                                    <a:pt x="93171" y="0"/>
                                  </a:moveTo>
                                  <a:lnTo>
                                    <a:pt x="247" y="123893"/>
                                  </a:lnTo>
                                  <a:lnTo>
                                    <a:pt x="247" y="123893"/>
                                  </a:lnTo>
                                  <a:cubicBezTo>
                                    <a:pt x="12293" y="144542"/>
                                    <a:pt x="72521" y="201326"/>
                                    <a:pt x="72521" y="247786"/>
                                  </a:cubicBezTo>
                                  <a:cubicBezTo>
                                    <a:pt x="72521" y="294246"/>
                                    <a:pt x="-4916" y="349309"/>
                                    <a:pt x="247" y="402652"/>
                                  </a:cubicBezTo>
                                  <a:cubicBezTo>
                                    <a:pt x="5409" y="455995"/>
                                    <a:pt x="103496" y="512779"/>
                                    <a:pt x="103496" y="567843"/>
                                  </a:cubicBezTo>
                                  <a:cubicBezTo>
                                    <a:pt x="103496" y="622907"/>
                                    <a:pt x="1968" y="681412"/>
                                    <a:pt x="247" y="733034"/>
                                  </a:cubicBezTo>
                                  <a:cubicBezTo>
                                    <a:pt x="-1474" y="784656"/>
                                    <a:pt x="45848" y="831116"/>
                                    <a:pt x="93171" y="877576"/>
                                  </a:cubicBezTo>
                                </a:path>
                              </a:pathLst>
                            </a:custGeom>
                            <a:ln>
                              <a:solidFill>
                                <a:srgbClr val="800000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400"/>
                            </a:p>
                          </p:txBody>
                        </p:sp>
                      </p:grpSp>
                    </p:grpSp>
                  </p:grpSp>
                </p:grpSp>
              </p:grpSp>
              <p:sp>
                <p:nvSpPr>
                  <p:cNvPr id="374" name="TextBox 373"/>
                  <p:cNvSpPr txBox="1"/>
                  <p:nvPr/>
                </p:nvSpPr>
                <p:spPr>
                  <a:xfrm>
                    <a:off x="1179072" y="2842199"/>
                    <a:ext cx="1915091" cy="446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Virtual Process</a:t>
                    </a:r>
                    <a:endParaRPr lang="en-US" sz="1400" dirty="0"/>
                  </a:p>
                </p:txBody>
              </p:sp>
            </p:grpSp>
          </p:grpSp>
          <p:sp>
            <p:nvSpPr>
              <p:cNvPr id="370" name="TextBox 369"/>
              <p:cNvSpPr txBox="1"/>
              <p:nvPr/>
            </p:nvSpPr>
            <p:spPr>
              <a:xfrm rot="16200000">
                <a:off x="2796739" y="2686045"/>
                <a:ext cx="1778347" cy="443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Physical Node</a:t>
                </a:r>
                <a:endParaRPr lang="en-US" sz="1400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2953506" y="1100868"/>
            <a:ext cx="1393293" cy="682456"/>
            <a:chOff x="2184754" y="5454960"/>
            <a:chExt cx="1393293" cy="682456"/>
          </a:xfrm>
        </p:grpSpPr>
        <p:sp>
          <p:nvSpPr>
            <p:cNvPr id="438" name="TextBox 437"/>
            <p:cNvSpPr txBox="1"/>
            <p:nvPr/>
          </p:nvSpPr>
          <p:spPr>
            <a:xfrm>
              <a:off x="2446607" y="5829639"/>
              <a:ext cx="1131440" cy="307777"/>
            </a:xfrm>
            <a:prstGeom prst="rect">
              <a:avLst/>
            </a:prstGeom>
            <a:solidFill>
              <a:srgbClr val="D9D9D9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User defined</a:t>
              </a:r>
              <a:endParaRPr lang="en-US" sz="1400" dirty="0"/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2184754" y="5454960"/>
              <a:ext cx="1393293" cy="307777"/>
            </a:xfrm>
            <a:prstGeom prst="rect">
              <a:avLst/>
            </a:prstGeom>
            <a:solidFill>
              <a:srgbClr val="66CC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Runtime defined</a:t>
              </a:r>
              <a:endParaRPr lang="en-US" sz="14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1" y="4442675"/>
            <a:ext cx="3598074" cy="22305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16200000">
            <a:off x="2630971" y="5371513"/>
            <a:ext cx="152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Argobots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 smtClean="0"/>
              <a:t>Abstract Machine</a:t>
            </a:r>
            <a:endParaRPr lang="en-US" sz="14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1655" y="3900079"/>
            <a:ext cx="1509822" cy="497656"/>
            <a:chOff x="1111655" y="3900079"/>
            <a:chExt cx="1509822" cy="497656"/>
          </a:xfrm>
        </p:grpSpPr>
        <p:sp>
          <p:nvSpPr>
            <p:cNvPr id="23" name="Chevron 22"/>
            <p:cNvSpPr/>
            <p:nvPr/>
          </p:nvSpPr>
          <p:spPr>
            <a:xfrm rot="5400000">
              <a:off x="1617738" y="3931420"/>
              <a:ext cx="497656" cy="434974"/>
            </a:xfrm>
            <a:prstGeom prst="chevr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4" name="Chevron 443"/>
            <p:cNvSpPr/>
            <p:nvPr/>
          </p:nvSpPr>
          <p:spPr>
            <a:xfrm rot="5400000">
              <a:off x="2155162" y="3931420"/>
              <a:ext cx="497656" cy="434974"/>
            </a:xfrm>
            <a:prstGeom prst="chevr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6" name="Chevron 445"/>
            <p:cNvSpPr/>
            <p:nvPr/>
          </p:nvSpPr>
          <p:spPr>
            <a:xfrm rot="5400000">
              <a:off x="1080314" y="3931420"/>
              <a:ext cx="497656" cy="434974"/>
            </a:xfrm>
            <a:prstGeom prst="chevr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41" name="Rectangle 440"/>
          <p:cNvSpPr/>
          <p:nvPr/>
        </p:nvSpPr>
        <p:spPr>
          <a:xfrm>
            <a:off x="4642321" y="5749494"/>
            <a:ext cx="4375726" cy="645674"/>
          </a:xfrm>
          <a:prstGeom prst="rect">
            <a:avLst/>
          </a:prstGeom>
          <a:solidFill>
            <a:srgbClr val="66CCFF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>
            <a:off x="4642321" y="2577845"/>
            <a:ext cx="4375726" cy="1447934"/>
          </a:xfrm>
          <a:prstGeom prst="rect">
            <a:avLst/>
          </a:prstGeom>
          <a:solidFill>
            <a:srgbClr val="66CCFF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extBox 438"/>
          <p:cNvSpPr txBox="1"/>
          <p:nvPr/>
        </p:nvSpPr>
        <p:spPr>
          <a:xfrm>
            <a:off x="3259153" y="6492875"/>
            <a:ext cx="5453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5F5F5F"/>
                </a:solidFill>
              </a:rPr>
              <a:t>* Team members: </a:t>
            </a:r>
            <a:r>
              <a:rPr lang="en-US" sz="1400" dirty="0">
                <a:solidFill>
                  <a:srgbClr val="5F5F5F"/>
                </a:solidFill>
              </a:rPr>
              <a:t>George </a:t>
            </a:r>
            <a:r>
              <a:rPr lang="en-US" sz="1400" dirty="0" err="1">
                <a:solidFill>
                  <a:srgbClr val="5F5F5F"/>
                </a:solidFill>
              </a:rPr>
              <a:t>Bosilca</a:t>
            </a:r>
            <a:r>
              <a:rPr lang="en-US" sz="1400" dirty="0">
                <a:solidFill>
                  <a:srgbClr val="5F5F5F"/>
                </a:solidFill>
              </a:rPr>
              <a:t>, Thomas </a:t>
            </a:r>
            <a:r>
              <a:rPr lang="en-US" sz="1400" dirty="0" err="1">
                <a:solidFill>
                  <a:srgbClr val="5F5F5F"/>
                </a:solidFill>
              </a:rPr>
              <a:t>Herault</a:t>
            </a:r>
            <a:r>
              <a:rPr lang="en-US" sz="1400" dirty="0">
                <a:solidFill>
                  <a:srgbClr val="5F5F5F"/>
                </a:solidFill>
              </a:rPr>
              <a:t>, Damien Genet (UTK)</a:t>
            </a:r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635000" y="1778000"/>
            <a:ext cx="2459182" cy="34988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59184" y="274639"/>
            <a:ext cx="3514746" cy="623432"/>
          </a:xfrm>
          <a:prstGeom prst="rect">
            <a:avLst/>
          </a:prstGeom>
          <a:solidFill>
            <a:srgbClr val="CC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59184" y="1838612"/>
            <a:ext cx="2496272" cy="3377619"/>
            <a:chOff x="159184" y="1778000"/>
            <a:chExt cx="2496272" cy="3498844"/>
          </a:xfrm>
        </p:grpSpPr>
        <p:sp>
          <p:nvSpPr>
            <p:cNvPr id="44" name="Rectangle 43"/>
            <p:cNvSpPr/>
            <p:nvPr/>
          </p:nvSpPr>
          <p:spPr>
            <a:xfrm>
              <a:off x="159184" y="1778000"/>
              <a:ext cx="2496272" cy="77931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9184" y="3591018"/>
              <a:ext cx="2496272" cy="77931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9184" y="4497528"/>
              <a:ext cx="2496272" cy="77931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9184" y="1905192"/>
              <a:ext cx="390376" cy="327640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 rot="16200000">
              <a:off x="-247059" y="3515514"/>
              <a:ext cx="120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3366FF"/>
                  </a:solidFill>
                </a:rPr>
                <a:t>Data View</a:t>
              </a:r>
              <a:endParaRPr lang="en-US" b="1" dirty="0">
                <a:solidFill>
                  <a:srgbClr val="3366FF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3858487" y="380996"/>
            <a:ext cx="5040583" cy="163952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58487" y="2066707"/>
            <a:ext cx="5040583" cy="4525748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4066165" cy="75290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</a:t>
            </a:r>
            <a:r>
              <a:rPr lang="en-US" sz="3600" dirty="0" err="1" smtClean="0"/>
              <a:t>PaRSEC</a:t>
            </a:r>
            <a:r>
              <a:rPr lang="en-US" sz="3600" dirty="0" smtClean="0"/>
              <a:t> data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286" y="300180"/>
            <a:ext cx="5000089" cy="6367320"/>
          </a:xfrm>
        </p:spPr>
        <p:txBody>
          <a:bodyPr>
            <a:noAutofit/>
          </a:bodyPr>
          <a:lstStyle/>
          <a:p>
            <a:r>
              <a:rPr lang="en-US" sz="1800" dirty="0" smtClean="0"/>
              <a:t>A data-copy is the basic unit of data</a:t>
            </a:r>
          </a:p>
          <a:p>
            <a:pPr lvl="1"/>
            <a:r>
              <a:rPr lang="en-US" sz="1600" dirty="0" smtClean="0"/>
              <a:t>Has a memory layout</a:t>
            </a:r>
          </a:p>
          <a:p>
            <a:pPr lvl="1"/>
            <a:r>
              <a:rPr lang="en-US" sz="1600" dirty="0"/>
              <a:t>H</a:t>
            </a:r>
            <a:r>
              <a:rPr lang="en-US" sz="1600" dirty="0" smtClean="0"/>
              <a:t>as </a:t>
            </a:r>
            <a:r>
              <a:rPr lang="en-US" sz="1600" dirty="0"/>
              <a:t>a property of locality (device, NUMA domain, node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Has a version associated with</a:t>
            </a:r>
          </a:p>
          <a:p>
            <a:pPr lvl="1"/>
            <a:r>
              <a:rPr lang="en-US" sz="1600" dirty="0" smtClean="0"/>
              <a:t>Can be replicated</a:t>
            </a:r>
          </a:p>
          <a:p>
            <a:r>
              <a:rPr lang="en-US" sz="1800" dirty="0" smtClean="0"/>
              <a:t>A data is the manipulation token, the basic unit used in the description of the dataflow</a:t>
            </a:r>
          </a:p>
          <a:p>
            <a:pPr lvl="1"/>
            <a:r>
              <a:rPr lang="en-US" sz="1600" dirty="0"/>
              <a:t>H</a:t>
            </a:r>
            <a:r>
              <a:rPr lang="en-US" sz="1600" dirty="0" smtClean="0"/>
              <a:t>ave multiple coherent copies (remote node, device, checkpoint)</a:t>
            </a:r>
          </a:p>
          <a:p>
            <a:pPr lvl="1"/>
            <a:r>
              <a:rPr lang="en-US" sz="1600" dirty="0" smtClean="0"/>
              <a:t>They can have different memory layout</a:t>
            </a:r>
          </a:p>
          <a:p>
            <a:pPr lvl="1"/>
            <a:r>
              <a:rPr lang="en-US" sz="1600" dirty="0" smtClean="0"/>
              <a:t>Only accessible via the most current version of the data</a:t>
            </a:r>
          </a:p>
          <a:p>
            <a:pPr lvl="1"/>
            <a:r>
              <a:rPr lang="en-US" sz="1600" dirty="0" smtClean="0"/>
              <a:t>Can be migrated</a:t>
            </a:r>
          </a:p>
          <a:p>
            <a:r>
              <a:rPr lang="en-US" sz="1800" b="1" dirty="0" smtClean="0">
                <a:solidFill>
                  <a:srgbClr val="FF6600"/>
                </a:solidFill>
              </a:rPr>
              <a:t>Data collections </a:t>
            </a:r>
            <a:r>
              <a:rPr lang="en-US" sz="1800" dirty="0" smtClean="0"/>
              <a:t>are ensemble of data distributed among the nodes</a:t>
            </a:r>
          </a:p>
          <a:p>
            <a:pPr lvl="1"/>
            <a:r>
              <a:rPr lang="en-US" sz="1600" dirty="0" smtClean="0"/>
              <a:t>Can be regular (multi-dimensional matrices)</a:t>
            </a:r>
          </a:p>
          <a:p>
            <a:pPr lvl="1"/>
            <a:r>
              <a:rPr lang="en-US" sz="1600" dirty="0" smtClean="0"/>
              <a:t>Or irregular (sparse data, graphs)</a:t>
            </a:r>
          </a:p>
          <a:p>
            <a:pPr lvl="1"/>
            <a:r>
              <a:rPr lang="en-US" sz="1600" dirty="0" smtClean="0"/>
              <a:t>Can be regularly distributed (cyclic-k) or arbitrarily</a:t>
            </a:r>
          </a:p>
          <a:p>
            <a:r>
              <a:rPr lang="en-US" sz="1600" b="1" dirty="0" smtClean="0">
                <a:solidFill>
                  <a:srgbClr val="3366FF"/>
                </a:solidFill>
              </a:rPr>
              <a:t>Data View </a:t>
            </a:r>
            <a:r>
              <a:rPr lang="en-US" sz="1600" dirty="0" smtClean="0"/>
              <a:t>a subset of the data collection used in a particular algorithm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49560" y="1778000"/>
            <a:ext cx="2222516" cy="779316"/>
            <a:chOff x="549560" y="1778000"/>
            <a:chExt cx="2222516" cy="779316"/>
          </a:xfrm>
          <a:solidFill>
            <a:srgbClr val="D9D9D9"/>
          </a:solidFill>
        </p:grpSpPr>
        <p:grpSp>
          <p:nvGrpSpPr>
            <p:cNvPr id="16" name="Group 15"/>
            <p:cNvGrpSpPr/>
            <p:nvPr/>
          </p:nvGrpSpPr>
          <p:grpSpPr>
            <a:xfrm>
              <a:off x="765752" y="1838613"/>
              <a:ext cx="1790133" cy="658091"/>
              <a:chOff x="734867" y="1899225"/>
              <a:chExt cx="1790133" cy="658091"/>
            </a:xfrm>
            <a:grpFill/>
          </p:grpSpPr>
          <p:sp>
            <p:nvSpPr>
              <p:cNvPr id="5" name="Diamond 4"/>
              <p:cNvSpPr/>
              <p:nvPr/>
            </p:nvSpPr>
            <p:spPr>
              <a:xfrm>
                <a:off x="734867" y="1899225"/>
                <a:ext cx="796637" cy="658091"/>
              </a:xfrm>
              <a:prstGeom prst="diamond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ctagon 5"/>
              <p:cNvSpPr/>
              <p:nvPr/>
            </p:nvSpPr>
            <p:spPr>
              <a:xfrm>
                <a:off x="1177639" y="1922316"/>
                <a:ext cx="658091" cy="611909"/>
              </a:xfrm>
              <a:prstGeom prst="oct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481865" y="1899225"/>
                <a:ext cx="623455" cy="623455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apezoid 7"/>
              <p:cNvSpPr/>
              <p:nvPr/>
            </p:nvSpPr>
            <p:spPr>
              <a:xfrm>
                <a:off x="1751454" y="1899225"/>
                <a:ext cx="773546" cy="623455"/>
              </a:xfrm>
              <a:prstGeom prst="trapezoid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549560" y="1778000"/>
              <a:ext cx="247076" cy="779316"/>
            </a:xfrm>
            <a:prstGeom prst="leftBrac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flipH="1">
              <a:off x="2525000" y="1778000"/>
              <a:ext cx="247076" cy="779316"/>
            </a:xfrm>
            <a:prstGeom prst="leftBrac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9183" y="6384575"/>
            <a:ext cx="1738614" cy="369332"/>
          </a:xfrm>
          <a:prstGeom prst="rect">
            <a:avLst/>
          </a:prstGeom>
          <a:solidFill>
            <a:srgbClr val="66CC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Runtime defined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9183" y="6003710"/>
            <a:ext cx="1401946" cy="369332"/>
          </a:xfrm>
          <a:prstGeom prst="rect">
            <a:avLst/>
          </a:prstGeom>
          <a:solidFill>
            <a:srgbClr val="D9D9D9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User defined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49560" y="2684509"/>
            <a:ext cx="2222516" cy="779316"/>
            <a:chOff x="549560" y="1778000"/>
            <a:chExt cx="2222516" cy="779316"/>
          </a:xfrm>
          <a:solidFill>
            <a:srgbClr val="D9D9D9"/>
          </a:solidFill>
        </p:grpSpPr>
        <p:grpSp>
          <p:nvGrpSpPr>
            <p:cNvPr id="23" name="Group 22"/>
            <p:cNvGrpSpPr/>
            <p:nvPr/>
          </p:nvGrpSpPr>
          <p:grpSpPr>
            <a:xfrm>
              <a:off x="1208524" y="1838613"/>
              <a:ext cx="1347361" cy="635000"/>
              <a:chOff x="1177639" y="1899225"/>
              <a:chExt cx="1347361" cy="635000"/>
            </a:xfrm>
            <a:grpFill/>
          </p:grpSpPr>
          <p:sp>
            <p:nvSpPr>
              <p:cNvPr id="27" name="Octagon 26"/>
              <p:cNvSpPr/>
              <p:nvPr/>
            </p:nvSpPr>
            <p:spPr>
              <a:xfrm>
                <a:off x="1177639" y="1922316"/>
                <a:ext cx="658091" cy="611909"/>
              </a:xfrm>
              <a:prstGeom prst="octagon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apezoid 28"/>
              <p:cNvSpPr/>
              <p:nvPr/>
            </p:nvSpPr>
            <p:spPr>
              <a:xfrm>
                <a:off x="1751454" y="1899225"/>
                <a:ext cx="773546" cy="623455"/>
              </a:xfrm>
              <a:prstGeom prst="trapezoid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Left Brace 23"/>
            <p:cNvSpPr/>
            <p:nvPr/>
          </p:nvSpPr>
          <p:spPr>
            <a:xfrm>
              <a:off x="549560" y="1778000"/>
              <a:ext cx="247076" cy="779316"/>
            </a:xfrm>
            <a:prstGeom prst="leftBrac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e 24"/>
            <p:cNvSpPr/>
            <p:nvPr/>
          </p:nvSpPr>
          <p:spPr>
            <a:xfrm flipH="1">
              <a:off x="2525000" y="1778000"/>
              <a:ext cx="247076" cy="779316"/>
            </a:xfrm>
            <a:prstGeom prst="leftBrac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9560" y="3591018"/>
            <a:ext cx="2222516" cy="779316"/>
            <a:chOff x="549560" y="1778000"/>
            <a:chExt cx="2222516" cy="779316"/>
          </a:xfrm>
          <a:solidFill>
            <a:srgbClr val="D9D9D9"/>
          </a:solidFill>
        </p:grpSpPr>
        <p:grpSp>
          <p:nvGrpSpPr>
            <p:cNvPr id="31" name="Group 30"/>
            <p:cNvGrpSpPr/>
            <p:nvPr/>
          </p:nvGrpSpPr>
          <p:grpSpPr>
            <a:xfrm>
              <a:off x="765752" y="1838613"/>
              <a:ext cx="1790133" cy="658091"/>
              <a:chOff x="734867" y="1899225"/>
              <a:chExt cx="1790133" cy="658091"/>
            </a:xfrm>
            <a:grpFill/>
          </p:grpSpPr>
          <p:sp>
            <p:nvSpPr>
              <p:cNvPr id="34" name="Diamond 33"/>
              <p:cNvSpPr/>
              <p:nvPr/>
            </p:nvSpPr>
            <p:spPr>
              <a:xfrm>
                <a:off x="734867" y="1899225"/>
                <a:ext cx="796637" cy="658091"/>
              </a:xfrm>
              <a:prstGeom prst="diamond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rapezoid 36"/>
              <p:cNvSpPr/>
              <p:nvPr/>
            </p:nvSpPr>
            <p:spPr>
              <a:xfrm>
                <a:off x="1751454" y="1899225"/>
                <a:ext cx="773546" cy="623455"/>
              </a:xfrm>
              <a:prstGeom prst="trapezoid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Left Brace 31"/>
            <p:cNvSpPr/>
            <p:nvPr/>
          </p:nvSpPr>
          <p:spPr>
            <a:xfrm>
              <a:off x="549560" y="1778000"/>
              <a:ext cx="247076" cy="779316"/>
            </a:xfrm>
            <a:prstGeom prst="leftBrac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/>
            <p:cNvSpPr/>
            <p:nvPr/>
          </p:nvSpPr>
          <p:spPr>
            <a:xfrm flipH="1">
              <a:off x="2525000" y="1778000"/>
              <a:ext cx="247076" cy="779316"/>
            </a:xfrm>
            <a:prstGeom prst="leftBrac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49560" y="4497528"/>
            <a:ext cx="2222516" cy="779316"/>
            <a:chOff x="549560" y="1778000"/>
            <a:chExt cx="2222516" cy="779316"/>
          </a:xfrm>
          <a:solidFill>
            <a:srgbClr val="D9D9D9"/>
          </a:solidFill>
        </p:grpSpPr>
        <p:grpSp>
          <p:nvGrpSpPr>
            <p:cNvPr id="39" name="Group 38"/>
            <p:cNvGrpSpPr/>
            <p:nvPr/>
          </p:nvGrpSpPr>
          <p:grpSpPr>
            <a:xfrm>
              <a:off x="765752" y="1838613"/>
              <a:ext cx="1790133" cy="658091"/>
              <a:chOff x="734867" y="1899225"/>
              <a:chExt cx="1790133" cy="658091"/>
            </a:xfrm>
            <a:grpFill/>
          </p:grpSpPr>
          <p:sp>
            <p:nvSpPr>
              <p:cNvPr id="42" name="Diamond 41"/>
              <p:cNvSpPr/>
              <p:nvPr/>
            </p:nvSpPr>
            <p:spPr>
              <a:xfrm>
                <a:off x="734867" y="1899225"/>
                <a:ext cx="796637" cy="658091"/>
              </a:xfrm>
              <a:prstGeom prst="diamond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rapezoid 42"/>
              <p:cNvSpPr/>
              <p:nvPr/>
            </p:nvSpPr>
            <p:spPr>
              <a:xfrm>
                <a:off x="1751454" y="1899225"/>
                <a:ext cx="773546" cy="623455"/>
              </a:xfrm>
              <a:prstGeom prst="trapezoid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Left Brace 39"/>
            <p:cNvSpPr/>
            <p:nvPr/>
          </p:nvSpPr>
          <p:spPr>
            <a:xfrm>
              <a:off x="549560" y="1778000"/>
              <a:ext cx="247076" cy="779316"/>
            </a:xfrm>
            <a:prstGeom prst="leftBrac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Brace 40"/>
            <p:cNvSpPr/>
            <p:nvPr/>
          </p:nvSpPr>
          <p:spPr>
            <a:xfrm flipH="1">
              <a:off x="2525000" y="1778000"/>
              <a:ext cx="247076" cy="779316"/>
            </a:xfrm>
            <a:prstGeom prst="leftBrac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/>
          <p:cNvSpPr txBox="1"/>
          <p:nvPr/>
        </p:nvSpPr>
        <p:spPr>
          <a:xfrm rot="5400000">
            <a:off x="2080784" y="3397287"/>
            <a:ext cx="170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Data Collection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summary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lowest machine level has been ported to </a:t>
            </a:r>
            <a:r>
              <a:rPr lang="en-US" dirty="0" err="1"/>
              <a:t>Argobots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refocusing all synchronization means to the one provided by </a:t>
            </a:r>
            <a:r>
              <a:rPr lang="en-US" dirty="0" err="1"/>
              <a:t>Argobots</a:t>
            </a:r>
            <a:r>
              <a:rPr lang="en-US" dirty="0"/>
              <a:t>: </a:t>
            </a:r>
            <a:r>
              <a:rPr lang="en-US" dirty="0" err="1"/>
              <a:t>mutexes</a:t>
            </a:r>
            <a:r>
              <a:rPr lang="en-US" dirty="0"/>
              <a:t>, </a:t>
            </a:r>
            <a:r>
              <a:rPr lang="en-US" dirty="0" smtClean="0"/>
              <a:t>(barriers), </a:t>
            </a:r>
            <a:r>
              <a:rPr lang="en-US" dirty="0"/>
              <a:t>conditions and threads</a:t>
            </a:r>
          </a:p>
          <a:p>
            <a:pPr lvl="1"/>
            <a:r>
              <a:rPr lang="en-US" dirty="0"/>
              <a:t>mapping OS-threads to execution streams and ULT</a:t>
            </a:r>
          </a:p>
          <a:p>
            <a:r>
              <a:rPr lang="en-US" dirty="0"/>
              <a:t>All applications using </a:t>
            </a:r>
            <a:r>
              <a:rPr lang="en-US" dirty="0" err="1"/>
              <a:t>PaRSEC</a:t>
            </a:r>
            <a:r>
              <a:rPr lang="en-US" dirty="0"/>
              <a:t> domain specific task-graph generators now run in shared </a:t>
            </a:r>
            <a:r>
              <a:rPr lang="en-US" dirty="0" smtClean="0"/>
              <a:t>and distributed memory</a:t>
            </a:r>
            <a:endParaRPr lang="en-US" dirty="0"/>
          </a:p>
          <a:p>
            <a:pPr lvl="1"/>
            <a:r>
              <a:rPr lang="en-US" dirty="0" smtClean="0"/>
              <a:t>Mapping 1-1 between </a:t>
            </a:r>
            <a:r>
              <a:rPr lang="en-US" dirty="0" err="1" smtClean="0"/>
              <a:t>PaRSEC</a:t>
            </a:r>
            <a:r>
              <a:rPr lang="en-US" dirty="0" smtClean="0"/>
              <a:t> execution units and </a:t>
            </a:r>
            <a:br>
              <a:rPr lang="en-US" dirty="0" smtClean="0"/>
            </a:br>
            <a:r>
              <a:rPr lang="en-US" dirty="0" err="1" smtClean="0"/>
              <a:t>streams+ult</a:t>
            </a:r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/>
              <a:t>cut at porting the communication engine has been completed allowing some applications to run in distributed environments</a:t>
            </a:r>
          </a:p>
          <a:p>
            <a:r>
              <a:rPr lang="en-US" dirty="0"/>
              <a:t>An effort to add support for accelerators has been </a:t>
            </a:r>
            <a:r>
              <a:rPr lang="en-US" dirty="0" smtClean="0"/>
              <a:t>initiated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8577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</a:t>
            </a:r>
            <a:r>
              <a:rPr lang="en-US" dirty="0" smtClean="0"/>
              <a:t>summary (2/2)</a:t>
            </a:r>
            <a:endParaRPr lang="en-US" dirty="0"/>
          </a:p>
        </p:txBody>
      </p:sp>
      <p:pic>
        <p:nvPicPr>
          <p:cNvPr id="5" name="Picture 4" descr="dpot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64" y="1505581"/>
            <a:ext cx="4069893" cy="2341089"/>
          </a:xfrm>
          <a:prstGeom prst="rect">
            <a:avLst/>
          </a:prstGeom>
        </p:spPr>
      </p:pic>
      <p:pic>
        <p:nvPicPr>
          <p:cNvPr id="6" name="Picture 5" descr="dget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2" y="3846670"/>
            <a:ext cx="4069893" cy="2322409"/>
          </a:xfrm>
          <a:prstGeom prst="rect">
            <a:avLst/>
          </a:prstGeom>
        </p:spPr>
      </p:pic>
      <p:pic>
        <p:nvPicPr>
          <p:cNvPr id="7" name="Picture 6" descr="dgeqrf 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64" y="3846670"/>
            <a:ext cx="4069894" cy="23410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6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Argobots Innovations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did not work with user-level threads and why it will work now</a:t>
            </a:r>
          </a:p>
          <a:p>
            <a:pPr lvl="1"/>
            <a:r>
              <a:rPr lang="en-US" dirty="0"/>
              <a:t>Lot of work on user-level threads in the past: </a:t>
            </a:r>
            <a:r>
              <a:rPr lang="en-US" dirty="0" err="1"/>
              <a:t>Qthreads</a:t>
            </a:r>
            <a:r>
              <a:rPr lang="en-US" dirty="0"/>
              <a:t>, </a:t>
            </a:r>
            <a:r>
              <a:rPr lang="en-US" dirty="0" err="1"/>
              <a:t>MassiveThreads</a:t>
            </a:r>
            <a:r>
              <a:rPr lang="en-US" dirty="0"/>
              <a:t>, </a:t>
            </a:r>
            <a:r>
              <a:rPr lang="en-US" dirty="0" err="1" smtClean="0"/>
              <a:t>Nanos</a:t>
            </a:r>
            <a:r>
              <a:rPr lang="en-US" dirty="0" smtClean="0"/>
              <a:t>++, </a:t>
            </a:r>
            <a:r>
              <a:rPr lang="en-US" dirty="0"/>
              <a:t>Converse threads, 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Focus has been on how to build the best runtime system</a:t>
            </a:r>
          </a:p>
          <a:p>
            <a:pPr lvl="1"/>
            <a:r>
              <a:rPr lang="is-IS" dirty="0"/>
              <a:t>Great work, but conflicting interests with high-level programming models</a:t>
            </a:r>
          </a:p>
          <a:p>
            <a:pPr lvl="2"/>
            <a:r>
              <a:rPr lang="is-IS" dirty="0"/>
              <a:t>E.g., if qthreads does its own work-stealing, how can OpenMP manage locality (which users count on)</a:t>
            </a:r>
          </a:p>
          <a:p>
            <a:r>
              <a:rPr lang="is-IS" dirty="0"/>
              <a:t>The Argobots approach</a:t>
            </a:r>
          </a:p>
          <a:p>
            <a:pPr lvl="1"/>
            <a:r>
              <a:rPr lang="is-IS" b="1" dirty="0"/>
              <a:t>Enabling technology, but not a policy maker</a:t>
            </a:r>
          </a:p>
          <a:p>
            <a:pPr lvl="2"/>
            <a:r>
              <a:rPr lang="is-IS" dirty="0"/>
              <a:t>High-level languages/libraries such as OpenMP, Charm++ have more information about the user application (data locality, dependencies)</a:t>
            </a:r>
          </a:p>
          <a:p>
            <a:pPr lvl="2"/>
            <a:r>
              <a:rPr lang="is-IS" dirty="0"/>
              <a:t>“Working well” with these high-level languages is important</a:t>
            </a:r>
          </a:p>
          <a:p>
            <a:pPr lvl="1"/>
            <a:r>
              <a:rPr lang="is-IS" b="1" dirty="0"/>
              <a:t>Explicit model</a:t>
            </a:r>
            <a:r>
              <a:rPr lang="is-IS" dirty="0"/>
              <a:t>: enables dynamism, but always managed by high-level systems</a:t>
            </a:r>
          </a:p>
          <a:p>
            <a:pPr lvl="2"/>
            <a:r>
              <a:rPr lang="is-IS" dirty="0"/>
              <a:t>Explicit scheduling allows determinism: allows for other libraries (such as MPI) to reason about concurrency and protection requirements; improves </a:t>
            </a:r>
            <a:r>
              <a:rPr lang="is-IS" dirty="0" smtClean="0"/>
              <a:t>performance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for SC (1/2)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13208"/>
              </p:ext>
            </p:extLst>
          </p:nvPr>
        </p:nvGraphicFramePr>
        <p:xfrm>
          <a:off x="457200" y="4756363"/>
          <a:ext cx="8229600" cy="148336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1681760"/>
                <a:gridCol w="65478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 s 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MPI process 0 will stop core 2 (if core 2 is running)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w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MPI process 1 will start core 3 (if core 3 is sleeping)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MPI process 0 will send back its cores statuses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server will disconnect from the application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813152"/>
          </a:xfrm>
        </p:spPr>
        <p:txBody>
          <a:bodyPr/>
          <a:lstStyle/>
          <a:p>
            <a:r>
              <a:rPr lang="en-US" dirty="0" smtClean="0"/>
              <a:t>./</a:t>
            </a:r>
            <a:r>
              <a:rPr lang="en-US" dirty="0" err="1" smtClean="0"/>
              <a:t>demo_server</a:t>
            </a:r>
            <a:r>
              <a:rPr lang="en-US" dirty="0" smtClean="0"/>
              <a:t> &lt;</a:t>
            </a:r>
            <a:r>
              <a:rPr lang="en-US" dirty="0" err="1" smtClean="0"/>
              <a:t>np</a:t>
            </a:r>
            <a:r>
              <a:rPr lang="en-US" dirty="0" smtClean="0"/>
              <a:t>&gt; &lt;</a:t>
            </a:r>
            <a:r>
              <a:rPr lang="en-US" dirty="0" err="1" smtClean="0"/>
              <a:t>port_number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On the application side:</a:t>
            </a:r>
          </a:p>
          <a:p>
            <a:pPr lvl="1"/>
            <a:r>
              <a:rPr lang="en-US" dirty="0" smtClean="0"/>
              <a:t>Export environment variables SERVER_HOSTNAME, SERVER_PORT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2844673"/>
            <a:ext cx="8229600" cy="191169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Commands supported by the server:</a:t>
            </a:r>
          </a:p>
          <a:p>
            <a:pPr lvl="1"/>
            <a:r>
              <a:rPr lang="en-US" dirty="0" smtClean="0"/>
              <a:t>An integer to indicate the target MPI process</a:t>
            </a:r>
          </a:p>
          <a:p>
            <a:pPr lvl="1"/>
            <a:r>
              <a:rPr lang="en-US" dirty="0" smtClean="0"/>
              <a:t>A character to specify the command</a:t>
            </a:r>
          </a:p>
          <a:p>
            <a:pPr lvl="1"/>
            <a:r>
              <a:rPr lang="en-US" dirty="0" smtClean="0"/>
              <a:t>An optional integer to specify the target core (stream)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8167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for </a:t>
            </a:r>
            <a:r>
              <a:rPr lang="en-US" smtClean="0"/>
              <a:t>SC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Works in multi-node:</a:t>
            </a:r>
          </a:p>
          <a:p>
            <a:pPr lvl="1"/>
            <a:r>
              <a:rPr lang="en-US" dirty="0" smtClean="0"/>
              <a:t>Each MPI process has a communication stream with:</a:t>
            </a:r>
          </a:p>
          <a:p>
            <a:pPr lvl="2"/>
            <a:r>
              <a:rPr lang="en-US" dirty="0" smtClean="0"/>
              <a:t>A communication </a:t>
            </a:r>
            <a:r>
              <a:rPr lang="en-US" dirty="0" err="1" smtClean="0"/>
              <a:t>ult</a:t>
            </a:r>
            <a:r>
              <a:rPr lang="en-US" dirty="0" smtClean="0"/>
              <a:t>, handling all the MPI communication</a:t>
            </a:r>
          </a:p>
          <a:p>
            <a:pPr lvl="2"/>
            <a:r>
              <a:rPr lang="en-US" dirty="0" smtClean="0"/>
              <a:t>A communication </a:t>
            </a:r>
            <a:r>
              <a:rPr lang="en-US" dirty="0" err="1" smtClean="0"/>
              <a:t>ult</a:t>
            </a:r>
            <a:r>
              <a:rPr lang="en-US" dirty="0" smtClean="0"/>
              <a:t> connected to the DEMO server</a:t>
            </a:r>
          </a:p>
          <a:p>
            <a:pPr lvl="1"/>
            <a:r>
              <a:rPr lang="en-US" dirty="0" smtClean="0"/>
              <a:t>The server accepts &lt;</a:t>
            </a:r>
            <a:r>
              <a:rPr lang="en-US" dirty="0" err="1" smtClean="0"/>
              <a:t>np</a:t>
            </a:r>
            <a:r>
              <a:rPr lang="en-US" dirty="0" smtClean="0"/>
              <a:t>&gt; connections</a:t>
            </a:r>
          </a:p>
          <a:p>
            <a:r>
              <a:rPr lang="en-US" dirty="0" smtClean="0"/>
              <a:t>In a node:</a:t>
            </a:r>
          </a:p>
          <a:p>
            <a:pPr lvl="1"/>
            <a:r>
              <a:rPr lang="en-US" dirty="0" smtClean="0"/>
              <a:t>Each stream has a status (sleeping, ready, running, stopping)</a:t>
            </a:r>
          </a:p>
          <a:p>
            <a:pPr lvl="1"/>
            <a:r>
              <a:rPr lang="en-US" dirty="0" smtClean="0"/>
              <a:t>Between each task, an ULT checks its status</a:t>
            </a:r>
          </a:p>
          <a:p>
            <a:pPr lvl="2"/>
            <a:r>
              <a:rPr lang="en-US" dirty="0" smtClean="0"/>
              <a:t>We’re using futures, conditions, and migrations</a:t>
            </a:r>
          </a:p>
          <a:p>
            <a:pPr lvl="1"/>
            <a:r>
              <a:rPr lang="en-US" dirty="0" smtClean="0"/>
              <a:t>The computing ULT migrate between its stream and the communication stream (</a:t>
            </a:r>
            <a:r>
              <a:rPr lang="en-US" dirty="0" err="1" smtClean="0"/>
              <a:t>shinking</a:t>
            </a:r>
            <a:r>
              <a:rPr lang="en-US" dirty="0" smtClean="0"/>
              <a:t>) and, between the communication stream and the new stream (expanding)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9821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last year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343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tighter integration with the </a:t>
            </a:r>
            <a:r>
              <a:rPr lang="en-US" dirty="0" err="1" smtClean="0"/>
              <a:t>Argobots</a:t>
            </a:r>
            <a:r>
              <a:rPr lang="en-US" dirty="0" smtClean="0"/>
              <a:t> concepts will be pursued, with special emphasis on the scheduling integration and on the capability to allow threads and tasks to collaborate</a:t>
            </a:r>
          </a:p>
          <a:p>
            <a:pPr lvl="1"/>
            <a:r>
              <a:rPr lang="en-US" dirty="0" smtClean="0"/>
              <a:t>Unique </a:t>
            </a:r>
            <a:r>
              <a:rPr lang="en-US" dirty="0" err="1" smtClean="0"/>
              <a:t>Argobots</a:t>
            </a:r>
            <a:r>
              <a:rPr lang="en-US" dirty="0" smtClean="0"/>
              <a:t> generic tasks objects</a:t>
            </a:r>
          </a:p>
          <a:p>
            <a:pPr lvl="1"/>
            <a:r>
              <a:rPr lang="en-US" dirty="0" smtClean="0"/>
              <a:t>Better scheduling integration, including multi-level scheduling</a:t>
            </a:r>
          </a:p>
          <a:p>
            <a:pPr lvl="1"/>
            <a:r>
              <a:rPr lang="en-US" dirty="0" smtClean="0"/>
              <a:t>The communication engine will be amended to allow for asynchronous progress, up to the level supported by the underlying communication infrastructure</a:t>
            </a:r>
          </a:p>
          <a:p>
            <a:r>
              <a:rPr lang="en-US" dirty="0" smtClean="0"/>
              <a:t>Expose the internal data infrastructure to the other programming approaches through an integration with the </a:t>
            </a:r>
            <a:r>
              <a:rPr lang="en-US" dirty="0" err="1" smtClean="0"/>
              <a:t>Argobots</a:t>
            </a:r>
            <a:r>
              <a:rPr lang="en-US" dirty="0" smtClean="0"/>
              <a:t> futures</a:t>
            </a:r>
          </a:p>
          <a:p>
            <a:r>
              <a:rPr lang="en-US" dirty="0" smtClean="0"/>
              <a:t>Data movement between different consistency domains (including between different devices) will be implemented.</a:t>
            </a:r>
          </a:p>
          <a:p>
            <a:r>
              <a:rPr lang="en-US" dirty="0" smtClean="0"/>
              <a:t>Investigate the efficiency of hybrid applications where tasks and threads collaborate toward a common goal</a:t>
            </a:r>
          </a:p>
          <a:p>
            <a:r>
              <a:rPr lang="en-US" dirty="0" err="1"/>
              <a:t>ScaLAPACK</a:t>
            </a:r>
            <a:endParaRPr lang="en-US" dirty="0"/>
          </a:p>
          <a:p>
            <a:pPr lvl="1"/>
            <a:r>
              <a:rPr lang="en-US" dirty="0"/>
              <a:t>Small layer over MPICH-</a:t>
            </a:r>
            <a:r>
              <a:rPr lang="en-US" dirty="0" err="1"/>
              <a:t>argo</a:t>
            </a:r>
            <a:r>
              <a:rPr lang="en-US" dirty="0"/>
              <a:t> to have something close to endpoints</a:t>
            </a:r>
          </a:p>
          <a:p>
            <a:pPr lvl="1"/>
            <a:r>
              <a:rPr lang="en-US" dirty="0"/>
              <a:t>Porting </a:t>
            </a:r>
            <a:r>
              <a:rPr lang="en-US" dirty="0" err="1"/>
              <a:t>ScaLAPACK</a:t>
            </a:r>
            <a:r>
              <a:rPr lang="en-US" dirty="0"/>
              <a:t> on </a:t>
            </a:r>
            <a:r>
              <a:rPr lang="en-US" dirty="0" err="1"/>
              <a:t>argobots</a:t>
            </a:r>
            <a:r>
              <a:rPr lang="en-US" dirty="0"/>
              <a:t> with a larger universe of ULTs than real MPI processes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2277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OpenMP</a:t>
            </a:r>
            <a:r>
              <a:rPr lang="en-US" dirty="0" smtClean="0"/>
              <a:t>/XMP (RIKEN)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076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OpenMP</a:t>
            </a:r>
            <a:r>
              <a:rPr lang="en-US" dirty="0"/>
              <a:t>/XMP over Argobots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553200" y="632936"/>
            <a:ext cx="23639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Collaborators: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- US: Sangmin Seo (Argonne)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- JP: </a:t>
            </a:r>
            <a:r>
              <a:rPr lang="en-US" sz="1400" b="1" i="1" dirty="0" err="1" smtClean="0">
                <a:solidFill>
                  <a:srgbClr val="C00000"/>
                </a:solidFill>
              </a:rPr>
              <a:t>Mitsuhisa</a:t>
            </a:r>
            <a:r>
              <a:rPr lang="en-US" sz="1400" b="1" i="1" dirty="0" smtClean="0">
                <a:solidFill>
                  <a:srgbClr val="C00000"/>
                </a:solidFill>
              </a:rPr>
              <a:t> Sato (RIKEN)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  <p:sp>
        <p:nvSpPr>
          <p:cNvPr id="62" name="Content Placeholder 61"/>
          <p:cNvSpPr>
            <a:spLocks noGrp="1"/>
          </p:cNvSpPr>
          <p:nvPr>
            <p:ph idx="1"/>
          </p:nvPr>
        </p:nvSpPr>
        <p:spPr>
          <a:xfrm>
            <a:off x="152400" y="990600"/>
            <a:ext cx="8534400" cy="2057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b="1" dirty="0" err="1"/>
              <a:t>OpenMP</a:t>
            </a:r>
            <a:r>
              <a:rPr lang="en-US" b="1" dirty="0"/>
              <a:t> compiler generating work units over Argobots</a:t>
            </a:r>
          </a:p>
          <a:p>
            <a:r>
              <a:rPr lang="en-US" dirty="0"/>
              <a:t>Efficient for nested loops and tasks</a:t>
            </a:r>
          </a:p>
          <a:p>
            <a:pPr lvl="1"/>
            <a:r>
              <a:rPr lang="en-US" dirty="0"/>
              <a:t>Compiler simply generates ULTs, while the runtime manages them over a fixed set of computational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152400" y="2971800"/>
            <a:ext cx="4953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rgbClr val="15151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rgbClr val="151515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rgbClr val="151515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rgbClr val="151515"/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rgbClr val="151515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Argobots</a:t>
            </a:r>
          </a:p>
          <a:p>
            <a:pPr lvl="1"/>
            <a:r>
              <a:rPr lang="en-US" dirty="0" smtClean="0"/>
              <a:t>Lightweight low-level threading/tasking framework</a:t>
            </a:r>
          </a:p>
          <a:p>
            <a:pPr lvl="1"/>
            <a:r>
              <a:rPr lang="en-US" dirty="0" smtClean="0"/>
              <a:t>Designed for massive parallelism</a:t>
            </a:r>
          </a:p>
          <a:p>
            <a:pPr lvl="2"/>
            <a:r>
              <a:rPr lang="en-US" dirty="0" smtClean="0"/>
              <a:t>Execution Streams guarantee progress</a:t>
            </a:r>
          </a:p>
          <a:p>
            <a:pPr lvl="2"/>
            <a:r>
              <a:rPr lang="en-US" dirty="0" smtClean="0"/>
              <a:t>Work units (ULTs or Tasklets) execute to completion</a:t>
            </a:r>
          </a:p>
          <a:p>
            <a:pPr lvl="1"/>
            <a:r>
              <a:rPr lang="en-US" dirty="0" smtClean="0"/>
              <a:t>Explicit mapping ULT/Tasklet to ES</a:t>
            </a:r>
          </a:p>
          <a:p>
            <a:pPr lvl="2"/>
            <a:r>
              <a:rPr lang="en-US" dirty="0"/>
              <a:t>Scheduling policy decoupled and pluggable</a:t>
            </a:r>
            <a:endParaRPr lang="en-US" dirty="0" smtClean="0"/>
          </a:p>
        </p:txBody>
      </p:sp>
      <p:grpSp>
        <p:nvGrpSpPr>
          <p:cNvPr id="64" name="Group 63"/>
          <p:cNvGrpSpPr/>
          <p:nvPr/>
        </p:nvGrpSpPr>
        <p:grpSpPr>
          <a:xfrm>
            <a:off x="5171797" y="3040898"/>
            <a:ext cx="3896003" cy="3436102"/>
            <a:chOff x="3025904" y="2471437"/>
            <a:chExt cx="4624018" cy="3966021"/>
          </a:xfrm>
        </p:grpSpPr>
        <p:sp>
          <p:nvSpPr>
            <p:cNvPr id="65" name="Hexagon 64"/>
            <p:cNvSpPr/>
            <p:nvPr/>
          </p:nvSpPr>
          <p:spPr>
            <a:xfrm>
              <a:off x="3841559" y="5432200"/>
              <a:ext cx="411480" cy="369873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</a:t>
              </a:r>
              <a:endParaRPr lang="en-US" sz="1200" kern="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539310" y="5828060"/>
              <a:ext cx="1055863" cy="31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Scheduler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4614306" y="5432199"/>
              <a:ext cx="415018" cy="369874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endParaRPr lang="en-US" sz="1200" kern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69949" y="5815340"/>
              <a:ext cx="519960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Pool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67076" y="5434459"/>
              <a:ext cx="365760" cy="365354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U</a:t>
              </a:r>
              <a:endParaRPr lang="en-US" sz="12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279304" y="5815340"/>
              <a:ext cx="538115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ULT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1" name="Diamond 70"/>
            <p:cNvSpPr/>
            <p:nvPr/>
          </p:nvSpPr>
          <p:spPr>
            <a:xfrm>
              <a:off x="5977306" y="5434256"/>
              <a:ext cx="365760" cy="365760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T</a:t>
              </a:r>
              <a:endParaRPr lang="en-US" sz="12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56514" y="5815340"/>
              <a:ext cx="770581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Tasklet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625121" y="5434459"/>
              <a:ext cx="365325" cy="365354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2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508617" y="5815340"/>
              <a:ext cx="620929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Event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3025904" y="2471437"/>
              <a:ext cx="4624018" cy="3966021"/>
              <a:chOff x="3025904" y="2713112"/>
              <a:chExt cx="4624018" cy="3631899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3025904" y="2713112"/>
                <a:ext cx="4565693" cy="2626942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35170" y="2803457"/>
                <a:ext cx="3391924" cy="2446253"/>
              </a:xfrm>
              <a:prstGeom prst="rect">
                <a:avLst/>
              </a:prstGeom>
              <a:solidFill>
                <a:srgbClr val="FFFDDE"/>
              </a:solidFill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972070" y="3003518"/>
                <a:ext cx="433904" cy="2134281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154250" y="2808904"/>
                <a:ext cx="635845" cy="373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ES</a:t>
                </a:r>
                <a:r>
                  <a:rPr lang="en-US" sz="1600" kern="0" baseline="-2500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1</a:t>
                </a:r>
                <a:endParaRPr lang="en-US" sz="16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83" name="Hexagon 82"/>
              <p:cNvSpPr/>
              <p:nvPr/>
            </p:nvSpPr>
            <p:spPr>
              <a:xfrm>
                <a:off x="4859861" y="2899232"/>
                <a:ext cx="781390" cy="369647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0" tIns="0" r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err="1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Sched</a:t>
                </a:r>
                <a:endParaRPr lang="en-US" sz="12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3270553" y="3564342"/>
                <a:ext cx="519541" cy="1573457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356090" y="3651671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356090" y="4760062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3927430" y="4387284"/>
                <a:ext cx="519541" cy="750515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5316115" y="3564342"/>
                <a:ext cx="519541" cy="1573456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407381" y="3648185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407381" y="4017734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407381" y="4387283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407381" y="4756832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4635392" y="3566295"/>
                <a:ext cx="519541" cy="1571503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4728685" y="4018792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95" name="Hexagon 94"/>
              <p:cNvSpPr/>
              <p:nvPr/>
            </p:nvSpPr>
            <p:spPr>
              <a:xfrm>
                <a:off x="4706838" y="3648185"/>
                <a:ext cx="393241" cy="285373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</a:t>
                </a:r>
                <a:endParaRPr lang="en-US" sz="12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96" name="Hexagon 95"/>
              <p:cNvSpPr/>
              <p:nvPr/>
            </p:nvSpPr>
            <p:spPr>
              <a:xfrm>
                <a:off x="4706838" y="4385912"/>
                <a:ext cx="393241" cy="285373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</a:t>
                </a:r>
                <a:endParaRPr lang="en-US" sz="12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>
                <a:off x="5641251" y="3084056"/>
                <a:ext cx="33081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4895163" y="3268880"/>
                <a:ext cx="399008" cy="29741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9" name="Straight Arrow Connector 98"/>
              <p:cNvCxnSpPr/>
              <p:nvPr/>
            </p:nvCxnSpPr>
            <p:spPr>
              <a:xfrm flipH="1" flipV="1">
                <a:off x="5294171" y="3268880"/>
                <a:ext cx="281715" cy="2954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4446971" y="4528599"/>
                <a:ext cx="259867" cy="20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3790094" y="3790871"/>
                <a:ext cx="91674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02" name="Freeform 101"/>
              <p:cNvSpPr/>
              <p:nvPr/>
            </p:nvSpPr>
            <p:spPr>
              <a:xfrm>
                <a:off x="6078026" y="3059887"/>
                <a:ext cx="249616" cy="2016808"/>
              </a:xfrm>
              <a:custGeom>
                <a:avLst/>
                <a:gdLst>
                  <a:gd name="connsiteX0" fmla="*/ 450332 w 459339"/>
                  <a:gd name="connsiteY0" fmla="*/ 0 h 2558099"/>
                  <a:gd name="connsiteX1" fmla="*/ 0 w 459339"/>
                  <a:gd name="connsiteY1" fmla="*/ 657540 h 2558099"/>
                  <a:gd name="connsiteX2" fmla="*/ 450332 w 459339"/>
                  <a:gd name="connsiteY2" fmla="*/ 1297064 h 2558099"/>
                  <a:gd name="connsiteX3" fmla="*/ 9006 w 459339"/>
                  <a:gd name="connsiteY3" fmla="*/ 1918574 h 2558099"/>
                  <a:gd name="connsiteX4" fmla="*/ 459339 w 459339"/>
                  <a:gd name="connsiteY4" fmla="*/ 2558099 h 255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339" h="2558099">
                    <a:moveTo>
                      <a:pt x="450332" y="0"/>
                    </a:moveTo>
                    <a:cubicBezTo>
                      <a:pt x="225166" y="220681"/>
                      <a:pt x="0" y="441363"/>
                      <a:pt x="0" y="657540"/>
                    </a:cubicBezTo>
                    <a:cubicBezTo>
                      <a:pt x="0" y="873717"/>
                      <a:pt x="448831" y="1086892"/>
                      <a:pt x="450332" y="1297064"/>
                    </a:cubicBezTo>
                    <a:cubicBezTo>
                      <a:pt x="451833" y="1507236"/>
                      <a:pt x="7505" y="1708402"/>
                      <a:pt x="9006" y="1918574"/>
                    </a:cubicBezTo>
                    <a:cubicBezTo>
                      <a:pt x="10507" y="2128746"/>
                      <a:pt x="384284" y="2450011"/>
                      <a:pt x="459339" y="2558099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504D">
                    <a:lumMod val="50000"/>
                  </a:srgbClr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3" name="Diamond 102"/>
              <p:cNvSpPr/>
              <p:nvPr/>
            </p:nvSpPr>
            <p:spPr>
              <a:xfrm>
                <a:off x="4728685" y="4756519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4" name="Diamond 103"/>
              <p:cNvSpPr/>
              <p:nvPr/>
            </p:nvSpPr>
            <p:spPr>
              <a:xfrm>
                <a:off x="4013898" y="4446522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5" name="Diamond 104"/>
              <p:cNvSpPr/>
              <p:nvPr/>
            </p:nvSpPr>
            <p:spPr>
              <a:xfrm>
                <a:off x="4013898" y="4794495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6" name="Diamond 105"/>
              <p:cNvSpPr/>
              <p:nvPr/>
            </p:nvSpPr>
            <p:spPr>
              <a:xfrm>
                <a:off x="3356090" y="4020926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7" name="Diamond 106"/>
              <p:cNvSpPr/>
              <p:nvPr/>
            </p:nvSpPr>
            <p:spPr>
              <a:xfrm>
                <a:off x="3356090" y="4390494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3084229" y="5971389"/>
                <a:ext cx="4565693" cy="373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Argobots Execution Model</a:t>
                </a:r>
                <a:endParaRPr lang="en-US" sz="1400" b="1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457192" y="3745416"/>
                <a:ext cx="537719" cy="4201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20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...</a:t>
                </a:r>
                <a:endParaRPr lang="en-US" sz="20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941074" y="2803457"/>
                <a:ext cx="543316" cy="2453203"/>
              </a:xfrm>
              <a:prstGeom prst="rect">
                <a:avLst/>
              </a:prstGeom>
              <a:solidFill>
                <a:srgbClr val="FFFDDE"/>
              </a:solidFill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941075" y="2810794"/>
                <a:ext cx="593911" cy="355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kern="0" dirty="0" err="1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ES</a:t>
                </a:r>
                <a:r>
                  <a:rPr lang="en-US" sz="1600" kern="0" baseline="-25000" dirty="0" err="1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n</a:t>
                </a:r>
                <a:endParaRPr lang="en-US" sz="16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7043793" y="3022511"/>
              <a:ext cx="355572" cy="2096680"/>
              <a:chOff x="6997103" y="3022511"/>
              <a:chExt cx="433904" cy="209668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6997103" y="3022511"/>
                <a:ext cx="433904" cy="2096680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7103059" y="3078334"/>
                <a:ext cx="249616" cy="1981276"/>
              </a:xfrm>
              <a:custGeom>
                <a:avLst/>
                <a:gdLst>
                  <a:gd name="connsiteX0" fmla="*/ 450332 w 459339"/>
                  <a:gd name="connsiteY0" fmla="*/ 0 h 2558099"/>
                  <a:gd name="connsiteX1" fmla="*/ 0 w 459339"/>
                  <a:gd name="connsiteY1" fmla="*/ 657540 h 2558099"/>
                  <a:gd name="connsiteX2" fmla="*/ 450332 w 459339"/>
                  <a:gd name="connsiteY2" fmla="*/ 1297064 h 2558099"/>
                  <a:gd name="connsiteX3" fmla="*/ 9006 w 459339"/>
                  <a:gd name="connsiteY3" fmla="*/ 1918574 h 2558099"/>
                  <a:gd name="connsiteX4" fmla="*/ 459339 w 459339"/>
                  <a:gd name="connsiteY4" fmla="*/ 2558099 h 255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339" h="2558099">
                    <a:moveTo>
                      <a:pt x="450332" y="0"/>
                    </a:moveTo>
                    <a:cubicBezTo>
                      <a:pt x="225166" y="220681"/>
                      <a:pt x="0" y="441363"/>
                      <a:pt x="0" y="657540"/>
                    </a:cubicBezTo>
                    <a:cubicBezTo>
                      <a:pt x="0" y="873717"/>
                      <a:pt x="448831" y="1086892"/>
                      <a:pt x="450332" y="1297064"/>
                    </a:cubicBezTo>
                    <a:cubicBezTo>
                      <a:pt x="451833" y="1507236"/>
                      <a:pt x="7505" y="1708402"/>
                      <a:pt x="9006" y="1918574"/>
                    </a:cubicBezTo>
                    <a:cubicBezTo>
                      <a:pt x="10507" y="2128746"/>
                      <a:pt x="384284" y="2450011"/>
                      <a:pt x="459339" y="2558099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504D">
                    <a:lumMod val="50000"/>
                  </a:srgbClr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6083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Activities and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2438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Research activities</a:t>
            </a:r>
          </a:p>
          <a:p>
            <a:pPr lvl="1"/>
            <a:r>
              <a:rPr lang="en-US" dirty="0"/>
              <a:t>Tasklets vs. ULTs</a:t>
            </a:r>
          </a:p>
          <a:p>
            <a:pPr lvl="2"/>
            <a:r>
              <a:rPr lang="en-US" dirty="0"/>
              <a:t>If the compiler can analyze and guarantee that an </a:t>
            </a:r>
            <a:r>
              <a:rPr lang="en-US" dirty="0" err="1"/>
              <a:t>OpenMP</a:t>
            </a:r>
            <a:r>
              <a:rPr lang="en-US" dirty="0"/>
              <a:t> thread or task does not have any blocking calls (e.g., pure computation)</a:t>
            </a:r>
          </a:p>
          <a:p>
            <a:pPr lvl="1"/>
            <a:r>
              <a:rPr lang="en-US" dirty="0" err="1" smtClean="0"/>
              <a:t>Codesigned</a:t>
            </a:r>
            <a:r>
              <a:rPr lang="en-US" dirty="0" smtClean="0"/>
              <a:t> </a:t>
            </a:r>
            <a:r>
              <a:rPr lang="en-US" dirty="0" err="1"/>
              <a:t>OpenMP</a:t>
            </a:r>
            <a:r>
              <a:rPr lang="en-US" dirty="0"/>
              <a:t> compiler for MPI communication</a:t>
            </a:r>
          </a:p>
          <a:p>
            <a:pPr lvl="2"/>
            <a:r>
              <a:rPr lang="en-US" dirty="0"/>
              <a:t>Funneled-mode or restricted parallel communication</a:t>
            </a:r>
          </a:p>
          <a:p>
            <a:pPr lvl="2"/>
            <a:r>
              <a:rPr lang="en-US" dirty="0"/>
              <a:t>Separation of blocking and nonblocking communication on separate streams</a:t>
            </a:r>
          </a:p>
          <a:p>
            <a:r>
              <a:rPr lang="en-US" dirty="0" smtClean="0"/>
              <a:t>Initial </a:t>
            </a:r>
            <a:r>
              <a:rPr lang="en-US" dirty="0"/>
              <a:t>work in progress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255101"/>
            <a:ext cx="4343400" cy="3110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214029"/>
            <a:ext cx="4419600" cy="3101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6248400"/>
            <a:ext cx="601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More than 3X performance improvement in some cases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26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Collaborations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005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498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ROSE compiler infrastructure</a:t>
            </a:r>
          </a:p>
          <a:p>
            <a:pPr lvl="1"/>
            <a:r>
              <a:rPr lang="en-US" dirty="0" smtClean="0"/>
              <a:t>Motivation</a:t>
            </a:r>
            <a:endParaRPr lang="en-US" dirty="0"/>
          </a:p>
          <a:p>
            <a:pPr lvl="2"/>
            <a:r>
              <a:rPr lang="en-US" dirty="0" err="1"/>
              <a:t>OpenMP</a:t>
            </a:r>
            <a:r>
              <a:rPr lang="en-US" dirty="0"/>
              <a:t> is a popular shared memory programing </a:t>
            </a:r>
            <a:r>
              <a:rPr lang="en-US" dirty="0" smtClean="0"/>
              <a:t>model and is used with MPI for hybrid programming on clusters.</a:t>
            </a:r>
            <a:endParaRPr lang="en-US" dirty="0"/>
          </a:p>
          <a:p>
            <a:pPr lvl="2"/>
            <a:r>
              <a:rPr lang="en-US" dirty="0"/>
              <a:t>Argobots can fit in the execution model of </a:t>
            </a:r>
            <a:r>
              <a:rPr lang="en-US" dirty="0" err="1" smtClean="0"/>
              <a:t>OpenMP</a:t>
            </a:r>
            <a:r>
              <a:rPr lang="en-US" dirty="0" smtClean="0"/>
              <a:t> and improve the performance of </a:t>
            </a:r>
            <a:r>
              <a:rPr lang="en-US" dirty="0" err="1" smtClean="0"/>
              <a:t>OpenMP</a:t>
            </a:r>
            <a:r>
              <a:rPr lang="en-US" dirty="0" smtClean="0"/>
              <a:t> code, </a:t>
            </a:r>
            <a:r>
              <a:rPr lang="en-US" dirty="0"/>
              <a:t>using lightweight context </a:t>
            </a:r>
            <a:r>
              <a:rPr lang="en-US" dirty="0" smtClean="0"/>
              <a:t>switching, when it is mixed with MPI code.</a:t>
            </a:r>
          </a:p>
          <a:p>
            <a:pPr lvl="1"/>
            <a:r>
              <a:rPr lang="en-US" dirty="0" smtClean="0"/>
              <a:t>Goal</a:t>
            </a:r>
          </a:p>
          <a:p>
            <a:pPr lvl="2"/>
            <a:r>
              <a:rPr lang="en-US" dirty="0" smtClean="0"/>
              <a:t>Generate an Argobots code from the </a:t>
            </a:r>
            <a:r>
              <a:rPr lang="en-US" dirty="0" err="1" smtClean="0"/>
              <a:t>OpenMP</a:t>
            </a:r>
            <a:r>
              <a:rPr lang="en-US" dirty="0" smtClean="0"/>
              <a:t> code using the ROSE compiler infrastructure</a:t>
            </a:r>
          </a:p>
          <a:p>
            <a:r>
              <a:rPr lang="en-US" dirty="0" err="1"/>
              <a:t>GridFTP</a:t>
            </a:r>
            <a:endParaRPr lang="en-US" dirty="0"/>
          </a:p>
          <a:p>
            <a:pPr lvl="1"/>
            <a:r>
              <a:rPr lang="en-US" dirty="0" smtClean="0"/>
              <a:t>Motivation</a:t>
            </a:r>
            <a:endParaRPr lang="en-US" dirty="0"/>
          </a:p>
          <a:p>
            <a:pPr lvl="2"/>
            <a:r>
              <a:rPr lang="en-US" dirty="0"/>
              <a:t>The throughput of data transfer over WAN is limited by the bottleneck component on the end-to-end chain.</a:t>
            </a:r>
          </a:p>
          <a:p>
            <a:pPr lvl="2"/>
            <a:r>
              <a:rPr lang="en-US" dirty="0"/>
              <a:t>Even inside one data transfer node (DTN), data goes through several operations such as read/write to/from disks, compression, send/receive to/from NIC, etc.</a:t>
            </a:r>
          </a:p>
          <a:p>
            <a:pPr lvl="2"/>
            <a:r>
              <a:rPr lang="en-US" dirty="0"/>
              <a:t>If a single thread handles the whole operations, the performance would be much worse than the performance of pipelined operations by multiple threads.</a:t>
            </a:r>
          </a:p>
          <a:p>
            <a:pPr lvl="1"/>
            <a:r>
              <a:rPr lang="en-US" dirty="0"/>
              <a:t>Goal</a:t>
            </a:r>
          </a:p>
          <a:p>
            <a:pPr lvl="2"/>
            <a:r>
              <a:rPr lang="en-US" dirty="0"/>
              <a:t>Improve throughput of data transfer frameworks by applying user-level threading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938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49279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hgargo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xgitlab.cels.anl.gov</a:t>
            </a:r>
            <a:r>
              <a:rPr lang="en-US" dirty="0"/>
              <a:t>/</a:t>
            </a:r>
            <a:r>
              <a:rPr lang="en-US" dirty="0" err="1"/>
              <a:t>sds</a:t>
            </a:r>
            <a:r>
              <a:rPr lang="en-US" dirty="0"/>
              <a:t>/</a:t>
            </a:r>
            <a:r>
              <a:rPr lang="en-US" dirty="0" err="1"/>
              <a:t>hgargo</a:t>
            </a:r>
            <a:endParaRPr lang="en-US" dirty="0"/>
          </a:p>
          <a:p>
            <a:pPr lvl="1"/>
            <a:r>
              <a:rPr lang="en-US" dirty="0" smtClean="0"/>
              <a:t>Argobots </a:t>
            </a:r>
            <a:r>
              <a:rPr lang="en-US" dirty="0"/>
              <a:t>bindings to Mercury RPC API (https://mercury-</a:t>
            </a:r>
            <a:r>
              <a:rPr lang="en-US" dirty="0" err="1"/>
              <a:t>hpc.github.io</a:t>
            </a:r>
            <a:r>
              <a:rPr lang="en-US" dirty="0" smtClean="0"/>
              <a:t>/)</a:t>
            </a:r>
          </a:p>
          <a:p>
            <a:r>
              <a:rPr lang="en-US" dirty="0" smtClean="0"/>
              <a:t>RAJA</a:t>
            </a:r>
          </a:p>
          <a:p>
            <a:pPr lvl="1"/>
            <a:r>
              <a:rPr lang="en-US" dirty="0" smtClean="0"/>
              <a:t>Test Argobots threading model in RAJA’s loop parallelization</a:t>
            </a:r>
          </a:p>
          <a:p>
            <a:pPr lvl="2"/>
            <a:r>
              <a:rPr lang="en-US" dirty="0" smtClean="0"/>
              <a:t>Argobots can be used instead of </a:t>
            </a:r>
            <a:r>
              <a:rPr lang="en-US" dirty="0" err="1" smtClean="0"/>
              <a:t>OpenMP</a:t>
            </a:r>
            <a:r>
              <a:rPr lang="en-US" dirty="0" smtClean="0"/>
              <a:t> or </a:t>
            </a:r>
            <a:r>
              <a:rPr lang="en-US" dirty="0" err="1" smtClean="0"/>
              <a:t>Cilk</a:t>
            </a:r>
            <a:endParaRPr lang="en-US" dirty="0" smtClean="0"/>
          </a:p>
          <a:p>
            <a:r>
              <a:rPr lang="en-US" dirty="0" err="1" smtClean="0"/>
              <a:t>Kokkos</a:t>
            </a:r>
            <a:endParaRPr lang="en-US" dirty="0" smtClean="0"/>
          </a:p>
          <a:p>
            <a:pPr lvl="1"/>
            <a:r>
              <a:rPr lang="en-US" dirty="0" smtClean="0"/>
              <a:t>Explore Argobots in the implementation of parallel dispatch of </a:t>
            </a:r>
            <a:r>
              <a:rPr lang="en-US" dirty="0" err="1" smtClean="0"/>
              <a:t>functors</a:t>
            </a:r>
            <a:endParaRPr lang="en-US" dirty="0" smtClean="0"/>
          </a:p>
          <a:p>
            <a:pPr lvl="2"/>
            <a:r>
              <a:rPr lang="en-US" dirty="0" smtClean="0"/>
              <a:t>Argobots’ ULTs can be used as device threads</a:t>
            </a:r>
          </a:p>
          <a:p>
            <a:r>
              <a:rPr lang="en-US" dirty="0" smtClean="0"/>
              <a:t>HACC</a:t>
            </a:r>
          </a:p>
          <a:p>
            <a:pPr lvl="1"/>
            <a:r>
              <a:rPr lang="en-US" dirty="0" smtClean="0"/>
              <a:t>Look for benefits of applying Argobots to the HACC cosmology code</a:t>
            </a:r>
          </a:p>
          <a:p>
            <a:pPr lvl="2"/>
            <a:r>
              <a:rPr lang="en-US" dirty="0" smtClean="0"/>
              <a:t>HACC code is mainly written in </a:t>
            </a:r>
            <a:r>
              <a:rPr lang="en-US" dirty="0" err="1" smtClean="0"/>
              <a:t>OpenMP</a:t>
            </a:r>
            <a:r>
              <a:rPr lang="en-US" dirty="0" smtClean="0"/>
              <a:t> and MPI</a:t>
            </a:r>
          </a:p>
          <a:p>
            <a:r>
              <a:rPr lang="en-US" dirty="0" err="1" smtClean="0"/>
              <a:t>Chombo</a:t>
            </a:r>
            <a:endParaRPr lang="en-US" dirty="0" smtClean="0"/>
          </a:p>
          <a:p>
            <a:pPr lvl="1"/>
            <a:r>
              <a:rPr lang="en-US" dirty="0" smtClean="0"/>
              <a:t>Investigate user-level threading in </a:t>
            </a:r>
            <a:r>
              <a:rPr lang="en-US" dirty="0" err="1" smtClean="0"/>
              <a:t>Chombo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3975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ULT/Task Standardization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develop a common standardized interface for low-level OS-facing lightweight threads</a:t>
            </a:r>
          </a:p>
          <a:p>
            <a:pPr lvl="1"/>
            <a:r>
              <a:rPr lang="en-US" dirty="0"/>
              <a:t>Not to develop a user-facing API for high-level threading models</a:t>
            </a:r>
          </a:p>
          <a:p>
            <a:pPr lvl="1"/>
            <a:r>
              <a:rPr lang="en-US" dirty="0"/>
              <a:t>Higher-level programming models, such as OpenMP, Chapel, TBB, </a:t>
            </a:r>
            <a:r>
              <a:rPr lang="en-US" dirty="0" err="1"/>
              <a:t>Cilk</a:t>
            </a:r>
            <a:r>
              <a:rPr lang="en-US" dirty="0"/>
              <a:t>, </a:t>
            </a:r>
            <a:r>
              <a:rPr lang="en-US" dirty="0" smtClean="0"/>
              <a:t>Charm++, etc., </a:t>
            </a:r>
            <a:r>
              <a:rPr lang="en-US" dirty="0"/>
              <a:t>are expected to be developed on top of this standardized interface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BoF</a:t>
            </a:r>
            <a:r>
              <a:rPr lang="en-US" dirty="0" smtClean="0"/>
              <a:t> @ SC’15</a:t>
            </a:r>
          </a:p>
          <a:p>
            <a:pPr lvl="1"/>
            <a:r>
              <a:rPr lang="en-US" dirty="0" smtClean="0"/>
              <a:t>Title: Towards </a:t>
            </a:r>
            <a:r>
              <a:rPr lang="en-US" dirty="0"/>
              <a:t>Standardized, Portable and Lightweight User-Level Threads and </a:t>
            </a:r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14 speakers</a:t>
            </a:r>
          </a:p>
          <a:p>
            <a:pPr lvl="1"/>
            <a:r>
              <a:rPr lang="en-US" dirty="0" smtClean="0"/>
              <a:t>More than 60 attendees</a:t>
            </a:r>
          </a:p>
          <a:p>
            <a:endParaRPr lang="en-US" dirty="0"/>
          </a:p>
          <a:p>
            <a:r>
              <a:rPr lang="en-US" dirty="0"/>
              <a:t>Just </a:t>
            </a:r>
            <a:r>
              <a:rPr lang="en-US" dirty="0" smtClean="0"/>
              <a:t>started!</a:t>
            </a:r>
          </a:p>
          <a:p>
            <a:pPr lvl="1"/>
            <a:r>
              <a:rPr lang="en-US" dirty="0" smtClean="0"/>
              <a:t>If you are interested in participating, please let us know.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388676" y="1316513"/>
            <a:ext cx="6662418" cy="10669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53917" y="2926708"/>
            <a:ext cx="5419072" cy="1476070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6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 for Shrink/Expand Events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62275" y="3028672"/>
            <a:ext cx="1006282" cy="975489"/>
            <a:chOff x="2477844" y="2337888"/>
            <a:chExt cx="1006282" cy="975489"/>
          </a:xfrm>
        </p:grpSpPr>
        <p:sp>
          <p:nvSpPr>
            <p:cNvPr id="7" name="Rectangle 6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0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Hexagon 8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071473" y="3028672"/>
            <a:ext cx="1006282" cy="975489"/>
            <a:chOff x="2477844" y="2337888"/>
            <a:chExt cx="1006282" cy="975489"/>
          </a:xfrm>
        </p:grpSpPr>
        <p:sp>
          <p:nvSpPr>
            <p:cNvPr id="11" name="Rectangle 10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1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180671" y="3028672"/>
            <a:ext cx="1006282" cy="975489"/>
            <a:chOff x="2477844" y="2337888"/>
            <a:chExt cx="1006282" cy="975489"/>
          </a:xfrm>
        </p:grpSpPr>
        <p:sp>
          <p:nvSpPr>
            <p:cNvPr id="15" name="Rectangle 14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2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Hexagon 16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429114" y="3323403"/>
            <a:ext cx="1047990" cy="67524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cs typeface="Times New Roman"/>
              </a:rPr>
              <a:t>NRM</a:t>
            </a:r>
            <a:endParaRPr lang="en-US" sz="1400" b="1" kern="0" dirty="0">
              <a:solidFill>
                <a:sysClr val="windowText" lastClr="000000"/>
              </a:solidFill>
              <a:cs typeface="Times New Roman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589034" y="3028672"/>
            <a:ext cx="1006283" cy="975489"/>
            <a:chOff x="2477843" y="2337888"/>
            <a:chExt cx="1006283" cy="975489"/>
          </a:xfrm>
        </p:grpSpPr>
        <p:sp>
          <p:nvSpPr>
            <p:cNvPr id="37" name="Rectangle 36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77843" y="2351122"/>
              <a:ext cx="6141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n-1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9" name="Hexagon 38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4157457" y="3270970"/>
            <a:ext cx="453059" cy="408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sz="2000" kern="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...</a:t>
            </a:r>
            <a:endParaRPr lang="en-US" sz="2000" kern="0" baseline="-2500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709734" y="3035048"/>
            <a:ext cx="437743" cy="1193411"/>
            <a:chOff x="6213166" y="2616741"/>
            <a:chExt cx="437743" cy="1193411"/>
          </a:xfrm>
        </p:grpSpPr>
        <p:sp>
          <p:nvSpPr>
            <p:cNvPr id="42" name="Rounded Rectangle 41"/>
            <p:cNvSpPr/>
            <p:nvPr/>
          </p:nvSpPr>
          <p:spPr>
            <a:xfrm>
              <a:off x="6213166" y="2616741"/>
              <a:ext cx="437743" cy="1193411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endParaRPr lang="en-US" sz="1200" kern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290063" y="2698328"/>
              <a:ext cx="294164" cy="274299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2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290063" y="3057931"/>
              <a:ext cx="294164" cy="274299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2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290063" y="3417534"/>
              <a:ext cx="294164" cy="274299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2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962275" y="4053275"/>
            <a:ext cx="4633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E1C11"/>
                </a:solidFill>
              </a:rPr>
              <a:t>Argobots</a:t>
            </a:r>
            <a:endParaRPr lang="en-US" sz="1600" b="1" dirty="0">
              <a:solidFill>
                <a:srgbClr val="1E1C11"/>
              </a:solidFill>
            </a:endParaRPr>
          </a:p>
        </p:txBody>
      </p:sp>
      <p:cxnSp>
        <p:nvCxnSpPr>
          <p:cNvPr id="50" name="Straight Arrow Connector 49"/>
          <p:cNvCxnSpPr>
            <a:stCxn id="41" idx="3"/>
            <a:endCxn id="31" idx="1"/>
          </p:cNvCxnSpPr>
          <p:nvPr/>
        </p:nvCxnSpPr>
        <p:spPr>
          <a:xfrm flipV="1">
            <a:off x="6272989" y="3661024"/>
            <a:ext cx="1156125" cy="3719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316781" y="3712596"/>
            <a:ext cx="1050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socket</a:t>
            </a:r>
            <a:endParaRPr lang="en-US" sz="1600" b="1" dirty="0">
              <a:solidFill>
                <a:srgbClr val="0000FF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171810" y="1505158"/>
            <a:ext cx="1442768" cy="458235"/>
            <a:chOff x="2192040" y="1701568"/>
            <a:chExt cx="1442768" cy="458235"/>
          </a:xfrm>
        </p:grpSpPr>
        <p:sp>
          <p:nvSpPr>
            <p:cNvPr id="86" name="Rounded Rectangle 85"/>
            <p:cNvSpPr/>
            <p:nvPr/>
          </p:nvSpPr>
          <p:spPr>
            <a:xfrm>
              <a:off x="2192040" y="1701568"/>
              <a:ext cx="1442768" cy="4582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205133" y="1792628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rgbClr val="1E1C11"/>
                  </a:solidFill>
                  <a:cs typeface="Times New Roman"/>
                </a:rPr>
                <a:t>Charm++ 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788789" y="1505158"/>
            <a:ext cx="1442768" cy="458236"/>
            <a:chOff x="3785848" y="1701568"/>
            <a:chExt cx="1442768" cy="458236"/>
          </a:xfrm>
        </p:grpSpPr>
        <p:sp>
          <p:nvSpPr>
            <p:cNvPr id="88" name="Rounded Rectangle 87"/>
            <p:cNvSpPr/>
            <p:nvPr/>
          </p:nvSpPr>
          <p:spPr>
            <a:xfrm>
              <a:off x="3785848" y="1701568"/>
              <a:ext cx="1442768" cy="458236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22990" y="1801945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err="1" smtClean="0">
                  <a:solidFill>
                    <a:srgbClr val="1E1C11"/>
                  </a:solidFill>
                  <a:cs typeface="Times New Roman"/>
                </a:rPr>
                <a:t>CilkBot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405768" y="1505158"/>
            <a:ext cx="1442768" cy="469410"/>
            <a:chOff x="5405768" y="1701568"/>
            <a:chExt cx="1442768" cy="469410"/>
          </a:xfrm>
        </p:grpSpPr>
        <p:sp>
          <p:nvSpPr>
            <p:cNvPr id="90" name="Rounded Rectangle 89"/>
            <p:cNvSpPr/>
            <p:nvPr/>
          </p:nvSpPr>
          <p:spPr>
            <a:xfrm>
              <a:off x="5405768" y="1701568"/>
              <a:ext cx="1442768" cy="46941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437021" y="1801945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err="1" smtClean="0">
                  <a:solidFill>
                    <a:srgbClr val="1E1C11"/>
                  </a:solidFill>
                  <a:cs typeface="Times New Roman"/>
                </a:rPr>
                <a:t>PaRSEC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54831" y="1505158"/>
            <a:ext cx="1442768" cy="469410"/>
            <a:chOff x="5375860" y="1636753"/>
            <a:chExt cx="1442768" cy="469410"/>
          </a:xfrm>
        </p:grpSpPr>
        <p:sp>
          <p:nvSpPr>
            <p:cNvPr id="92" name="Rounded Rectangle 91"/>
            <p:cNvSpPr/>
            <p:nvPr/>
          </p:nvSpPr>
          <p:spPr>
            <a:xfrm>
              <a:off x="5375860" y="1636753"/>
              <a:ext cx="1442768" cy="4694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solidFill>
                    <a:sysClr val="windowText" lastClr="000000"/>
                  </a:solidFill>
                  <a:prstDash val="sysDash"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395815" y="1727813"/>
              <a:ext cx="14015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err="1" smtClean="0">
                  <a:solidFill>
                    <a:srgbClr val="1E1C11"/>
                  </a:solidFill>
                  <a:cs typeface="Times New Roman"/>
                </a:rPr>
                <a:t>MPI+Argobots</a:t>
              </a:r>
              <a:endParaRPr lang="en-US" sz="1300" b="1" dirty="0">
                <a:solidFill>
                  <a:srgbClr val="1E1C11"/>
                </a:solidFill>
                <a:cs typeface="Times New Roman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554830" y="1974568"/>
            <a:ext cx="630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E1C11"/>
                </a:solidFill>
              </a:rPr>
              <a:t>programming model runtimes and applications</a:t>
            </a:r>
            <a:endParaRPr lang="en-US" sz="1600" b="1" dirty="0">
              <a:solidFill>
                <a:srgbClr val="1E1C11"/>
              </a:solidFill>
            </a:endParaRPr>
          </a:p>
        </p:txBody>
      </p:sp>
      <p:cxnSp>
        <p:nvCxnSpPr>
          <p:cNvPr id="108" name="Straight Arrow Connector 107"/>
          <p:cNvCxnSpPr>
            <a:stCxn id="102" idx="2"/>
          </p:cNvCxnSpPr>
          <p:nvPr/>
        </p:nvCxnSpPr>
        <p:spPr>
          <a:xfrm>
            <a:off x="3719885" y="2383445"/>
            <a:ext cx="0" cy="543263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825931" y="2496496"/>
            <a:ext cx="1769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callback functions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40824" y="4805407"/>
            <a:ext cx="7344484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[Argobots] Connect to NRM using a socket on </a:t>
            </a: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</a:rPr>
              <a:t>ABT_init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[Runtimes/applications] Register callback functions for shrink/expand events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Runtimes/applications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] Deregister callback functions when they terminate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[Argobots] Disconnect from NRM on </a:t>
            </a: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</a:rPr>
              <a:t>ABT_finalize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()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362330" y="4045508"/>
            <a:ext cx="266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onsolas"/>
                <a:cs typeface="Consolas"/>
              </a:rPr>
              <a:t>ABT_ENV_POWER_EVENT_HOSTNAME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ABT_ENV_POWER_EVENT_PORT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516759" y="2409633"/>
            <a:ext cx="266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000000"/>
                </a:solidFill>
                <a:latin typeface="Consolas"/>
                <a:cs typeface="Consolas"/>
              </a:rPr>
              <a:t>ABT_event_add_callback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r>
              <a:rPr lang="en-US" sz="1200" dirty="0" err="1" smtClean="0">
                <a:solidFill>
                  <a:srgbClr val="000000"/>
                </a:solidFill>
                <a:latin typeface="Consolas"/>
                <a:cs typeface="Consolas"/>
              </a:rPr>
              <a:t>ABT_event_del_callback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6724" y="2784792"/>
            <a:ext cx="120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missing part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38541" y="3018339"/>
            <a:ext cx="838183" cy="45789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lvl="1" indent="-342900">
              <a:buFont typeface="Arial" charset="0"/>
              <a:buChar char="•"/>
            </a:pPr>
            <a:r>
              <a:rPr lang="en-US" dirty="0"/>
              <a:t>Massive on-node parallelism is inevitable</a:t>
            </a:r>
          </a:p>
          <a:p>
            <a:pPr lvl="1"/>
            <a:r>
              <a:rPr lang="en-US" dirty="0" smtClean="0"/>
              <a:t>Need runtime systems utilizing such parallelism</a:t>
            </a:r>
          </a:p>
          <a:p>
            <a:r>
              <a:rPr lang="en-US" dirty="0" smtClean="0"/>
              <a:t>Argobots</a:t>
            </a:r>
          </a:p>
          <a:p>
            <a:pPr lvl="1"/>
            <a:r>
              <a:rPr lang="en-US" dirty="0"/>
              <a:t>A </a:t>
            </a:r>
            <a:r>
              <a:rPr lang="en-US" dirty="0" smtClean="0"/>
              <a:t>lightweight low</a:t>
            </a:r>
            <a:r>
              <a:rPr lang="en-US" dirty="0"/>
              <a:t>-level </a:t>
            </a:r>
            <a:r>
              <a:rPr lang="en-US" dirty="0" smtClean="0"/>
              <a:t>threading/tasking framework</a:t>
            </a:r>
            <a:endParaRPr lang="en-US" dirty="0"/>
          </a:p>
          <a:p>
            <a:pPr lvl="1"/>
            <a:r>
              <a:rPr lang="en-US" dirty="0" smtClean="0"/>
              <a:t>Provides efficient mechanisms, not policies, to users (library developers or compilers)</a:t>
            </a:r>
          </a:p>
          <a:p>
            <a:pPr lvl="2"/>
            <a:r>
              <a:rPr lang="en-US" dirty="0" smtClean="0"/>
              <a:t>They can build their own solutions</a:t>
            </a:r>
          </a:p>
          <a:p>
            <a:r>
              <a:rPr lang="en-US" dirty="0" smtClean="0"/>
              <a:t>Performance optimizations</a:t>
            </a:r>
          </a:p>
          <a:p>
            <a:pPr lvl="1"/>
            <a:r>
              <a:rPr lang="en-US" dirty="0" smtClean="0"/>
              <a:t>To reduce overhead of creating, joining, and destroying ULTs</a:t>
            </a:r>
          </a:p>
          <a:p>
            <a:pPr lvl="1"/>
            <a:r>
              <a:rPr lang="en-US" dirty="0" smtClean="0"/>
              <a:t>A single cache or TLB miss may be critical to the performance of ULT operations</a:t>
            </a:r>
          </a:p>
          <a:p>
            <a:endParaRPr lang="en-US" dirty="0" smtClean="0"/>
          </a:p>
          <a:p>
            <a:r>
              <a:rPr lang="en-US" dirty="0" smtClean="0"/>
              <a:t>On-going and future work</a:t>
            </a:r>
          </a:p>
          <a:p>
            <a:pPr lvl="1"/>
            <a:r>
              <a:rPr lang="en-US" dirty="0" smtClean="0"/>
              <a:t>Performance analysis and optimization through use cases</a:t>
            </a:r>
          </a:p>
          <a:p>
            <a:pPr lvl="1"/>
            <a:r>
              <a:rPr lang="en-US" dirty="0" smtClean="0"/>
              <a:t>Expand the ecosystem</a:t>
            </a:r>
          </a:p>
          <a:p>
            <a:pPr lvl="2"/>
            <a:r>
              <a:rPr lang="en-US" dirty="0" smtClean="0"/>
              <a:t>MPI, OpenMP, </a:t>
            </a:r>
            <a:r>
              <a:rPr lang="en-US" dirty="0" err="1" smtClean="0"/>
              <a:t>OpmSs</a:t>
            </a:r>
            <a:r>
              <a:rPr lang="en-US" dirty="0" smtClean="0"/>
              <a:t>, XMP, Charm++, </a:t>
            </a:r>
            <a:r>
              <a:rPr lang="en-US" dirty="0" err="1" smtClean="0"/>
              <a:t>Cilk</a:t>
            </a:r>
            <a:r>
              <a:rPr lang="en-US" dirty="0" smtClean="0"/>
              <a:t>, </a:t>
            </a:r>
            <a:r>
              <a:rPr lang="en-US" dirty="0" err="1" smtClean="0"/>
              <a:t>PaRSEC</a:t>
            </a:r>
            <a:r>
              <a:rPr lang="en-US" dirty="0" smtClean="0"/>
              <a:t>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Argobots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repository</a:t>
            </a:r>
            <a:endParaRPr lang="en-US" dirty="0"/>
          </a:p>
          <a:p>
            <a:pPr lvl="2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://git.mcs.anl.gov/argo/argobots.git/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Wiki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://collab.cels.anl.gov/display/ARGOBOTS/Argobots+</a:t>
            </a:r>
            <a:r>
              <a:rPr lang="en-US" dirty="0" smtClean="0">
                <a:hlinkClick r:id="rId3"/>
              </a:rPr>
              <a:t>Home</a:t>
            </a:r>
            <a:endParaRPr lang="en-US" dirty="0" smtClean="0"/>
          </a:p>
          <a:p>
            <a:pPr lvl="1"/>
            <a:r>
              <a:rPr lang="en-US" dirty="0" err="1" smtClean="0"/>
              <a:t>Doxygen</a:t>
            </a:r>
            <a:endParaRPr lang="en-US" dirty="0" smtClean="0"/>
          </a:p>
          <a:p>
            <a:pPr lvl="2"/>
            <a:r>
              <a:rPr lang="en-US" dirty="0">
                <a:hlinkClick r:id="rId4"/>
              </a:rPr>
              <a:t>http://www.mcs.anl.gov/~sseo/public/argobots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173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Q&amp;A</a:t>
            </a:r>
            <a:endParaRPr lang="en-US" dirty="0"/>
          </a:p>
        </p:txBody>
      </p:sp>
      <p:sp>
        <p:nvSpPr>
          <p:cNvPr id="16" name="Content Placeholder 7"/>
          <p:cNvSpPr>
            <a:spLocks noGrp="1"/>
          </p:cNvSpPr>
          <p:nvPr>
            <p:ph idx="1"/>
          </p:nvPr>
        </p:nvSpPr>
        <p:spPr>
          <a:xfrm>
            <a:off x="457200" y="1339851"/>
            <a:ext cx="8229600" cy="4673812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dirty="0" smtClean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Shrink/Expand Event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21203"/>
          </a:xfrm>
        </p:spPr>
        <p:txBody>
          <a:bodyPr>
            <a:normAutofit/>
          </a:bodyPr>
          <a:lstStyle/>
          <a:p>
            <a:r>
              <a:rPr lang="en-US" dirty="0" smtClean="0"/>
              <a:t>Shrinking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60319" y="2531495"/>
            <a:ext cx="1006282" cy="975489"/>
            <a:chOff x="2477844" y="2337888"/>
            <a:chExt cx="1006282" cy="975489"/>
          </a:xfrm>
        </p:grpSpPr>
        <p:sp>
          <p:nvSpPr>
            <p:cNvPr id="6" name="Rectangle 5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0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Hexagon 7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67057" y="2531495"/>
            <a:ext cx="1006282" cy="975489"/>
            <a:chOff x="2477844" y="2337888"/>
            <a:chExt cx="1006282" cy="975489"/>
          </a:xfrm>
        </p:grpSpPr>
        <p:sp>
          <p:nvSpPr>
            <p:cNvPr id="10" name="Rectangle 9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1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73795" y="2449426"/>
            <a:ext cx="1006282" cy="975489"/>
            <a:chOff x="2477844" y="2337888"/>
            <a:chExt cx="1006282" cy="975489"/>
          </a:xfrm>
        </p:grpSpPr>
        <p:sp>
          <p:nvSpPr>
            <p:cNvPr id="14" name="Rectangle 13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2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125397" y="2148286"/>
            <a:ext cx="1220300" cy="437169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endParaRPr lang="en-US" sz="1200" kern="0">
              <a:solidFill>
                <a:sysClr val="window" lastClr="FFFFFF"/>
              </a:solidFill>
              <a:latin typeface="Times New Roman"/>
              <a:cs typeface="Times New Roman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202293" y="2229872"/>
            <a:ext cx="294164" cy="274299"/>
          </a:xfrm>
          <a:prstGeom prst="ellipse">
            <a:avLst/>
          </a:prstGeom>
          <a:solidFill>
            <a:srgbClr val="8064A2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" lastClr="FFFFFF"/>
                </a:solidFill>
                <a:latin typeface="Times New Roman"/>
                <a:cs typeface="Times New Roman"/>
              </a:rPr>
              <a:t>E</a:t>
            </a:r>
            <a:endParaRPr lang="en-US" sz="1200" kern="0" dirty="0">
              <a:solidFill>
                <a:sysClr val="window" lastClr="FFFFFF"/>
              </a:solidFill>
              <a:latin typeface="Times New Roman"/>
              <a:cs typeface="Times New Roman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580986" y="2229872"/>
            <a:ext cx="294164" cy="274299"/>
          </a:xfrm>
          <a:prstGeom prst="ellipse">
            <a:avLst/>
          </a:prstGeom>
          <a:solidFill>
            <a:srgbClr val="8064A2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" lastClr="FFFFFF"/>
                </a:solidFill>
                <a:latin typeface="Times New Roman"/>
                <a:cs typeface="Times New Roman"/>
              </a:rPr>
              <a:t>E</a:t>
            </a:r>
            <a:endParaRPr lang="en-US" sz="1200" kern="0" dirty="0">
              <a:solidFill>
                <a:sysClr val="window" lastClr="FFFFFF"/>
              </a:solidFill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69206" y="2229872"/>
            <a:ext cx="294164" cy="274299"/>
          </a:xfrm>
          <a:prstGeom prst="ellipse">
            <a:avLst/>
          </a:prstGeom>
          <a:solidFill>
            <a:srgbClr val="8064A2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" lastClr="FFFFFF"/>
                </a:solidFill>
                <a:latin typeface="Times New Roman"/>
                <a:cs typeface="Times New Roman"/>
              </a:rPr>
              <a:t>E</a:t>
            </a:r>
            <a:endParaRPr lang="en-US" sz="1200" kern="0" dirty="0">
              <a:solidFill>
                <a:sysClr val="window" lastClr="FFFFFF"/>
              </a:solidFill>
              <a:latin typeface="Times New Roman"/>
              <a:cs typeface="Times New Roman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49372" y="1699387"/>
            <a:ext cx="4519848" cy="383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prog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 model runtime/application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42715" y="4176893"/>
            <a:ext cx="6932443" cy="244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picks an event, which requests 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to be stopped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Ask the application using callbacks whether 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can be stopped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If OK, mark ES</a:t>
            </a:r>
            <a:r>
              <a:rPr lang="en-US" sz="1600" baseline="-25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to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need to stop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so when the scheduler on ES</a:t>
            </a:r>
            <a:r>
              <a:rPr lang="en-US" sz="1600" baseline="-25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checks events, it can be stopped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Notify the application that ES</a:t>
            </a:r>
            <a:r>
              <a:rPr lang="en-US" sz="1600" baseline="-25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will be stopped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Create a ULT on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0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When the scheduler on 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stops, 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is terminated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After 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is terminated, the ULT frees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ES</a:t>
            </a:r>
            <a:r>
              <a:rPr lang="en-US" sz="1600" baseline="-25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and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sends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 response to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NRM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9" name="Elbow Connector 28"/>
          <p:cNvCxnSpPr>
            <a:stCxn id="20" idx="6"/>
            <a:endCxn id="12" idx="3"/>
          </p:cNvCxnSpPr>
          <p:nvPr/>
        </p:nvCxnSpPr>
        <p:spPr>
          <a:xfrm>
            <a:off x="2263370" y="2367022"/>
            <a:ext cx="2393307" cy="768842"/>
          </a:xfrm>
          <a:prstGeom prst="bentConnector3">
            <a:avLst>
              <a:gd name="adj1" fmla="val 79275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796" y="2694405"/>
            <a:ext cx="2280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E1C11"/>
                </a:solidFill>
              </a:rPr>
              <a:t>- Any </a:t>
            </a:r>
            <a:r>
              <a:rPr lang="en-US" sz="1400" dirty="0">
                <a:solidFill>
                  <a:srgbClr val="1E1C11"/>
                </a:solidFill>
              </a:rPr>
              <a:t>scheduler on any ES can check and handle </a:t>
            </a:r>
            <a:r>
              <a:rPr lang="en-US" sz="1400" dirty="0" smtClean="0">
                <a:solidFill>
                  <a:srgbClr val="1E1C11"/>
                </a:solidFill>
              </a:rPr>
              <a:t>events</a:t>
            </a:r>
          </a:p>
          <a:p>
            <a:r>
              <a:rPr lang="en-US" sz="1400" dirty="0" smtClean="0">
                <a:solidFill>
                  <a:srgbClr val="1E1C11"/>
                </a:solidFill>
              </a:rPr>
              <a:t>- ES</a:t>
            </a:r>
            <a:r>
              <a:rPr lang="en-US" sz="1400" baseline="-25000" dirty="0" smtClean="0">
                <a:solidFill>
                  <a:srgbClr val="1E1C11"/>
                </a:solidFill>
              </a:rPr>
              <a:t>0</a:t>
            </a:r>
            <a:r>
              <a:rPr lang="en-US" sz="1400" dirty="0" smtClean="0">
                <a:solidFill>
                  <a:srgbClr val="1E1C11"/>
                </a:solidFill>
              </a:rPr>
              <a:t> cannot be stopped</a:t>
            </a:r>
            <a:endParaRPr lang="en-US" sz="1400" dirty="0">
              <a:solidFill>
                <a:srgbClr val="1E1C11"/>
              </a:solidFill>
            </a:endParaRPr>
          </a:p>
        </p:txBody>
      </p:sp>
      <p:cxnSp>
        <p:nvCxnSpPr>
          <p:cNvPr id="34" name="Straight Arrow Connector 33"/>
          <p:cNvCxnSpPr>
            <a:stCxn id="22" idx="2"/>
          </p:cNvCxnSpPr>
          <p:nvPr/>
        </p:nvCxnSpPr>
        <p:spPr>
          <a:xfrm>
            <a:off x="5009296" y="2082592"/>
            <a:ext cx="0" cy="873423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2" idx="5"/>
          </p:cNvCxnSpPr>
          <p:nvPr/>
        </p:nvCxnSpPr>
        <p:spPr>
          <a:xfrm rot="5400000" flipH="1" flipV="1">
            <a:off x="5109811" y="2197901"/>
            <a:ext cx="873423" cy="642806"/>
          </a:xfrm>
          <a:prstGeom prst="bentConnector3">
            <a:avLst>
              <a:gd name="adj1" fmla="val 26183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141968" y="3622260"/>
            <a:ext cx="308174" cy="325570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5315043" y="2780973"/>
            <a:ext cx="968891" cy="354892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2433312" y="2059876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1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75619" y="2175127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2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5628029" y="3021617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3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932477" y="2175127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4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5105400" y="3810000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5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cxnSp>
        <p:nvCxnSpPr>
          <p:cNvPr id="61" name="Elbow Connector 60"/>
          <p:cNvCxnSpPr>
            <a:endCxn id="46" idx="3"/>
          </p:cNvCxnSpPr>
          <p:nvPr/>
        </p:nvCxnSpPr>
        <p:spPr>
          <a:xfrm rot="10800000" flipV="1">
            <a:off x="3450143" y="3295915"/>
            <a:ext cx="1552651" cy="489129"/>
          </a:xfrm>
          <a:prstGeom prst="bentConnector3">
            <a:avLst>
              <a:gd name="adj1" fmla="val -62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6" idx="0"/>
          </p:cNvCxnSpPr>
          <p:nvPr/>
        </p:nvCxnSpPr>
        <p:spPr>
          <a:xfrm flipV="1">
            <a:off x="3296055" y="3315713"/>
            <a:ext cx="0" cy="30654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046434" y="3611311"/>
            <a:ext cx="1389188" cy="350938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ysClr val="windowText" lastClr="000000"/>
                </a:solidFill>
                <a:cs typeface="Times New Roman"/>
              </a:rPr>
              <a:t>NRM</a:t>
            </a:r>
            <a:endParaRPr lang="en-US" sz="1400" kern="0" dirty="0">
              <a:solidFill>
                <a:sysClr val="windowText" lastClr="000000"/>
              </a:solidFill>
              <a:cs typeface="Times New Roman"/>
            </a:endParaRPr>
          </a:p>
        </p:txBody>
      </p:sp>
      <p:cxnSp>
        <p:nvCxnSpPr>
          <p:cNvPr id="70" name="Straight Arrow Connector 69"/>
          <p:cNvCxnSpPr>
            <a:stCxn id="46" idx="1"/>
            <a:endCxn id="69" idx="3"/>
          </p:cNvCxnSpPr>
          <p:nvPr/>
        </p:nvCxnSpPr>
        <p:spPr>
          <a:xfrm flipH="1">
            <a:off x="2435622" y="3785045"/>
            <a:ext cx="706346" cy="173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661723" y="3851287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7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563836" y="3576988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6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7" grpId="0" animBg="1"/>
      <p:bldP spid="58" grpId="0" animBg="1"/>
      <p:bldP spid="59" grpId="0" animBg="1"/>
      <p:bldP spid="60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Shrink/Expand Event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21203"/>
          </a:xfrm>
        </p:spPr>
        <p:txBody>
          <a:bodyPr>
            <a:normAutofit/>
          </a:bodyPr>
          <a:lstStyle/>
          <a:p>
            <a:r>
              <a:rPr lang="en-US" dirty="0" smtClean="0"/>
              <a:t>Expanding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60319" y="2531495"/>
            <a:ext cx="1006282" cy="975489"/>
            <a:chOff x="2477844" y="2337888"/>
            <a:chExt cx="1006282" cy="975489"/>
          </a:xfrm>
        </p:grpSpPr>
        <p:sp>
          <p:nvSpPr>
            <p:cNvPr id="6" name="Rectangle 5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0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Hexagon 7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67057" y="2531495"/>
            <a:ext cx="1006282" cy="975489"/>
            <a:chOff x="2477844" y="2337888"/>
            <a:chExt cx="1006282" cy="975489"/>
          </a:xfrm>
        </p:grpSpPr>
        <p:sp>
          <p:nvSpPr>
            <p:cNvPr id="10" name="Rectangle 9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1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73795" y="2531495"/>
            <a:ext cx="1006282" cy="975489"/>
            <a:chOff x="2477844" y="2337888"/>
            <a:chExt cx="1006282" cy="975489"/>
          </a:xfrm>
        </p:grpSpPr>
        <p:sp>
          <p:nvSpPr>
            <p:cNvPr id="14" name="Rectangle 13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2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125397" y="2148286"/>
            <a:ext cx="1220300" cy="437169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endParaRPr lang="en-US" sz="1200" kern="0">
              <a:solidFill>
                <a:sysClr val="window" lastClr="FFFFFF"/>
              </a:solidFill>
              <a:latin typeface="Times New Roman"/>
              <a:cs typeface="Times New Roman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202293" y="2229872"/>
            <a:ext cx="294164" cy="274299"/>
          </a:xfrm>
          <a:prstGeom prst="ellipse">
            <a:avLst/>
          </a:prstGeom>
          <a:solidFill>
            <a:srgbClr val="8064A2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" lastClr="FFFFFF"/>
                </a:solidFill>
                <a:latin typeface="Times New Roman"/>
                <a:cs typeface="Times New Roman"/>
              </a:rPr>
              <a:t>E</a:t>
            </a:r>
            <a:endParaRPr lang="en-US" sz="1200" kern="0" dirty="0">
              <a:solidFill>
                <a:sysClr val="window" lastClr="FFFFFF"/>
              </a:solidFill>
              <a:latin typeface="Times New Roman"/>
              <a:cs typeface="Times New Roman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580986" y="2229872"/>
            <a:ext cx="294164" cy="274299"/>
          </a:xfrm>
          <a:prstGeom prst="ellipse">
            <a:avLst/>
          </a:prstGeom>
          <a:solidFill>
            <a:srgbClr val="8064A2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" lastClr="FFFFFF"/>
                </a:solidFill>
                <a:latin typeface="Times New Roman"/>
                <a:cs typeface="Times New Roman"/>
              </a:rPr>
              <a:t>E</a:t>
            </a:r>
            <a:endParaRPr lang="en-US" sz="1200" kern="0" dirty="0">
              <a:solidFill>
                <a:sysClr val="window" lastClr="FFFFFF"/>
              </a:solidFill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69206" y="2229872"/>
            <a:ext cx="294164" cy="274299"/>
          </a:xfrm>
          <a:prstGeom prst="ellipse">
            <a:avLst/>
          </a:prstGeom>
          <a:solidFill>
            <a:srgbClr val="8064A2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" lastClr="FFFFFF"/>
                </a:solidFill>
                <a:latin typeface="Times New Roman"/>
                <a:cs typeface="Times New Roman"/>
              </a:rPr>
              <a:t>E</a:t>
            </a:r>
            <a:endParaRPr lang="en-US" sz="1200" kern="0" dirty="0">
              <a:solidFill>
                <a:sysClr val="window" lastClr="FFFFFF"/>
              </a:solidFill>
              <a:latin typeface="Times New Roman"/>
              <a:cs typeface="Times New Roman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49372" y="1699387"/>
            <a:ext cx="4519848" cy="383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prog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. model runtime/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application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42715" y="4281645"/>
            <a:ext cx="6932443" cy="156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0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picks an event, which requests to create an 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Ask the application using callbacks whether it can create 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If OK,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invoke a callback function so the application creates 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Create ES</a:t>
            </a:r>
            <a:r>
              <a:rPr lang="en-US" sz="16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Send a response to NRM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9" name="Elbow Connector 28"/>
          <p:cNvCxnSpPr>
            <a:stCxn id="20" idx="6"/>
            <a:endCxn id="8" idx="3"/>
          </p:cNvCxnSpPr>
          <p:nvPr/>
        </p:nvCxnSpPr>
        <p:spPr>
          <a:xfrm>
            <a:off x="2263370" y="2367022"/>
            <a:ext cx="686569" cy="768842"/>
          </a:xfrm>
          <a:prstGeom prst="bentConnector3">
            <a:avLst>
              <a:gd name="adj1" fmla="val 44519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296055" y="2094783"/>
            <a:ext cx="0" cy="873423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 flipH="1" flipV="1">
            <a:off x="3422405" y="2268494"/>
            <a:ext cx="1053274" cy="681471"/>
          </a:xfrm>
          <a:prstGeom prst="bentConnector3">
            <a:avLst>
              <a:gd name="adj1" fmla="val 32137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2597532" y="2158417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1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376832" y="2178211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2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362513" y="2175127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1E1C11"/>
                </a:solidFill>
                <a:latin typeface="Times New Roman"/>
                <a:cs typeface="Times New Roman"/>
              </a:rPr>
              <a:t>3</a:t>
            </a:r>
            <a:endParaRPr lang="en-US" sz="1200" kern="0" dirty="0">
              <a:solidFill>
                <a:srgbClr val="1E1C11"/>
              </a:solidFill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2744614" y="3878438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rgbClr val="1E1C11"/>
                </a:solidFill>
                <a:latin typeface="Times New Roman"/>
                <a:cs typeface="Times New Roman"/>
              </a:rPr>
              <a:t>5</a:t>
            </a:r>
          </a:p>
        </p:txBody>
      </p:sp>
      <p:cxnSp>
        <p:nvCxnSpPr>
          <p:cNvPr id="61" name="Elbow Connector 60"/>
          <p:cNvCxnSpPr>
            <a:stCxn id="22" idx="2"/>
            <a:endCxn id="14" idx="0"/>
          </p:cNvCxnSpPr>
          <p:nvPr/>
        </p:nvCxnSpPr>
        <p:spPr>
          <a:xfrm rot="16200000" flipH="1">
            <a:off x="5618665" y="1473223"/>
            <a:ext cx="448903" cy="166764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46434" y="3611311"/>
            <a:ext cx="1389188" cy="350938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ysClr val="windowText" lastClr="000000"/>
                </a:solidFill>
                <a:cs typeface="Times New Roman"/>
              </a:rPr>
              <a:t>NRM</a:t>
            </a:r>
            <a:endParaRPr lang="en-US" sz="1400" kern="0" dirty="0">
              <a:solidFill>
                <a:sysClr val="windowText" lastClr="000000"/>
              </a:solidFill>
              <a:cs typeface="Times New Roman"/>
            </a:endParaRPr>
          </a:p>
        </p:txBody>
      </p:sp>
      <p:cxnSp>
        <p:nvCxnSpPr>
          <p:cNvPr id="55" name="Elbow Connector 54"/>
          <p:cNvCxnSpPr>
            <a:endCxn id="38" idx="3"/>
          </p:cNvCxnSpPr>
          <p:nvPr/>
        </p:nvCxnSpPr>
        <p:spPr>
          <a:xfrm rot="10800000" flipV="1">
            <a:off x="2435623" y="3315712"/>
            <a:ext cx="860435" cy="471068"/>
          </a:xfrm>
          <a:prstGeom prst="bentConnector3">
            <a:avLst>
              <a:gd name="adj1" fmla="val -1738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6714524" y="2165117"/>
            <a:ext cx="294164" cy="27429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>
                <a:solidFill>
                  <a:srgbClr val="1E1C11"/>
                </a:solidFill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 animBg="1"/>
      <p:bldP spid="58" grpId="0" animBg="1"/>
      <p:bldP spid="59" grpId="0" animBg="1"/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Views of 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786792"/>
          </a:xfrm>
        </p:spPr>
        <p:txBody>
          <a:bodyPr>
            <a:normAutofit/>
          </a:bodyPr>
          <a:lstStyle/>
          <a:p>
            <a:r>
              <a:rPr lang="en-US" dirty="0" smtClean="0"/>
              <a:t>ES-centric view</a:t>
            </a:r>
          </a:p>
          <a:p>
            <a:pPr lvl="1"/>
            <a:r>
              <a:rPr lang="en-US" dirty="0" smtClean="0"/>
              <a:t>ULTs and </a:t>
            </a:r>
            <a:r>
              <a:rPr lang="en-US" dirty="0" err="1" smtClean="0"/>
              <a:t>tasklets</a:t>
            </a:r>
            <a:r>
              <a:rPr lang="en-US" dirty="0" smtClean="0"/>
              <a:t> are bound to ESs</a:t>
            </a:r>
          </a:p>
          <a:p>
            <a:r>
              <a:rPr lang="en-US" dirty="0" smtClean="0"/>
              <a:t>Pool/queue-centric view</a:t>
            </a:r>
          </a:p>
          <a:p>
            <a:pPr lvl="1"/>
            <a:r>
              <a:rPr lang="en-US" dirty="0" smtClean="0"/>
              <a:t>ULTs and </a:t>
            </a:r>
            <a:r>
              <a:rPr lang="en-US" dirty="0" err="1" smtClean="0"/>
              <a:t>tasklets</a:t>
            </a:r>
            <a:r>
              <a:rPr lang="en-US" dirty="0" smtClean="0"/>
              <a:t> are bound to pools/queues</a:t>
            </a:r>
          </a:p>
        </p:txBody>
      </p:sp>
      <p:sp>
        <p:nvSpPr>
          <p:cNvPr id="43" name="Oval 42"/>
          <p:cNvSpPr/>
          <p:nvPr/>
        </p:nvSpPr>
        <p:spPr>
          <a:xfrm>
            <a:off x="2027686" y="4129201"/>
            <a:ext cx="546351" cy="4578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027686" y="4813836"/>
            <a:ext cx="546351" cy="4578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027686" y="5456962"/>
            <a:ext cx="546351" cy="4578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rapezoid 45"/>
          <p:cNvSpPr/>
          <p:nvPr/>
        </p:nvSpPr>
        <p:spPr>
          <a:xfrm>
            <a:off x="1776659" y="3160681"/>
            <a:ext cx="945039" cy="575960"/>
          </a:xfrm>
          <a:prstGeom prst="trapezoid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>
                <a:solidFill>
                  <a:srgbClr val="FF0000"/>
                </a:solidFill>
                <a:latin typeface="Calibri"/>
              </a:rPr>
              <a:t>ES</a:t>
            </a:r>
          </a:p>
        </p:txBody>
      </p:sp>
      <p:sp>
        <p:nvSpPr>
          <p:cNvPr id="47" name="Oval 46"/>
          <p:cNvSpPr/>
          <p:nvPr/>
        </p:nvSpPr>
        <p:spPr>
          <a:xfrm>
            <a:off x="3789580" y="4089617"/>
            <a:ext cx="546351" cy="4578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9580" y="4774252"/>
            <a:ext cx="546351" cy="4578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789580" y="5417378"/>
            <a:ext cx="546351" cy="4578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293862" y="4064801"/>
            <a:ext cx="546351" cy="4578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293862" y="4749436"/>
            <a:ext cx="546351" cy="4578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293862" y="5392562"/>
            <a:ext cx="546351" cy="4578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smtClean="0">
                <a:solidFill>
                  <a:prstClr val="white"/>
                </a:solidFill>
                <a:latin typeface="Calibri"/>
              </a:rPr>
              <a:t>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574037" y="4461485"/>
            <a:ext cx="930274" cy="2805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>
                <a:solidFill>
                  <a:prstClr val="white"/>
                </a:solidFill>
                <a:latin typeface="Calibri"/>
              </a:rPr>
              <a:t>q1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57795" y="6149171"/>
            <a:ext cx="930274" cy="2805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>
                <a:solidFill>
                  <a:prstClr val="white"/>
                </a:solidFill>
                <a:latin typeface="Calibri"/>
              </a:rPr>
              <a:t>q1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472992" y="6345061"/>
            <a:ext cx="930274" cy="2805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err="1">
                <a:solidFill>
                  <a:prstClr val="white"/>
                </a:solidFill>
                <a:latin typeface="Calibri"/>
              </a:rPr>
              <a:t>gq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574037" y="5091768"/>
            <a:ext cx="930274" cy="2805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>
                <a:solidFill>
                  <a:prstClr val="white"/>
                </a:solidFill>
                <a:latin typeface="Calibri"/>
              </a:rPr>
              <a:t>q1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559271" y="5795411"/>
            <a:ext cx="930274" cy="2805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>
                <a:solidFill>
                  <a:prstClr val="white"/>
                </a:solidFill>
                <a:latin typeface="Calibri"/>
              </a:rPr>
              <a:t>q1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682110" y="3715101"/>
            <a:ext cx="930274" cy="2805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err="1">
                <a:solidFill>
                  <a:prstClr val="white"/>
                </a:solidFill>
                <a:latin typeface="Calibri"/>
              </a:rPr>
              <a:t>sq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362845" y="4446717"/>
            <a:ext cx="930274" cy="2805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>
                <a:solidFill>
                  <a:prstClr val="white"/>
                </a:solidFill>
                <a:latin typeface="Calibri"/>
              </a:rPr>
              <a:t>q1</a:t>
            </a:r>
          </a:p>
        </p:txBody>
      </p:sp>
      <p:cxnSp>
        <p:nvCxnSpPr>
          <p:cNvPr id="60" name="Straight Arrow Connector 59"/>
          <p:cNvCxnSpPr>
            <a:stCxn id="58" idx="1"/>
            <a:endCxn id="43" idx="0"/>
          </p:cNvCxnSpPr>
          <p:nvPr/>
        </p:nvCxnSpPr>
        <p:spPr>
          <a:xfrm flipH="1">
            <a:off x="2300862" y="3855400"/>
            <a:ext cx="381248" cy="273801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8" idx="3"/>
            <a:endCxn id="47" idx="0"/>
          </p:cNvCxnSpPr>
          <p:nvPr/>
        </p:nvCxnSpPr>
        <p:spPr>
          <a:xfrm>
            <a:off x="3612384" y="3855400"/>
            <a:ext cx="450372" cy="23421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4" idx="0"/>
            <a:endCxn id="45" idx="4"/>
          </p:cNvCxnSpPr>
          <p:nvPr/>
        </p:nvCxnSpPr>
        <p:spPr>
          <a:xfrm flipV="1">
            <a:off x="1422932" y="5914777"/>
            <a:ext cx="877930" cy="23439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4" idx="0"/>
            <a:endCxn id="44" idx="2"/>
          </p:cNvCxnSpPr>
          <p:nvPr/>
        </p:nvCxnSpPr>
        <p:spPr>
          <a:xfrm flipV="1">
            <a:off x="1422932" y="5042744"/>
            <a:ext cx="604754" cy="110642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4" idx="0"/>
            <a:endCxn id="43" idx="2"/>
          </p:cNvCxnSpPr>
          <p:nvPr/>
        </p:nvCxnSpPr>
        <p:spPr>
          <a:xfrm flipV="1">
            <a:off x="1422932" y="4358109"/>
            <a:ext cx="604754" cy="179106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rapezoid 64"/>
          <p:cNvSpPr/>
          <p:nvPr/>
        </p:nvSpPr>
        <p:spPr>
          <a:xfrm>
            <a:off x="3672787" y="3160681"/>
            <a:ext cx="945039" cy="575960"/>
          </a:xfrm>
          <a:prstGeom prst="trapezoid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>
                <a:solidFill>
                  <a:srgbClr val="FF0000"/>
                </a:solidFill>
                <a:latin typeface="Calibri"/>
              </a:rPr>
              <a:t>ES</a:t>
            </a:r>
          </a:p>
        </p:txBody>
      </p:sp>
      <p:sp>
        <p:nvSpPr>
          <p:cNvPr id="66" name="Trapezoid 65"/>
          <p:cNvSpPr/>
          <p:nvPr/>
        </p:nvSpPr>
        <p:spPr>
          <a:xfrm>
            <a:off x="7096609" y="3125820"/>
            <a:ext cx="945039" cy="575960"/>
          </a:xfrm>
          <a:prstGeom prst="trapezoid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>
                <a:solidFill>
                  <a:srgbClr val="FF0000"/>
                </a:solidFill>
                <a:latin typeface="Calibri"/>
              </a:rPr>
              <a:t>ES</a:t>
            </a:r>
          </a:p>
        </p:txBody>
      </p:sp>
      <p:cxnSp>
        <p:nvCxnSpPr>
          <p:cNvPr id="67" name="Straight Arrow Connector 66"/>
          <p:cNvCxnSpPr>
            <a:stCxn id="70" idx="0"/>
            <a:endCxn id="52" idx="4"/>
          </p:cNvCxnSpPr>
          <p:nvPr/>
        </p:nvCxnSpPr>
        <p:spPr>
          <a:xfrm flipV="1">
            <a:off x="6242297" y="5850377"/>
            <a:ext cx="1324741" cy="45387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5" idx="0"/>
            <a:endCxn id="49" idx="4"/>
          </p:cNvCxnSpPr>
          <p:nvPr/>
        </p:nvCxnSpPr>
        <p:spPr>
          <a:xfrm flipH="1" flipV="1">
            <a:off x="4062756" y="5875193"/>
            <a:ext cx="875373" cy="46986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5" idx="1"/>
            <a:endCxn id="45" idx="4"/>
          </p:cNvCxnSpPr>
          <p:nvPr/>
        </p:nvCxnSpPr>
        <p:spPr>
          <a:xfrm flipH="1" flipV="1">
            <a:off x="2300862" y="5914777"/>
            <a:ext cx="2172130" cy="570583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777160" y="6304247"/>
            <a:ext cx="930274" cy="2805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82"/>
            <a:r>
              <a:rPr lang="en-US" dirty="0" err="1">
                <a:solidFill>
                  <a:prstClr val="white"/>
                </a:solidFill>
                <a:latin typeface="Calibri"/>
              </a:rPr>
              <a:t>gq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1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Unit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Considered two views of execution model</a:t>
            </a:r>
          </a:p>
          <a:p>
            <a:pPr lvl="1"/>
            <a:r>
              <a:rPr lang="en-US" dirty="0" smtClean="0"/>
              <a:t>Location: ES or pool</a:t>
            </a:r>
          </a:p>
          <a:p>
            <a:pPr lvl="1"/>
            <a:r>
              <a:rPr lang="en-US" dirty="0" smtClean="0"/>
              <a:t>Source: the location in which work units are residing</a:t>
            </a:r>
          </a:p>
          <a:p>
            <a:pPr lvl="1"/>
            <a:r>
              <a:rPr lang="en-US" dirty="0" smtClean="0"/>
              <a:t>Target: the location to which work units are migrated</a:t>
            </a:r>
          </a:p>
          <a:p>
            <a:r>
              <a:rPr lang="en-US" dirty="0" smtClean="0"/>
              <a:t>Basic migration model</a:t>
            </a:r>
          </a:p>
          <a:p>
            <a:pPr lvl="1"/>
            <a:r>
              <a:rPr lang="en-US" dirty="0" smtClean="0"/>
              <a:t>Work units can be migrated from source to target</a:t>
            </a:r>
          </a:p>
          <a:p>
            <a:pPr lvl="2"/>
            <a:r>
              <a:rPr lang="en-US" dirty="0" smtClean="0"/>
              <a:t>ULTs are migratable if they are not terminated</a:t>
            </a:r>
          </a:p>
          <a:p>
            <a:pPr lvl="3"/>
            <a:r>
              <a:rPr lang="en-US" dirty="0" smtClean="0"/>
              <a:t>Migratable states: READY, BLOCKED, RUNNING</a:t>
            </a:r>
          </a:p>
          <a:p>
            <a:pPr lvl="2"/>
            <a:r>
              <a:rPr lang="en-US" dirty="0" smtClean="0"/>
              <a:t>Tasklets are only migratable when they are in READY state</a:t>
            </a:r>
          </a:p>
          <a:p>
            <a:pPr lvl="1"/>
            <a:r>
              <a:rPr lang="en-US" dirty="0" smtClean="0"/>
              <a:t>Migration can be blocking or non-blocking operation depending on the request</a:t>
            </a:r>
          </a:p>
          <a:p>
            <a:pPr lvl="1"/>
            <a:r>
              <a:rPr lang="en-US" dirty="0" smtClean="0"/>
              <a:t>The callback function will be invoked if it is set</a:t>
            </a:r>
          </a:p>
          <a:p>
            <a:pPr lvl="2"/>
            <a:r>
              <a:rPr lang="en-US" dirty="0" smtClean="0"/>
              <a:t>The scheduler of either source or target executes the callback function</a:t>
            </a:r>
          </a:p>
          <a:p>
            <a:pPr lvl="2"/>
            <a:r>
              <a:rPr lang="en-US" dirty="0" smtClean="0"/>
              <a:t>The user can specify where the callback function is executed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Migration?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</a:t>
            </a:r>
            <a:r>
              <a:rPr lang="en-US" dirty="0"/>
              <a:t>balancing</a:t>
            </a:r>
          </a:p>
          <a:p>
            <a:pPr lvl="1"/>
            <a:r>
              <a:rPr lang="en-US" dirty="0" smtClean="0"/>
              <a:t>Migrate work units to ESs which are idle</a:t>
            </a:r>
          </a:p>
          <a:p>
            <a:pPr lvl="2"/>
            <a:r>
              <a:rPr lang="en-US" dirty="0" smtClean="0"/>
              <a:t>Work sharing/stealing</a:t>
            </a:r>
          </a:p>
          <a:p>
            <a:r>
              <a:rPr lang="en-US" dirty="0" smtClean="0"/>
              <a:t>Locality</a:t>
            </a:r>
          </a:p>
          <a:p>
            <a:pPr lvl="1"/>
            <a:r>
              <a:rPr lang="en-US" dirty="0" smtClean="0"/>
              <a:t>Migrate work units to locations where locality is better exploited</a:t>
            </a:r>
            <a:endParaRPr lang="en-US" dirty="0"/>
          </a:p>
          <a:p>
            <a:r>
              <a:rPr lang="en-US" dirty="0" smtClean="0"/>
              <a:t>NUMA</a:t>
            </a:r>
          </a:p>
          <a:p>
            <a:pPr lvl="1"/>
            <a:r>
              <a:rPr lang="en-US" dirty="0" smtClean="0"/>
              <a:t>Migrate work units </a:t>
            </a:r>
            <a:r>
              <a:rPr lang="en-US" dirty="0"/>
              <a:t>to a closer </a:t>
            </a:r>
            <a:r>
              <a:rPr lang="en-US" dirty="0" smtClean="0"/>
              <a:t>location (e.g., socket) </a:t>
            </a:r>
            <a:r>
              <a:rPr lang="en-US" dirty="0"/>
              <a:t>if the memory near the </a:t>
            </a:r>
            <a:r>
              <a:rPr lang="en-US" dirty="0" smtClean="0"/>
              <a:t>location </a:t>
            </a:r>
            <a:r>
              <a:rPr lang="en-US" dirty="0"/>
              <a:t>is accessed </a:t>
            </a:r>
            <a:r>
              <a:rPr lang="en-US" dirty="0" smtClean="0"/>
              <a:t>frequently</a:t>
            </a:r>
          </a:p>
          <a:p>
            <a:pPr lvl="1"/>
            <a:r>
              <a:rPr lang="en-US" dirty="0" smtClean="0"/>
              <a:t>Reduce memory access latency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8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715962"/>
          </a:xfrm>
        </p:spPr>
        <p:txBody>
          <a:bodyPr/>
          <a:lstStyle/>
          <a:p>
            <a:r>
              <a:rPr lang="en-US" dirty="0"/>
              <a:t>Argo: An Exascale Operating System and Runtime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0" y="3786537"/>
            <a:ext cx="4288472" cy="2447736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9" y="1281134"/>
            <a:ext cx="4339273" cy="226597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710624" y="1281134"/>
            <a:ext cx="4236949" cy="5064307"/>
          </a:xfrm>
          <a:prstGeom prst="rect">
            <a:avLst/>
          </a:prstGeom>
        </p:spPr>
        <p:txBody>
          <a:bodyPr/>
          <a:lstStyle>
            <a:lvl1pPr marL="342813" indent="-342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60" indent="-28567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2706" indent="-2285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599790" indent="-2285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6875" indent="-2285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3959" indent="-2285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040" indent="-2285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8124" indent="-2285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5205" indent="-2285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8600" indent="-228600">
              <a:buNone/>
            </a:pPr>
            <a:r>
              <a:rPr lang="en-US" b="1" dirty="0" smtClean="0">
                <a:solidFill>
                  <a:srgbClr val="151515"/>
                </a:solidFill>
              </a:rPr>
              <a:t>Key Areas of Innovation:</a:t>
            </a:r>
            <a:endParaRPr lang="en-US" b="1" dirty="0">
              <a:solidFill>
                <a:srgbClr val="151515"/>
              </a:solidFill>
            </a:endParaRPr>
          </a:p>
          <a:p>
            <a:pPr marL="228600" indent="-228600"/>
            <a:r>
              <a:rPr lang="en-US" sz="2000" dirty="0" smtClean="0">
                <a:solidFill>
                  <a:srgbClr val="151515"/>
                </a:solidFill>
              </a:rPr>
              <a:t>Node OS</a:t>
            </a:r>
          </a:p>
          <a:p>
            <a:pPr marL="406400" lvl="1" indent="-228600"/>
            <a:r>
              <a:rPr lang="en-US" sz="1600" dirty="0" smtClean="0">
                <a:solidFill>
                  <a:srgbClr val="151515"/>
                </a:solidFill>
              </a:rPr>
              <a:t>Core-specialization permits multiple, concurrent kernels</a:t>
            </a:r>
          </a:p>
          <a:p>
            <a:pPr marL="406400" lvl="1" indent="-228600"/>
            <a:endParaRPr lang="en-US" sz="1600" dirty="0" smtClean="0">
              <a:solidFill>
                <a:srgbClr val="151515"/>
              </a:solidFill>
            </a:endParaRPr>
          </a:p>
          <a:p>
            <a:pPr marL="228600" indent="-228600"/>
            <a:r>
              <a:rPr lang="en-US" sz="2000" dirty="0" smtClean="0">
                <a:solidFill>
                  <a:srgbClr val="151515"/>
                </a:solidFill>
              </a:rPr>
              <a:t>Lightweight Concurrency</a:t>
            </a:r>
          </a:p>
          <a:p>
            <a:pPr marL="406400" lvl="1" indent="-228600"/>
            <a:r>
              <a:rPr lang="en-US" sz="1600" dirty="0" smtClean="0">
                <a:solidFill>
                  <a:srgbClr val="151515"/>
                </a:solidFill>
              </a:rPr>
              <a:t>Fine</a:t>
            </a:r>
            <a:r>
              <a:rPr lang="en-US" sz="1600" dirty="0">
                <a:solidFill>
                  <a:srgbClr val="151515"/>
                </a:solidFill>
              </a:rPr>
              <a:t>-grained tasks and lightweight threads </a:t>
            </a:r>
            <a:r>
              <a:rPr lang="en-US" sz="1600" dirty="0" smtClean="0">
                <a:solidFill>
                  <a:srgbClr val="151515"/>
                </a:solidFill>
              </a:rPr>
              <a:t>for </a:t>
            </a:r>
            <a:r>
              <a:rPr lang="en-US" sz="1600" dirty="0">
                <a:solidFill>
                  <a:srgbClr val="151515"/>
                </a:solidFill>
              </a:rPr>
              <a:t>massive </a:t>
            </a:r>
            <a:r>
              <a:rPr lang="en-US" sz="1600" dirty="0" smtClean="0">
                <a:solidFill>
                  <a:srgbClr val="151515"/>
                </a:solidFill>
              </a:rPr>
              <a:t>intra-node parallelism</a:t>
            </a:r>
          </a:p>
          <a:p>
            <a:pPr marL="406400" lvl="1" indent="-228600"/>
            <a:endParaRPr lang="en-US" sz="1600" dirty="0">
              <a:solidFill>
                <a:srgbClr val="151515"/>
              </a:solidFill>
            </a:endParaRPr>
          </a:p>
          <a:p>
            <a:pPr marL="228600" indent="-228600"/>
            <a:r>
              <a:rPr lang="en-US" sz="2000" dirty="0" smtClean="0">
                <a:solidFill>
                  <a:srgbClr val="151515"/>
                </a:solidFill>
              </a:rPr>
              <a:t>Backplane</a:t>
            </a:r>
          </a:p>
          <a:p>
            <a:pPr marL="406400" lvl="1" indent="-228600"/>
            <a:r>
              <a:rPr lang="en-US" sz="1600" dirty="0">
                <a:solidFill>
                  <a:srgbClr val="151515"/>
                </a:solidFill>
              </a:rPr>
              <a:t>Event, Control, and Performance backplanes to support global </a:t>
            </a:r>
            <a:r>
              <a:rPr lang="en-US" sz="1600" dirty="0" smtClean="0">
                <a:solidFill>
                  <a:srgbClr val="151515"/>
                </a:solidFill>
              </a:rPr>
              <a:t>optimizations</a:t>
            </a:r>
          </a:p>
          <a:p>
            <a:pPr marL="406400" lvl="1" indent="-228600"/>
            <a:endParaRPr lang="en-US" sz="1600" dirty="0">
              <a:solidFill>
                <a:srgbClr val="151515"/>
              </a:solidFill>
            </a:endParaRPr>
          </a:p>
          <a:p>
            <a:pPr marL="228600" indent="-228600"/>
            <a:r>
              <a:rPr lang="en-US" sz="2000" dirty="0" smtClean="0">
                <a:solidFill>
                  <a:srgbClr val="151515"/>
                </a:solidFill>
              </a:rPr>
              <a:t>Global OS</a:t>
            </a:r>
          </a:p>
          <a:p>
            <a:pPr marL="406400" lvl="1" indent="-228600"/>
            <a:r>
              <a:rPr lang="en-US" sz="1600" dirty="0">
                <a:solidFill>
                  <a:srgbClr val="151515"/>
                </a:solidFill>
              </a:rPr>
              <a:t>“Enclave” abstraction to allow global optimization of power, resilience</a:t>
            </a:r>
            <a:r>
              <a:rPr lang="en-US" sz="1600" dirty="0" smtClean="0">
                <a:solidFill>
                  <a:srgbClr val="151515"/>
                </a:solidFill>
              </a:rPr>
              <a:t>, performance</a:t>
            </a:r>
            <a:endParaRPr lang="en-US" sz="1600" dirty="0">
              <a:solidFill>
                <a:srgbClr val="151515"/>
              </a:solidFill>
            </a:endParaRPr>
          </a:p>
          <a:p>
            <a:pPr marL="228600" indent="-228600"/>
            <a:endParaRPr lang="en-US" sz="2000" dirty="0" smtClean="0">
              <a:solidFill>
                <a:srgbClr val="151515"/>
              </a:solidFill>
            </a:endParaRPr>
          </a:p>
          <a:p>
            <a:pPr marL="228600" indent="-228600"/>
            <a:endParaRPr lang="en-US" sz="2000" dirty="0" smtClean="0">
              <a:solidFill>
                <a:srgbClr val="15151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68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Migration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unit-centric migration</a:t>
            </a:r>
          </a:p>
          <a:p>
            <a:pPr lvl="1"/>
            <a:r>
              <a:rPr lang="en-US" dirty="0"/>
              <a:t>Migrating a </a:t>
            </a:r>
            <a:r>
              <a:rPr lang="en-US" dirty="0" smtClean="0"/>
              <a:t>WU </a:t>
            </a:r>
            <a:r>
              <a:rPr lang="en-US" dirty="0"/>
              <a:t>to a different </a:t>
            </a:r>
            <a:r>
              <a:rPr lang="en-US" dirty="0" smtClean="0"/>
              <a:t>ES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Migrating a WU to a different pool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Making </a:t>
            </a:r>
            <a:r>
              <a:rPr lang="en-US" dirty="0"/>
              <a:t>a </a:t>
            </a:r>
            <a:r>
              <a:rPr lang="en-US" dirty="0" smtClean="0"/>
              <a:t>WU orphaned</a:t>
            </a:r>
            <a:endParaRPr lang="en-US" dirty="0"/>
          </a:p>
          <a:p>
            <a:pPr lvl="2"/>
            <a:r>
              <a:rPr lang="en-US" dirty="0" smtClean="0"/>
              <a:t>Making a WU have no association with any ES or any pool</a:t>
            </a:r>
          </a:p>
          <a:p>
            <a:r>
              <a:rPr lang="en-US" dirty="0" smtClean="0"/>
              <a:t>Location-centric migration</a:t>
            </a:r>
          </a:p>
          <a:p>
            <a:pPr lvl="1"/>
            <a:r>
              <a:rPr lang="en-US" dirty="0"/>
              <a:t>Migrating </a:t>
            </a:r>
            <a:r>
              <a:rPr lang="en-US" dirty="0" smtClean="0"/>
              <a:t>WUs between ESs</a:t>
            </a:r>
            <a:endParaRPr lang="en-US" dirty="0"/>
          </a:p>
          <a:p>
            <a:pPr lvl="1"/>
            <a:r>
              <a:rPr lang="en-US" dirty="0"/>
              <a:t>Migrating </a:t>
            </a:r>
            <a:r>
              <a:rPr lang="en-US" dirty="0" smtClean="0"/>
              <a:t>WUs between pools</a:t>
            </a:r>
            <a:endParaRPr lang="en-US" dirty="0"/>
          </a:p>
          <a:p>
            <a:pPr lvl="1"/>
            <a:r>
              <a:rPr lang="en-US" dirty="0"/>
              <a:t>Migrating </a:t>
            </a:r>
            <a:r>
              <a:rPr lang="en-US" dirty="0" smtClean="0"/>
              <a:t>WUs </a:t>
            </a:r>
            <a:r>
              <a:rPr lang="en-US" dirty="0"/>
              <a:t>from one ES to a pool</a:t>
            </a:r>
          </a:p>
          <a:p>
            <a:pPr lvl="1"/>
            <a:r>
              <a:rPr lang="en-US" dirty="0"/>
              <a:t>Migrate </a:t>
            </a:r>
            <a:r>
              <a:rPr lang="en-US" dirty="0" smtClean="0"/>
              <a:t>WUs </a:t>
            </a:r>
            <a:r>
              <a:rPr lang="en-US" dirty="0"/>
              <a:t>from one pool to an ES</a:t>
            </a:r>
            <a:r>
              <a:rPr lang="en-US" dirty="0" smtClean="0">
                <a:effectLst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31043" y="4406438"/>
            <a:ext cx="1256299" cy="18495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74139" y="3826430"/>
            <a:ext cx="2115201" cy="24714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Migrating a WU to a Different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70881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b="1" dirty="0" err="1" smtClean="0"/>
              <a:t>ABT_thread_migrate_to_xstream</a:t>
            </a:r>
            <a:r>
              <a:rPr lang="en-US" dirty="0" smtClean="0"/>
              <a:t>(...)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b="1" dirty="0" err="1" smtClean="0"/>
              <a:t>ABT_thread_migrate_to_pool</a:t>
            </a:r>
            <a:r>
              <a:rPr lang="en-US" dirty="0" smtClean="0"/>
              <a:t>(...)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b="1" dirty="0" err="1" smtClean="0"/>
              <a:t>ABT_task_migrate_to_xstream</a:t>
            </a:r>
            <a:r>
              <a:rPr lang="en-US" dirty="0" smtClean="0"/>
              <a:t>(...)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b="1" dirty="0" err="1" smtClean="0"/>
              <a:t>ABT_task_migrate_to_pool</a:t>
            </a:r>
            <a:r>
              <a:rPr lang="en-US" dirty="0" smtClean="0"/>
              <a:t>(...)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390547" y="5129624"/>
            <a:ext cx="546351" cy="457815"/>
          </a:xfrm>
          <a:prstGeom prst="ellipse">
            <a:avLst/>
          </a:prstGeom>
          <a:gradFill rotWithShape="1">
            <a:gsLst>
              <a:gs pos="0">
                <a:srgbClr val="5C0426">
                  <a:tint val="100000"/>
                  <a:shade val="100000"/>
                  <a:satMod val="130000"/>
                </a:srgbClr>
              </a:gs>
              <a:gs pos="100000">
                <a:srgbClr val="5C042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19178" y="5224912"/>
            <a:ext cx="930274" cy="280597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rapezoid 9"/>
          <p:cNvSpPr/>
          <p:nvPr/>
        </p:nvSpPr>
        <p:spPr>
          <a:xfrm>
            <a:off x="6174139" y="4151671"/>
            <a:ext cx="945039" cy="575960"/>
          </a:xfrm>
          <a:prstGeom prst="trapezoid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162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718" y="3597520"/>
            <a:ext cx="1596829" cy="407421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 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90547" y="5727955"/>
            <a:ext cx="546351" cy="457815"/>
          </a:xfrm>
          <a:prstGeom prst="ellipse">
            <a:avLst/>
          </a:prstGeom>
          <a:gradFill rotWithShape="1">
            <a:gsLst>
              <a:gs pos="0">
                <a:srgbClr val="5C0426">
                  <a:tint val="100000"/>
                  <a:shade val="100000"/>
                  <a:satMod val="130000"/>
                </a:srgbClr>
              </a:gs>
              <a:gs pos="100000">
                <a:srgbClr val="5C042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19178" y="5823243"/>
            <a:ext cx="930274" cy="280597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83096" y="4873404"/>
            <a:ext cx="720386" cy="308769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WU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9" name="Straight Arrow Connector 18"/>
          <p:cNvCxnSpPr>
            <a:stCxn id="16" idx="3"/>
            <a:endCxn id="13" idx="1"/>
          </p:cNvCxnSpPr>
          <p:nvPr/>
        </p:nvCxnSpPr>
        <p:spPr>
          <a:xfrm>
            <a:off x="4403482" y="5027789"/>
            <a:ext cx="1770657" cy="34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01481" y="5765250"/>
            <a:ext cx="930274" cy="280597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rapezoid 24"/>
          <p:cNvSpPr/>
          <p:nvPr/>
        </p:nvSpPr>
        <p:spPr>
          <a:xfrm>
            <a:off x="1056878" y="4799740"/>
            <a:ext cx="945039" cy="575960"/>
          </a:xfrm>
          <a:prstGeom prst="trapezoid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162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8" name="Straight Arrow Connector 27"/>
          <p:cNvCxnSpPr>
            <a:stCxn id="11" idx="2"/>
            <a:endCxn id="16" idx="1"/>
          </p:cNvCxnSpPr>
          <p:nvPr/>
        </p:nvCxnSpPr>
        <p:spPr>
          <a:xfrm>
            <a:off x="1613133" y="4004941"/>
            <a:ext cx="2069963" cy="102284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4" idx="3"/>
            <a:endCxn id="16" idx="1"/>
          </p:cNvCxnSpPr>
          <p:nvPr/>
        </p:nvCxnSpPr>
        <p:spPr>
          <a:xfrm flipV="1">
            <a:off x="2031755" y="5027789"/>
            <a:ext cx="1651341" cy="87776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68879" y="3132217"/>
            <a:ext cx="1596829" cy="407421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 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>
            <a:stCxn id="16" idx="3"/>
            <a:endCxn id="22" idx="1"/>
          </p:cNvCxnSpPr>
          <p:nvPr/>
        </p:nvCxnSpPr>
        <p:spPr>
          <a:xfrm flipV="1">
            <a:off x="4403482" y="3335928"/>
            <a:ext cx="2065397" cy="1691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31043" y="4105658"/>
            <a:ext cx="1256299" cy="18495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WU Orphaned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52855"/>
          </a:xfrm>
        </p:spPr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b="1" dirty="0" err="1" smtClean="0"/>
              <a:t>ABT_thread_make_orphaned</a:t>
            </a:r>
            <a:r>
              <a:rPr lang="en-US" dirty="0" smtClean="0"/>
              <a:t>(</a:t>
            </a:r>
            <a:r>
              <a:rPr lang="en-US" dirty="0" err="1" smtClean="0"/>
              <a:t>ABT_thread</a:t>
            </a:r>
            <a:r>
              <a:rPr lang="en-US" dirty="0" smtClean="0"/>
              <a:t> thread)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b="1" dirty="0" err="1" smtClean="0"/>
              <a:t>ABT_task_make_orphaned</a:t>
            </a:r>
            <a:r>
              <a:rPr lang="en-US" dirty="0" smtClean="0"/>
              <a:t>(</a:t>
            </a:r>
            <a:r>
              <a:rPr lang="en-US" dirty="0" err="1" smtClean="0"/>
              <a:t>ABT_task</a:t>
            </a:r>
            <a:r>
              <a:rPr lang="en-US" dirty="0" smtClean="0"/>
              <a:t> task)</a:t>
            </a:r>
          </a:p>
          <a:p>
            <a:r>
              <a:rPr lang="en-US" dirty="0" smtClean="0"/>
              <a:t>Two routines are blocking calls.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4718" y="3296740"/>
            <a:ext cx="1596829" cy="407421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 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44107" y="4418239"/>
            <a:ext cx="720386" cy="308769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WU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3778" y="3693770"/>
            <a:ext cx="3900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WU becomes having no association</a:t>
            </a:r>
            <a:br>
              <a:rPr lang="en-US" dirty="0" smtClean="0"/>
            </a:br>
            <a:r>
              <a:rPr lang="en-US" dirty="0" smtClean="0"/>
              <a:t>with any ES or any pool.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01481" y="5464470"/>
            <a:ext cx="930274" cy="280597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rapezoid 24"/>
          <p:cNvSpPr/>
          <p:nvPr/>
        </p:nvSpPr>
        <p:spPr>
          <a:xfrm>
            <a:off x="1056878" y="4498960"/>
            <a:ext cx="945039" cy="575960"/>
          </a:xfrm>
          <a:prstGeom prst="trapezoid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162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8" name="Straight Arrow Connector 27"/>
          <p:cNvCxnSpPr>
            <a:stCxn id="11" idx="2"/>
            <a:endCxn id="16" idx="1"/>
          </p:cNvCxnSpPr>
          <p:nvPr/>
        </p:nvCxnSpPr>
        <p:spPr>
          <a:xfrm>
            <a:off x="1613133" y="3704161"/>
            <a:ext cx="1330974" cy="86846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4" idx="3"/>
            <a:endCxn id="16" idx="1"/>
          </p:cNvCxnSpPr>
          <p:nvPr/>
        </p:nvCxnSpPr>
        <p:spPr>
          <a:xfrm flipV="1">
            <a:off x="2031755" y="4572624"/>
            <a:ext cx="912352" cy="1032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73778" y="4582527"/>
            <a:ext cx="421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user has to add the WU to the location</a:t>
            </a:r>
            <a:br>
              <a:rPr lang="en-US" dirty="0" smtClean="0"/>
            </a:br>
            <a:r>
              <a:rPr lang="en-US" dirty="0" smtClean="0"/>
              <a:t>(ES or pool) where it needs to go.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Migrating WUs between 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39948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b="1" dirty="0" err="1" smtClean="0"/>
              <a:t>ABT_xstream_migrate_threads</a:t>
            </a:r>
            <a:r>
              <a:rPr lang="en-US" dirty="0" smtClean="0"/>
              <a:t>(...)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b="1" dirty="0" err="1" smtClean="0"/>
              <a:t>ABT_xstream_migrate_threads_to_pool</a:t>
            </a:r>
            <a:r>
              <a:rPr lang="en-US" dirty="0" smtClean="0"/>
              <a:t>(</a:t>
            </a:r>
            <a:r>
              <a:rPr lang="en-US" dirty="0"/>
              <a:t>...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b="1" dirty="0" err="1" smtClean="0"/>
              <a:t>ABT_xstream_migrate_tasks</a:t>
            </a:r>
            <a:r>
              <a:rPr lang="en-US" dirty="0" smtClean="0"/>
              <a:t>(...)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b="1" dirty="0" err="1" smtClean="0"/>
              <a:t>ABT_xstream_migrate_tasks_to_pool</a:t>
            </a:r>
            <a:r>
              <a:rPr lang="en-US" dirty="0" smtClean="0"/>
              <a:t>(</a:t>
            </a:r>
            <a:r>
              <a:rPr lang="en-US" dirty="0"/>
              <a:t>...)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b="1" dirty="0" err="1"/>
              <a:t>ABT_pool_migrate_threads</a:t>
            </a:r>
            <a:r>
              <a:rPr lang="en-US" dirty="0" smtClean="0"/>
              <a:t>(...)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b="1" dirty="0" err="1" smtClean="0"/>
              <a:t>ABT_pool_migrate_threads_to_xstream</a:t>
            </a:r>
            <a:r>
              <a:rPr lang="en-US" dirty="0" smtClean="0"/>
              <a:t>(</a:t>
            </a:r>
            <a:r>
              <a:rPr lang="en-US" dirty="0"/>
              <a:t>...)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b="1" dirty="0" err="1" smtClean="0"/>
              <a:t>ABT_pool_migrate_tasks</a:t>
            </a:r>
            <a:r>
              <a:rPr lang="en-US" dirty="0"/>
              <a:t>(...</a:t>
            </a:r>
            <a:r>
              <a:rPr lang="en-US" dirty="0" smtClean="0"/>
              <a:t>)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b="1" dirty="0" err="1" smtClean="0"/>
              <a:t>ABT_pool_migrate_tasks_to_xstream</a:t>
            </a:r>
            <a:r>
              <a:rPr lang="en-US" dirty="0" smtClean="0"/>
              <a:t>(</a:t>
            </a:r>
            <a:r>
              <a:rPr lang="en-US" dirty="0"/>
              <a:t>...)</a:t>
            </a:r>
            <a:endParaRPr lang="en-US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972008" y="4502023"/>
            <a:ext cx="1256299" cy="18495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55683" y="3812125"/>
            <a:ext cx="1596829" cy="407421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 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42446" y="5860835"/>
            <a:ext cx="930274" cy="280597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rapezoid 34"/>
          <p:cNvSpPr/>
          <p:nvPr/>
        </p:nvSpPr>
        <p:spPr>
          <a:xfrm>
            <a:off x="1097843" y="4895325"/>
            <a:ext cx="945039" cy="575960"/>
          </a:xfrm>
          <a:prstGeom prst="trapezoid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162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Arrow Connector 35"/>
          <p:cNvCxnSpPr>
            <a:stCxn id="31" idx="2"/>
            <a:endCxn id="48" idx="1"/>
          </p:cNvCxnSpPr>
          <p:nvPr/>
        </p:nvCxnSpPr>
        <p:spPr>
          <a:xfrm>
            <a:off x="1654098" y="4219546"/>
            <a:ext cx="1909957" cy="89760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4" idx="3"/>
            <a:endCxn id="48" idx="1"/>
          </p:cNvCxnSpPr>
          <p:nvPr/>
        </p:nvCxnSpPr>
        <p:spPr>
          <a:xfrm flipV="1">
            <a:off x="2072720" y="5117150"/>
            <a:ext cx="1491335" cy="88398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736781" y="4370914"/>
            <a:ext cx="1256299" cy="18495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620456" y="3673406"/>
            <a:ext cx="1596829" cy="407421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 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07219" y="5729726"/>
            <a:ext cx="930274" cy="280597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rapezoid 40"/>
          <p:cNvSpPr/>
          <p:nvPr/>
        </p:nvSpPr>
        <p:spPr>
          <a:xfrm>
            <a:off x="6862616" y="4764216"/>
            <a:ext cx="945039" cy="575960"/>
          </a:xfrm>
          <a:prstGeom prst="trapezoid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162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2" name="Straight Arrow Connector 41"/>
          <p:cNvCxnSpPr>
            <a:stCxn id="48" idx="3"/>
            <a:endCxn id="40" idx="1"/>
          </p:cNvCxnSpPr>
          <p:nvPr/>
        </p:nvCxnSpPr>
        <p:spPr>
          <a:xfrm>
            <a:off x="4510493" y="5117150"/>
            <a:ext cx="2396726" cy="752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8" idx="3"/>
            <a:endCxn id="39" idx="1"/>
          </p:cNvCxnSpPr>
          <p:nvPr/>
        </p:nvCxnSpPr>
        <p:spPr>
          <a:xfrm flipV="1">
            <a:off x="4510493" y="3877117"/>
            <a:ext cx="2109963" cy="1240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87899" y="4399522"/>
            <a:ext cx="720386" cy="308769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WU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87899" y="4821071"/>
            <a:ext cx="720386" cy="308769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WU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87899" y="5516972"/>
            <a:ext cx="720386" cy="308769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</a:rPr>
              <a:t>WU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3933689" y="5143495"/>
            <a:ext cx="3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564055" y="4297445"/>
            <a:ext cx="946438" cy="1639409"/>
          </a:xfrm>
          <a:prstGeom prst="rect">
            <a:avLst/>
          </a:prstGeom>
          <a:noFill/>
          <a:ln w="9525" cap="flat" cmpd="sng" algn="ctr">
            <a:solidFill>
              <a:srgbClr val="5C0426">
                <a:shade val="95000"/>
                <a:satMod val="105000"/>
              </a:srgbClr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08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64681" y="388325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work units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053798" y="6244370"/>
            <a:ext cx="75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92822" y="6384950"/>
            <a:ext cx="8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8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Argobots Code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32379" y="1782135"/>
            <a:ext cx="3896003" cy="3588502"/>
            <a:chOff x="3025904" y="2471437"/>
            <a:chExt cx="4624018" cy="4027013"/>
          </a:xfrm>
        </p:grpSpPr>
        <p:sp>
          <p:nvSpPr>
            <p:cNvPr id="7" name="Hexagon 6"/>
            <p:cNvSpPr/>
            <p:nvPr/>
          </p:nvSpPr>
          <p:spPr>
            <a:xfrm>
              <a:off x="3841559" y="5432200"/>
              <a:ext cx="411480" cy="369873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</a:t>
              </a:r>
              <a:endParaRPr lang="en-US" sz="1200" kern="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39310" y="5828060"/>
              <a:ext cx="1055863" cy="31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Scheduler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614306" y="5432199"/>
              <a:ext cx="415018" cy="369874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endParaRPr lang="en-US" sz="1200" kern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69949" y="5815340"/>
              <a:ext cx="519960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Pool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67076" y="5434459"/>
              <a:ext cx="365760" cy="365354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U</a:t>
              </a:r>
              <a:endParaRPr lang="en-US" sz="12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79304" y="5815340"/>
              <a:ext cx="538115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ULT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3" name="Diamond 12"/>
            <p:cNvSpPr/>
            <p:nvPr/>
          </p:nvSpPr>
          <p:spPr>
            <a:xfrm>
              <a:off x="5977306" y="5434256"/>
              <a:ext cx="365760" cy="365760"/>
            </a:xfrm>
            <a:prstGeom prst="diamond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T</a:t>
              </a:r>
              <a:endParaRPr lang="en-US" sz="12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56514" y="5815340"/>
              <a:ext cx="770581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Tasklet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625121" y="5434459"/>
              <a:ext cx="365325" cy="365354"/>
            </a:xfrm>
            <a:prstGeom prst="ellipse">
              <a:avLst/>
            </a:prstGeom>
            <a:solidFill>
              <a:srgbClr val="8064A2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" lastClr="FFFFFF"/>
                  </a:solidFill>
                  <a:latin typeface="Times New Roman"/>
                  <a:cs typeface="Times New Roman"/>
                </a:rPr>
                <a:t>E</a:t>
              </a:r>
              <a:endParaRPr lang="en-US" sz="1200" kern="0" dirty="0">
                <a:solidFill>
                  <a:sysClr val="window" lastClr="FFFF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08617" y="5815340"/>
              <a:ext cx="620929" cy="300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alibri"/>
                </a:rPr>
                <a:t>Event</a:t>
              </a:r>
              <a:endParaRPr lang="en-US" sz="11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025904" y="2471437"/>
              <a:ext cx="4624018" cy="4027013"/>
              <a:chOff x="3025904" y="2713112"/>
              <a:chExt cx="4624018" cy="368775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025904" y="2713112"/>
                <a:ext cx="4565693" cy="2626942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35170" y="2803457"/>
                <a:ext cx="3391924" cy="2446253"/>
              </a:xfrm>
              <a:prstGeom prst="rect">
                <a:avLst/>
              </a:prstGeom>
              <a:solidFill>
                <a:srgbClr val="FFFDDE"/>
              </a:solidFill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972070" y="3003518"/>
                <a:ext cx="433904" cy="2134281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154250" y="2808904"/>
                <a:ext cx="635845" cy="373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ES</a:t>
                </a:r>
                <a:r>
                  <a:rPr lang="en-US" sz="1600" kern="0" baseline="-2500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1</a:t>
                </a:r>
                <a:endParaRPr lang="en-US" sz="16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5" name="Hexagon 24"/>
              <p:cNvSpPr/>
              <p:nvPr/>
            </p:nvSpPr>
            <p:spPr>
              <a:xfrm>
                <a:off x="4859861" y="2899232"/>
                <a:ext cx="781390" cy="369647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lIns="0" tIns="0" r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err="1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Sched</a:t>
                </a:r>
                <a:endParaRPr lang="en-US" sz="12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270553" y="3564342"/>
                <a:ext cx="519541" cy="1573457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56090" y="3651671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356090" y="4760062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3927430" y="4387284"/>
                <a:ext cx="519541" cy="750515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5316115" y="3564342"/>
                <a:ext cx="519541" cy="1573456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407381" y="3648185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407381" y="4017734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07381" y="4387283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407381" y="4756832"/>
                <a:ext cx="349132" cy="281886"/>
              </a:xfrm>
              <a:prstGeom prst="ellipse">
                <a:avLst/>
              </a:prstGeom>
              <a:solidFill>
                <a:srgbClr val="8064A2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" lastClr="FFFFFF"/>
                    </a:solidFill>
                    <a:latin typeface="Times New Roman"/>
                    <a:cs typeface="Times New Roman"/>
                  </a:rPr>
                  <a:t>E</a:t>
                </a:r>
                <a:endParaRPr lang="en-US" sz="1200" kern="0" dirty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4635392" y="3566295"/>
                <a:ext cx="519541" cy="1571503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5" dist="22987" dir="5400000" algn="tl" rotWithShape="0">
                  <a:srgbClr val="000000">
                    <a:alpha val="35000"/>
                  </a:srgbClr>
                </a:outerShdw>
              </a:effectLst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sysClr val="window" lastClr="FFFFFF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728685" y="4018792"/>
                <a:ext cx="349548" cy="281886"/>
              </a:xfrm>
              <a:prstGeom prst="rect">
                <a:avLst/>
              </a:prstGeom>
              <a:solidFill>
                <a:srgbClr val="F79646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U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7" name="Hexagon 36"/>
              <p:cNvSpPr/>
              <p:nvPr/>
            </p:nvSpPr>
            <p:spPr>
              <a:xfrm>
                <a:off x="4706838" y="3648185"/>
                <a:ext cx="393241" cy="285373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</a:t>
                </a:r>
                <a:endParaRPr lang="en-US" sz="12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8" name="Hexagon 37"/>
              <p:cNvSpPr/>
              <p:nvPr/>
            </p:nvSpPr>
            <p:spPr>
              <a:xfrm>
                <a:off x="4706838" y="4385912"/>
                <a:ext cx="393241" cy="285373"/>
              </a:xfrm>
              <a:prstGeom prst="hexagon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wrap="none" tIns="0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S</a:t>
                </a:r>
                <a:endParaRPr lang="en-US" sz="12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cxnSp>
            <p:nvCxnSpPr>
              <p:cNvPr id="39" name="Straight Arrow Connector 38"/>
              <p:cNvCxnSpPr>
                <a:stCxn id="25" idx="0"/>
              </p:cNvCxnSpPr>
              <p:nvPr/>
            </p:nvCxnSpPr>
            <p:spPr>
              <a:xfrm>
                <a:off x="5641251" y="3084056"/>
                <a:ext cx="33081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" name="Straight Arrow Connector 39"/>
              <p:cNvCxnSpPr>
                <a:stCxn id="35" idx="0"/>
              </p:cNvCxnSpPr>
              <p:nvPr/>
            </p:nvCxnSpPr>
            <p:spPr>
              <a:xfrm flipV="1">
                <a:off x="4895163" y="3268880"/>
                <a:ext cx="399008" cy="29741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" name="Straight Arrow Connector 40"/>
              <p:cNvCxnSpPr>
                <a:stCxn id="30" idx="0"/>
              </p:cNvCxnSpPr>
              <p:nvPr/>
            </p:nvCxnSpPr>
            <p:spPr>
              <a:xfrm flipH="1" flipV="1">
                <a:off x="5294171" y="3268880"/>
                <a:ext cx="281715" cy="2954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" name="Straight Arrow Connector 41"/>
              <p:cNvCxnSpPr>
                <a:endCxn id="38" idx="3"/>
              </p:cNvCxnSpPr>
              <p:nvPr/>
            </p:nvCxnSpPr>
            <p:spPr>
              <a:xfrm flipV="1">
                <a:off x="4446971" y="4528599"/>
                <a:ext cx="259867" cy="20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" name="Straight Arrow Connector 42"/>
              <p:cNvCxnSpPr>
                <a:endCxn id="37" idx="3"/>
              </p:cNvCxnSpPr>
              <p:nvPr/>
            </p:nvCxnSpPr>
            <p:spPr>
              <a:xfrm>
                <a:off x="3790094" y="3790871"/>
                <a:ext cx="91674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44" name="Freeform 43"/>
              <p:cNvSpPr/>
              <p:nvPr/>
            </p:nvSpPr>
            <p:spPr>
              <a:xfrm>
                <a:off x="6078026" y="3059887"/>
                <a:ext cx="249616" cy="2016808"/>
              </a:xfrm>
              <a:custGeom>
                <a:avLst/>
                <a:gdLst>
                  <a:gd name="connsiteX0" fmla="*/ 450332 w 459339"/>
                  <a:gd name="connsiteY0" fmla="*/ 0 h 2558099"/>
                  <a:gd name="connsiteX1" fmla="*/ 0 w 459339"/>
                  <a:gd name="connsiteY1" fmla="*/ 657540 h 2558099"/>
                  <a:gd name="connsiteX2" fmla="*/ 450332 w 459339"/>
                  <a:gd name="connsiteY2" fmla="*/ 1297064 h 2558099"/>
                  <a:gd name="connsiteX3" fmla="*/ 9006 w 459339"/>
                  <a:gd name="connsiteY3" fmla="*/ 1918574 h 2558099"/>
                  <a:gd name="connsiteX4" fmla="*/ 459339 w 459339"/>
                  <a:gd name="connsiteY4" fmla="*/ 2558099 h 255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339" h="2558099">
                    <a:moveTo>
                      <a:pt x="450332" y="0"/>
                    </a:moveTo>
                    <a:cubicBezTo>
                      <a:pt x="225166" y="220681"/>
                      <a:pt x="0" y="441363"/>
                      <a:pt x="0" y="657540"/>
                    </a:cubicBezTo>
                    <a:cubicBezTo>
                      <a:pt x="0" y="873717"/>
                      <a:pt x="448831" y="1086892"/>
                      <a:pt x="450332" y="1297064"/>
                    </a:cubicBezTo>
                    <a:cubicBezTo>
                      <a:pt x="451833" y="1507236"/>
                      <a:pt x="7505" y="1708402"/>
                      <a:pt x="9006" y="1918574"/>
                    </a:cubicBezTo>
                    <a:cubicBezTo>
                      <a:pt x="10507" y="2128746"/>
                      <a:pt x="384284" y="2450011"/>
                      <a:pt x="459339" y="2558099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504D">
                    <a:lumMod val="50000"/>
                  </a:srgbClr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45" name="Diamond 44"/>
              <p:cNvSpPr/>
              <p:nvPr/>
            </p:nvSpPr>
            <p:spPr>
              <a:xfrm>
                <a:off x="4728685" y="4756519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6" name="Diamond 45"/>
              <p:cNvSpPr/>
              <p:nvPr/>
            </p:nvSpPr>
            <p:spPr>
              <a:xfrm>
                <a:off x="4013898" y="4446522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Diamond 46"/>
              <p:cNvSpPr/>
              <p:nvPr/>
            </p:nvSpPr>
            <p:spPr>
              <a:xfrm>
                <a:off x="4013898" y="4794495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8" name="Diamond 47"/>
              <p:cNvSpPr/>
              <p:nvPr/>
            </p:nvSpPr>
            <p:spPr>
              <a:xfrm>
                <a:off x="3356090" y="4020926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49" name="Diamond 48"/>
              <p:cNvSpPr/>
              <p:nvPr/>
            </p:nvSpPr>
            <p:spPr>
              <a:xfrm>
                <a:off x="3356090" y="4390494"/>
                <a:ext cx="349548" cy="282199"/>
              </a:xfrm>
              <a:prstGeom prst="diamond">
                <a:avLst/>
              </a:prstGeom>
              <a:solidFill>
                <a:srgbClr val="9BBB59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bIns="0" rtlCol="0" anchor="ctr"/>
              <a:lstStyle/>
              <a:p>
                <a:pPr algn="ctr" defTabSz="914400">
                  <a:defRPr/>
                </a:pPr>
                <a:r>
                  <a:rPr lang="en-US" sz="1200" kern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endParaRPr lang="en-US" sz="1200" kern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84229" y="6027245"/>
                <a:ext cx="4565693" cy="373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Argobots Execution Model</a:t>
                </a:r>
                <a:endParaRPr lang="en-US" sz="1400" b="1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457192" y="3745416"/>
                <a:ext cx="537719" cy="4201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2000" kern="0" dirty="0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...</a:t>
                </a:r>
                <a:endParaRPr lang="en-US" sz="20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941074" y="2803457"/>
                <a:ext cx="543316" cy="2453203"/>
              </a:xfrm>
              <a:prstGeom prst="rect">
                <a:avLst/>
              </a:prstGeom>
              <a:solidFill>
                <a:srgbClr val="FFFDDE"/>
              </a:solidFill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941075" y="2810794"/>
                <a:ext cx="593911" cy="355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600" kern="0" dirty="0" err="1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ES</a:t>
                </a:r>
                <a:r>
                  <a:rPr lang="en-US" sz="1600" kern="0" baseline="-25000" dirty="0" err="1" smtClean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n</a:t>
                </a:r>
                <a:endParaRPr lang="en-US" sz="1600" kern="0" baseline="-2500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043793" y="3022511"/>
              <a:ext cx="355572" cy="2096680"/>
              <a:chOff x="6997103" y="3022511"/>
              <a:chExt cx="433904" cy="20966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997103" y="3022511"/>
                <a:ext cx="433904" cy="2096680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58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7103059" y="3078334"/>
                <a:ext cx="249616" cy="1981276"/>
              </a:xfrm>
              <a:custGeom>
                <a:avLst/>
                <a:gdLst>
                  <a:gd name="connsiteX0" fmla="*/ 450332 w 459339"/>
                  <a:gd name="connsiteY0" fmla="*/ 0 h 2558099"/>
                  <a:gd name="connsiteX1" fmla="*/ 0 w 459339"/>
                  <a:gd name="connsiteY1" fmla="*/ 657540 h 2558099"/>
                  <a:gd name="connsiteX2" fmla="*/ 450332 w 459339"/>
                  <a:gd name="connsiteY2" fmla="*/ 1297064 h 2558099"/>
                  <a:gd name="connsiteX3" fmla="*/ 9006 w 459339"/>
                  <a:gd name="connsiteY3" fmla="*/ 1918574 h 2558099"/>
                  <a:gd name="connsiteX4" fmla="*/ 459339 w 459339"/>
                  <a:gd name="connsiteY4" fmla="*/ 2558099 h 255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339" h="2558099">
                    <a:moveTo>
                      <a:pt x="450332" y="0"/>
                    </a:moveTo>
                    <a:cubicBezTo>
                      <a:pt x="225166" y="220681"/>
                      <a:pt x="0" y="441363"/>
                      <a:pt x="0" y="657540"/>
                    </a:cubicBezTo>
                    <a:cubicBezTo>
                      <a:pt x="0" y="873717"/>
                      <a:pt x="448831" y="1086892"/>
                      <a:pt x="450332" y="1297064"/>
                    </a:cubicBezTo>
                    <a:cubicBezTo>
                      <a:pt x="451833" y="1507236"/>
                      <a:pt x="7505" y="1708402"/>
                      <a:pt x="9006" y="1918574"/>
                    </a:cubicBezTo>
                    <a:cubicBezTo>
                      <a:pt x="10507" y="2128746"/>
                      <a:pt x="384284" y="2450011"/>
                      <a:pt x="459339" y="2558099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504D">
                    <a:lumMod val="50000"/>
                  </a:srgbClr>
                </a:solidFill>
                <a:prstDash val="solid"/>
                <a:tailEnd type="stealth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600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622114" y="1286932"/>
            <a:ext cx="2726266" cy="5054599"/>
            <a:chOff x="677334" y="1286932"/>
            <a:chExt cx="2726266" cy="5054599"/>
          </a:xfrm>
        </p:grpSpPr>
        <p:sp>
          <p:nvSpPr>
            <p:cNvPr id="67" name="Rounded Rectangle 66"/>
            <p:cNvSpPr/>
            <p:nvPr/>
          </p:nvSpPr>
          <p:spPr>
            <a:xfrm>
              <a:off x="677334" y="5850464"/>
              <a:ext cx="2726266" cy="491067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Finalize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77334" y="1286932"/>
              <a:ext cx="2726266" cy="491067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Initialize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77334" y="2047521"/>
              <a:ext cx="2726266" cy="491067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Create pools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77334" y="2808110"/>
              <a:ext cx="2726266" cy="491067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Create schedulers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77334" y="3568699"/>
              <a:ext cx="2726266" cy="491067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Create ESs</a:t>
              </a: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677334" y="4329288"/>
              <a:ext cx="2726266" cy="491067"/>
            </a:xfrm>
            <a:prstGeom prst="round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Create ULTs/tasklets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677334" y="5089877"/>
              <a:ext cx="2726266" cy="491067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Join &amp; Free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2040467" y="1777999"/>
              <a:ext cx="0" cy="26952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5" name="Straight Arrow Connector 74"/>
            <p:cNvCxnSpPr/>
            <p:nvPr/>
          </p:nvCxnSpPr>
          <p:spPr>
            <a:xfrm>
              <a:off x="2040467" y="2538588"/>
              <a:ext cx="0" cy="26952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6" name="Straight Arrow Connector 75"/>
            <p:cNvCxnSpPr/>
            <p:nvPr/>
          </p:nvCxnSpPr>
          <p:spPr>
            <a:xfrm>
              <a:off x="2040467" y="3299177"/>
              <a:ext cx="0" cy="26952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7" name="Straight Arrow Connector 76"/>
            <p:cNvCxnSpPr/>
            <p:nvPr/>
          </p:nvCxnSpPr>
          <p:spPr>
            <a:xfrm>
              <a:off x="2040467" y="4059766"/>
              <a:ext cx="0" cy="26952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8" name="Straight Arrow Connector 77"/>
            <p:cNvCxnSpPr/>
            <p:nvPr/>
          </p:nvCxnSpPr>
          <p:spPr>
            <a:xfrm>
              <a:off x="2040467" y="4820355"/>
              <a:ext cx="0" cy="26952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Arrow Connector 78"/>
            <p:cNvCxnSpPr/>
            <p:nvPr/>
          </p:nvCxnSpPr>
          <p:spPr>
            <a:xfrm>
              <a:off x="2040467" y="5580944"/>
              <a:ext cx="0" cy="26952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81" name="Rounded Rectangle 80"/>
          <p:cNvSpPr/>
          <p:nvPr/>
        </p:nvSpPr>
        <p:spPr>
          <a:xfrm>
            <a:off x="3587562" y="2119577"/>
            <a:ext cx="349677" cy="32959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3" name="Hexagon 82"/>
          <p:cNvSpPr/>
          <p:nvPr/>
        </p:nvSpPr>
        <p:spPr>
          <a:xfrm>
            <a:off x="3589052" y="2871209"/>
            <a:ext cx="346696" cy="329597"/>
          </a:xfrm>
          <a:prstGeom prst="hexagon">
            <a:avLst/>
          </a:prstGeom>
          <a:solidFill>
            <a:srgbClr val="4F81BD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S</a:t>
            </a:r>
            <a:endParaRPr lang="en-US"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84" name="Hexagon 83"/>
          <p:cNvSpPr/>
          <p:nvPr/>
        </p:nvSpPr>
        <p:spPr>
          <a:xfrm>
            <a:off x="4156707" y="2886846"/>
            <a:ext cx="346696" cy="329597"/>
          </a:xfrm>
          <a:prstGeom prst="hexagon">
            <a:avLst/>
          </a:prstGeom>
          <a:solidFill>
            <a:srgbClr val="4F81BD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  <a:latin typeface="Times New Roman"/>
                <a:cs typeface="Times New Roman"/>
              </a:rPr>
              <a:t>S</a:t>
            </a:r>
            <a:endParaRPr lang="en-US"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155217" y="2119577"/>
            <a:ext cx="349677" cy="32959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533513" y="3611871"/>
            <a:ext cx="457775" cy="391258"/>
          </a:xfrm>
          <a:prstGeom prst="rect">
            <a:avLst/>
          </a:prstGeom>
          <a:solidFill>
            <a:srgbClr val="FFFDDE"/>
          </a:solidFill>
          <a:ln w="12700" cap="flat" cmpd="sng" algn="ctr">
            <a:solidFill>
              <a:sysClr val="windowText" lastClr="000000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ES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101168" y="3611871"/>
            <a:ext cx="457775" cy="391258"/>
          </a:xfrm>
          <a:prstGeom prst="rect">
            <a:avLst/>
          </a:prstGeom>
          <a:solidFill>
            <a:srgbClr val="FFFDDE"/>
          </a:solidFill>
          <a:ln w="12700" cap="flat" cmpd="sng" algn="ctr">
            <a:solidFill>
              <a:sysClr val="windowText" lastClr="000000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ES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608313" y="4398089"/>
            <a:ext cx="308174" cy="325570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0" name="Diamond 89"/>
          <p:cNvSpPr/>
          <p:nvPr/>
        </p:nvSpPr>
        <p:spPr>
          <a:xfrm>
            <a:off x="4175968" y="4422590"/>
            <a:ext cx="308174" cy="325932"/>
          </a:xfrm>
          <a:prstGeom prst="diamond">
            <a:avLst/>
          </a:prstGeom>
          <a:solidFill>
            <a:srgbClr val="9BBB59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bIns="0" rtlCol="0" anchor="ctr"/>
          <a:lstStyle/>
          <a:p>
            <a:pPr algn="ctr" defTabSz="91440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endParaRPr lang="en-US" sz="12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9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with Argobots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2144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#include &lt;</a:t>
            </a:r>
            <a:r>
              <a:rPr lang="en-US" dirty="0" err="1">
                <a:latin typeface="Consolas"/>
                <a:cs typeface="Consolas"/>
              </a:rPr>
              <a:t>stdio.h</a:t>
            </a:r>
            <a:r>
              <a:rPr lang="en-US" dirty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#include "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abt.h</a:t>
            </a:r>
            <a:r>
              <a:rPr lang="en-US" dirty="0">
                <a:latin typeface="Consolas"/>
                <a:cs typeface="Consolas"/>
              </a:rPr>
              <a:t>"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#define NUM_XSTREAMS    4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void </a:t>
            </a:r>
            <a:r>
              <a:rPr lang="en-US" dirty="0" err="1">
                <a:latin typeface="Consolas"/>
                <a:cs typeface="Consolas"/>
              </a:rPr>
              <a:t>thread_hello</a:t>
            </a:r>
            <a:r>
              <a:rPr lang="en-US" dirty="0">
                <a:latin typeface="Consolas"/>
                <a:cs typeface="Consolas"/>
              </a:rPr>
              <a:t>(void *</a:t>
            </a:r>
            <a:r>
              <a:rPr lang="en-US" dirty="0" err="1">
                <a:latin typeface="Consolas"/>
                <a:cs typeface="Consolas"/>
              </a:rPr>
              <a:t>arg</a:t>
            </a:r>
            <a:r>
              <a:rPr lang="en-US" dirty="0" smtClean="0">
                <a:latin typeface="Consolas"/>
                <a:cs typeface="Consolas"/>
              </a:rPr>
              <a:t>) {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rank, </a:t>
            </a:r>
            <a:r>
              <a:rPr lang="en-US" dirty="0" err="1">
                <a:latin typeface="Consolas"/>
                <a:cs typeface="Consolas"/>
              </a:rPr>
              <a:t>tid</a:t>
            </a:r>
            <a:r>
              <a:rPr lang="en-US" dirty="0">
                <a:latin typeface="Consolas"/>
                <a:cs typeface="Consolas"/>
              </a:rPr>
              <a:t> = (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)(</a:t>
            </a:r>
            <a:r>
              <a:rPr lang="en-US" dirty="0" err="1">
                <a:latin typeface="Consolas"/>
                <a:cs typeface="Consolas"/>
              </a:rPr>
              <a:t>size_t</a:t>
            </a:r>
            <a:r>
              <a:rPr lang="en-US" dirty="0">
                <a:latin typeface="Consolas"/>
                <a:cs typeface="Consolas"/>
              </a:rPr>
              <a:t>)</a:t>
            </a:r>
            <a:r>
              <a:rPr lang="en-US" dirty="0" err="1">
                <a:latin typeface="Consolas"/>
                <a:cs typeface="Consolas"/>
              </a:rPr>
              <a:t>arg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ABT_xstream_self_rank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>
                <a:latin typeface="Consolas"/>
                <a:cs typeface="Consolas"/>
              </a:rPr>
              <a:t>&amp;rank);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printf</a:t>
            </a:r>
            <a:r>
              <a:rPr lang="en-US" dirty="0">
                <a:latin typeface="Consolas"/>
                <a:cs typeface="Consolas"/>
              </a:rPr>
              <a:t>("[</a:t>
            </a:r>
            <a:r>
              <a:rPr lang="en-US" dirty="0" err="1">
                <a:latin typeface="Consolas"/>
                <a:cs typeface="Consolas"/>
              </a:rPr>
              <a:t>U%d:E%d</a:t>
            </a:r>
            <a:r>
              <a:rPr lang="en-US" dirty="0">
                <a:latin typeface="Consolas"/>
                <a:cs typeface="Consolas"/>
              </a:rPr>
              <a:t>] Hello, world!\n", </a:t>
            </a:r>
            <a:r>
              <a:rPr lang="en-US" dirty="0" err="1">
                <a:latin typeface="Consolas"/>
                <a:cs typeface="Consolas"/>
              </a:rPr>
              <a:t>tid</a:t>
            </a:r>
            <a:r>
              <a:rPr lang="en-US" dirty="0">
                <a:latin typeface="Consolas"/>
                <a:cs typeface="Consolas"/>
              </a:rPr>
              <a:t>, rank);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main(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argc</a:t>
            </a:r>
            <a:r>
              <a:rPr lang="en-US" dirty="0">
                <a:latin typeface="Consolas"/>
                <a:cs typeface="Consolas"/>
              </a:rPr>
              <a:t>, char *</a:t>
            </a:r>
            <a:r>
              <a:rPr lang="en-US" dirty="0" err="1">
                <a:latin typeface="Consolas"/>
                <a:cs typeface="Consolas"/>
              </a:rPr>
              <a:t>argv</a:t>
            </a:r>
            <a:r>
              <a:rPr lang="en-US" dirty="0">
                <a:latin typeface="Consolas"/>
                <a:cs typeface="Consolas"/>
              </a:rPr>
              <a:t>[]</a:t>
            </a:r>
            <a:r>
              <a:rPr lang="en-US" dirty="0" smtClean="0">
                <a:latin typeface="Consolas"/>
                <a:cs typeface="Consolas"/>
              </a:rPr>
              <a:t>) {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ABT_xstream</a:t>
            </a:r>
            <a:r>
              <a:rPr lang="en-US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xstreams</a:t>
            </a:r>
            <a:r>
              <a:rPr lang="en-US" dirty="0">
                <a:latin typeface="Consolas"/>
                <a:cs typeface="Consolas"/>
              </a:rPr>
              <a:t>[NUM_XSTREAMS];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ABT_pool</a:t>
            </a:r>
            <a:r>
              <a:rPr lang="en-US" dirty="0">
                <a:latin typeface="Consolas"/>
                <a:cs typeface="Consolas"/>
              </a:rPr>
              <a:t>    pools[NUM_XSTREAMS];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ABT_thread</a:t>
            </a:r>
            <a:r>
              <a:rPr lang="en-US" dirty="0">
                <a:latin typeface="Consolas"/>
                <a:cs typeface="Consolas"/>
              </a:rPr>
              <a:t>  threads[NUM_XSTREAMS];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0269" y="6179779"/>
            <a:ext cx="31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examples/</a:t>
            </a:r>
            <a:r>
              <a:rPr lang="en-US" dirty="0" err="1" smtClean="0"/>
              <a:t>hello_world_thread.c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with Argobots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23" y="1143000"/>
            <a:ext cx="8494998" cy="52214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ABT_init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argc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argv</a:t>
            </a:r>
            <a:r>
              <a:rPr lang="en-US" dirty="0"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    /</a:t>
            </a:r>
            <a:r>
              <a:rPr lang="en-US" dirty="0">
                <a:latin typeface="Consolas"/>
                <a:cs typeface="Consolas"/>
              </a:rPr>
              <a:t>* Create ESs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ABT_xstream_self</a:t>
            </a:r>
            <a:r>
              <a:rPr lang="en-US" dirty="0">
                <a:latin typeface="Consolas"/>
                <a:cs typeface="Consolas"/>
              </a:rPr>
              <a:t>(&amp;</a:t>
            </a:r>
            <a:r>
              <a:rPr lang="en-US" dirty="0" err="1">
                <a:latin typeface="Consolas"/>
                <a:cs typeface="Consolas"/>
              </a:rPr>
              <a:t>xstreams</a:t>
            </a:r>
            <a:r>
              <a:rPr lang="en-US" dirty="0">
                <a:latin typeface="Consolas"/>
                <a:cs typeface="Consolas"/>
              </a:rPr>
              <a:t>[0]);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1;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ABT_xstream_create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ABT_SCHED_NULL</a:t>
            </a:r>
            <a:r>
              <a:rPr lang="en-US" dirty="0">
                <a:latin typeface="Consolas"/>
                <a:cs typeface="Consolas"/>
              </a:rPr>
              <a:t>, &amp;</a:t>
            </a:r>
            <a:r>
              <a:rPr lang="en-US" dirty="0" err="1">
                <a:latin typeface="Consolas"/>
                <a:cs typeface="Consolas"/>
              </a:rPr>
              <a:t>xstreams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/* Get the first pool associated with each ES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ABT_xstream_get_main_pools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xstreams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], 1, &amp;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pools[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]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/* Create ULTs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ABT_thread_create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pools[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]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thread_hello</a:t>
            </a:r>
            <a:r>
              <a:rPr lang="en-US" dirty="0" smtClean="0">
                <a:latin typeface="Consolas"/>
                <a:cs typeface="Consolas"/>
              </a:rPr>
              <a:t>,(</a:t>
            </a:r>
            <a:r>
              <a:rPr lang="en-US" dirty="0">
                <a:latin typeface="Consolas"/>
                <a:cs typeface="Consolas"/>
              </a:rPr>
              <a:t>void *</a:t>
            </a:r>
            <a:r>
              <a:rPr lang="en-US" dirty="0" smtClean="0">
                <a:latin typeface="Consolas"/>
                <a:cs typeface="Consolas"/>
              </a:rPr>
              <a:t>)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                  ABT_THREAD_ATTR_NULL, </a:t>
            </a:r>
            <a:r>
              <a:rPr lang="en-US" dirty="0" smtClean="0">
                <a:latin typeface="Consolas"/>
                <a:cs typeface="Consolas"/>
              </a:rPr>
              <a:t>&amp;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threads[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]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0269" y="6165973"/>
            <a:ext cx="31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examples/</a:t>
            </a:r>
            <a:r>
              <a:rPr lang="en-US" dirty="0" err="1" smtClean="0"/>
              <a:t>hello_world_thread.c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963703" y="1242515"/>
            <a:ext cx="2723098" cy="1021625"/>
          </a:xfrm>
          <a:prstGeom prst="wedgeRoundRectCallout">
            <a:avLst>
              <a:gd name="adj1" fmla="val -80018"/>
              <a:gd name="adj2" fmla="val 44633"/>
              <a:gd name="adj3" fmla="val 166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primary ES has already been created.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Calibri"/>
              </a:rPr>
              <a:t>Same for the main ULT.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687231" y="4288393"/>
            <a:ext cx="3290564" cy="474586"/>
          </a:xfrm>
          <a:prstGeom prst="wedgeRoundRectCallout">
            <a:avLst>
              <a:gd name="adj1" fmla="val -72131"/>
              <a:gd name="adj2" fmla="val 71460"/>
              <a:gd name="adj3" fmla="val 166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 units are added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pools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with Argobots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23" y="1143001"/>
            <a:ext cx="8494998" cy="49315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/</a:t>
            </a:r>
            <a:r>
              <a:rPr lang="en-US" dirty="0">
                <a:latin typeface="Consolas"/>
                <a:cs typeface="Consolas"/>
              </a:rPr>
              <a:t>* Join &amp; Free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ABT_thread_join</a:t>
            </a:r>
            <a:r>
              <a:rPr lang="en-US" dirty="0">
                <a:latin typeface="Consolas"/>
                <a:cs typeface="Consolas"/>
              </a:rPr>
              <a:t>(threads[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ABT_thread_free</a:t>
            </a:r>
            <a:r>
              <a:rPr lang="en-US" dirty="0">
                <a:latin typeface="Consolas"/>
                <a:cs typeface="Consolas"/>
              </a:rPr>
              <a:t>(&amp;threads[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1;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ABT_xstream_join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xstreams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ABT_xstream_free</a:t>
            </a:r>
            <a:r>
              <a:rPr lang="en-US" dirty="0">
                <a:latin typeface="Consolas"/>
                <a:cs typeface="Consolas"/>
              </a:rPr>
              <a:t>(&amp;</a:t>
            </a:r>
            <a:r>
              <a:rPr lang="en-US" dirty="0" err="1">
                <a:latin typeface="Consolas"/>
                <a:cs typeface="Consolas"/>
              </a:rPr>
              <a:t>xstreams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ABT_finalize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return 0;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0269" y="6165973"/>
            <a:ext cx="31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examples/</a:t>
            </a:r>
            <a:r>
              <a:rPr lang="en-US" dirty="0" err="1" smtClean="0"/>
              <a:t>hello_world_thread.c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9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Predefined Pools and Schedulers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0763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Predefined pools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nsolas"/>
                <a:cs typeface="Consolas"/>
              </a:rPr>
              <a:t>ABT_POOL_FIFO</a:t>
            </a:r>
          </a:p>
          <a:p>
            <a:r>
              <a:rPr lang="en-US" dirty="0" smtClean="0"/>
              <a:t>Pool access modes</a:t>
            </a:r>
          </a:p>
          <a:p>
            <a:pPr lvl="1"/>
            <a:r>
              <a:rPr lang="en-US" dirty="0" smtClean="0">
                <a:latin typeface="Consolas"/>
                <a:cs typeface="Consolas"/>
              </a:rPr>
              <a:t>ABT_POOL_ACCESS_PRIV</a:t>
            </a:r>
            <a:r>
              <a:rPr lang="en-US" dirty="0" smtClean="0"/>
              <a:t>: </a:t>
            </a:r>
            <a:r>
              <a:rPr lang="en-US" dirty="0"/>
              <a:t>Used by only one </a:t>
            </a:r>
            <a:r>
              <a:rPr lang="en-US" dirty="0" smtClean="0"/>
              <a:t>ES</a:t>
            </a:r>
            <a:endParaRPr lang="en-US" dirty="0"/>
          </a:p>
          <a:p>
            <a:pPr lvl="1"/>
            <a:r>
              <a:rPr lang="en-US" dirty="0" smtClean="0">
                <a:latin typeface="Consolas"/>
                <a:cs typeface="Consolas"/>
              </a:rPr>
              <a:t>ABT_POOL_ACCESS_SPSC</a:t>
            </a:r>
            <a:r>
              <a:rPr lang="en-US" dirty="0" smtClean="0"/>
              <a:t>: </a:t>
            </a:r>
            <a:r>
              <a:rPr lang="en-US" dirty="0"/>
              <a:t>Producers on ES1, consumers on </a:t>
            </a:r>
            <a:r>
              <a:rPr lang="en-US" dirty="0" smtClean="0"/>
              <a:t>ES2</a:t>
            </a:r>
            <a:endParaRPr lang="en-US" dirty="0"/>
          </a:p>
          <a:p>
            <a:pPr lvl="1"/>
            <a:r>
              <a:rPr lang="en-US" dirty="0" smtClean="0">
                <a:latin typeface="Consolas"/>
                <a:cs typeface="Consolas"/>
              </a:rPr>
              <a:t>ABT_POOL_ACCESS_MPSC</a:t>
            </a:r>
            <a:r>
              <a:rPr lang="en-US" dirty="0" smtClean="0"/>
              <a:t>: Producers </a:t>
            </a:r>
            <a:r>
              <a:rPr lang="en-US" dirty="0"/>
              <a:t>on any 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                           </a:t>
            </a:r>
            <a:r>
              <a:rPr lang="en-US" dirty="0"/>
              <a:t>consumers on the same </a:t>
            </a:r>
            <a:r>
              <a:rPr lang="en-US" dirty="0" smtClean="0"/>
              <a:t>ES</a:t>
            </a:r>
            <a:endParaRPr lang="en-US" dirty="0"/>
          </a:p>
          <a:p>
            <a:pPr lvl="1"/>
            <a:r>
              <a:rPr lang="en-US" dirty="0" smtClean="0">
                <a:latin typeface="Consolas"/>
                <a:cs typeface="Consolas"/>
              </a:rPr>
              <a:t>ABT_POOL_ACCESS_SPMC</a:t>
            </a:r>
            <a:r>
              <a:rPr lang="en-US" dirty="0" smtClean="0"/>
              <a:t>: </a:t>
            </a:r>
            <a:r>
              <a:rPr lang="en-US" dirty="0"/>
              <a:t>Producers on </a:t>
            </a:r>
            <a:r>
              <a:rPr lang="en-US" dirty="0" smtClean="0"/>
              <a:t>the </a:t>
            </a:r>
            <a:r>
              <a:rPr lang="en-US" dirty="0"/>
              <a:t>same 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                           </a:t>
            </a:r>
            <a:r>
              <a:rPr lang="en-US" dirty="0"/>
              <a:t>consumers on any </a:t>
            </a:r>
            <a:r>
              <a:rPr lang="en-US" dirty="0" smtClean="0"/>
              <a:t>ES</a:t>
            </a:r>
            <a:endParaRPr lang="en-US" dirty="0"/>
          </a:p>
          <a:p>
            <a:pPr lvl="1"/>
            <a:r>
              <a:rPr lang="en-US" dirty="0" smtClean="0">
                <a:latin typeface="Consolas"/>
                <a:cs typeface="Consolas"/>
              </a:rPr>
              <a:t>ABT_POOL_ACCESS_MPMC</a:t>
            </a:r>
            <a:r>
              <a:rPr lang="en-US" dirty="0" smtClean="0"/>
              <a:t>: </a:t>
            </a:r>
            <a:r>
              <a:rPr lang="en-US" dirty="0"/>
              <a:t>Producers on any ES, consumers on any </a:t>
            </a:r>
            <a:r>
              <a:rPr lang="en-US" dirty="0" smtClean="0"/>
              <a:t>ES</a:t>
            </a:r>
          </a:p>
          <a:p>
            <a:endParaRPr lang="en-US" dirty="0" smtClean="0"/>
          </a:p>
          <a:p>
            <a:r>
              <a:rPr lang="en-US" dirty="0" smtClean="0"/>
              <a:t>Predefined schedulers</a:t>
            </a:r>
          </a:p>
          <a:p>
            <a:pPr lvl="1"/>
            <a:r>
              <a:rPr lang="en-US" dirty="0" smtClean="0">
                <a:latin typeface="Consolas"/>
                <a:cs typeface="Consolas"/>
              </a:rPr>
              <a:t>ABT_SCHED_DEFAULT</a:t>
            </a:r>
            <a:r>
              <a:rPr lang="en-US" dirty="0" smtClean="0"/>
              <a:t>: default scheduler (same as BASIC)</a:t>
            </a:r>
            <a:endParaRPr lang="en-US" dirty="0"/>
          </a:p>
          <a:p>
            <a:pPr lvl="1"/>
            <a:r>
              <a:rPr lang="en-US" dirty="0" smtClean="0">
                <a:latin typeface="Consolas"/>
                <a:cs typeface="Consolas"/>
              </a:rPr>
              <a:t>ABT_SCHED_BASIC</a:t>
            </a:r>
            <a:r>
              <a:rPr lang="en-US" dirty="0" smtClean="0"/>
              <a:t>: basic scheduler</a:t>
            </a:r>
            <a:endParaRPr lang="en-US" dirty="0"/>
          </a:p>
          <a:p>
            <a:pPr lvl="1"/>
            <a:r>
              <a:rPr lang="en-US" dirty="0" smtClean="0">
                <a:latin typeface="Consolas"/>
                <a:cs typeface="Consolas"/>
              </a:rPr>
              <a:t>ABT_SCHED_PRIO</a:t>
            </a:r>
            <a:r>
              <a:rPr lang="en-US" dirty="0" smtClean="0"/>
              <a:t>: priority scheduler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Predefined Schedulers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02034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>
                <a:latin typeface="Consolas"/>
                <a:cs typeface="Consolas"/>
              </a:rPr>
              <a:t>* Create schedulers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ABT_sched_predef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predef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predef</a:t>
            </a:r>
            <a:r>
              <a:rPr lang="en-US" dirty="0">
                <a:latin typeface="Consolas"/>
                <a:cs typeface="Consolas"/>
              </a:rPr>
              <a:t> =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% 2) ? </a:t>
            </a:r>
            <a:r>
              <a:rPr lang="en-US" b="1" dirty="0">
                <a:solidFill>
                  <a:srgbClr val="0000FF"/>
                </a:solidFill>
                <a:latin typeface="Consolas"/>
                <a:cs typeface="Consolas"/>
              </a:rPr>
              <a:t>ABT_SCHED_BASIC</a:t>
            </a:r>
            <a:r>
              <a:rPr lang="en-US" dirty="0">
                <a:latin typeface="Consolas"/>
                <a:cs typeface="Consolas"/>
              </a:rPr>
              <a:t> : </a:t>
            </a:r>
            <a:r>
              <a:rPr lang="en-US" b="1" dirty="0">
                <a:solidFill>
                  <a:srgbClr val="0000FF"/>
                </a:solidFill>
                <a:latin typeface="Consolas"/>
                <a:cs typeface="Consolas"/>
              </a:rPr>
              <a:t>ABT_SCHED_PRIO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ABT_sched_create_basic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predef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0, NULL</a:t>
            </a:r>
            <a:r>
              <a:rPr lang="en-US" dirty="0">
                <a:latin typeface="Consolas"/>
                <a:cs typeface="Consolas"/>
              </a:rPr>
              <a:t>, ABT_SCHED_CONFIG_NULL,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                   &amp;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scheds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[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]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Create ESs */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ABT_xstream_self</a:t>
            </a:r>
            <a:r>
              <a:rPr lang="en-US" dirty="0">
                <a:latin typeface="Consolas"/>
                <a:cs typeface="Consolas"/>
              </a:rPr>
              <a:t>(&amp;</a:t>
            </a:r>
            <a:r>
              <a:rPr lang="en-US" dirty="0" err="1">
                <a:latin typeface="Consolas"/>
                <a:cs typeface="Consolas"/>
              </a:rPr>
              <a:t>xstreams</a:t>
            </a:r>
            <a:r>
              <a:rPr lang="en-US" dirty="0">
                <a:latin typeface="Consolas"/>
                <a:cs typeface="Consolas"/>
              </a:rPr>
              <a:t>[0]);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ABT_xstream_set_main_sched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xstreams</a:t>
            </a:r>
            <a:r>
              <a:rPr lang="en-US" dirty="0">
                <a:latin typeface="Consolas"/>
                <a:cs typeface="Consolas"/>
              </a:rPr>
              <a:t>[0], 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scheds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[0]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1;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ABT_xstream_create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scheds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[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]</a:t>
            </a:r>
            <a:r>
              <a:rPr lang="en-US" dirty="0">
                <a:latin typeface="Consolas"/>
                <a:cs typeface="Consolas"/>
              </a:rPr>
              <a:t>, &amp;</a:t>
            </a:r>
            <a:r>
              <a:rPr lang="en-US" dirty="0" err="1">
                <a:latin typeface="Consolas"/>
                <a:cs typeface="Consolas"/>
              </a:rPr>
              <a:t>xstreams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1054" y="6165973"/>
            <a:ext cx="260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examples/</a:t>
            </a:r>
            <a:r>
              <a:rPr lang="en-US" dirty="0" err="1"/>
              <a:t>sched_predef.c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729294" y="2581672"/>
            <a:ext cx="3174847" cy="814539"/>
          </a:xfrm>
          <a:prstGeom prst="wedgeRoundRectCallout">
            <a:avLst>
              <a:gd name="adj1" fmla="val -65746"/>
              <a:gd name="adj2" fmla="val -62124"/>
              <a:gd name="adj3" fmla="val 166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Calibri"/>
              </a:rPr>
              <a:t>Runtime-configured pools will be used for this scheduler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406279" y="4128452"/>
            <a:ext cx="2682501" cy="703556"/>
          </a:xfrm>
          <a:prstGeom prst="wedgeRoundRectCallout">
            <a:avLst>
              <a:gd name="adj1" fmla="val -65746"/>
              <a:gd name="adj2" fmla="val -62124"/>
              <a:gd name="adj3" fmla="val 16667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Calibri"/>
              </a:rPr>
              <a:t>Need to change the main scheduler of primary ES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2164" y="4781502"/>
            <a:ext cx="3381348" cy="1822833"/>
            <a:chOff x="1173329" y="4740084"/>
            <a:chExt cx="3381348" cy="1822833"/>
          </a:xfrm>
        </p:grpSpPr>
        <p:sp>
          <p:nvSpPr>
            <p:cNvPr id="23" name="Rectangle 22"/>
            <p:cNvSpPr/>
            <p:nvPr/>
          </p:nvSpPr>
          <p:spPr>
            <a:xfrm>
              <a:off x="1173329" y="4753891"/>
              <a:ext cx="1006282" cy="1809026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73329" y="4767125"/>
              <a:ext cx="535736" cy="36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1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Hexagon 24"/>
            <p:cNvSpPr/>
            <p:nvPr/>
          </p:nvSpPr>
          <p:spPr>
            <a:xfrm>
              <a:off x="1362949" y="5178411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BASIC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473260" y="5808856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endParaRPr lang="en-US" sz="16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7" name="Straight Arrow Connector 26"/>
            <p:cNvCxnSpPr>
              <a:stCxn id="26" idx="0"/>
            </p:cNvCxnSpPr>
            <p:nvPr/>
          </p:nvCxnSpPr>
          <p:spPr>
            <a:xfrm flipV="1">
              <a:off x="1692132" y="5538110"/>
              <a:ext cx="0" cy="27074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8" name="Rectangle 27"/>
            <p:cNvSpPr/>
            <p:nvPr/>
          </p:nvSpPr>
          <p:spPr>
            <a:xfrm>
              <a:off x="2515462" y="4753891"/>
              <a:ext cx="2039215" cy="1809026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29268" y="4740084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2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" name="Hexagon 29"/>
            <p:cNvSpPr/>
            <p:nvPr/>
          </p:nvSpPr>
          <p:spPr>
            <a:xfrm>
              <a:off x="3162216" y="4898789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PRIO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710668" y="5770831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16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H</a:t>
              </a:r>
              <a:endParaRPr lang="en-US" sz="16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2" name="Straight Arrow Connector 31"/>
            <p:cNvCxnSpPr>
              <a:stCxn id="31" idx="0"/>
            </p:cNvCxnSpPr>
            <p:nvPr/>
          </p:nvCxnSpPr>
          <p:spPr>
            <a:xfrm flipV="1">
              <a:off x="2929540" y="5275055"/>
              <a:ext cx="371271" cy="4957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3" name="Rounded Rectangle 32"/>
            <p:cNvSpPr/>
            <p:nvPr/>
          </p:nvSpPr>
          <p:spPr>
            <a:xfrm>
              <a:off x="3300811" y="5770831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16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M</a:t>
              </a:r>
              <a:endParaRPr lang="en-US" sz="16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12934" y="5770831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16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L</a:t>
              </a:r>
              <a:endParaRPr lang="en-US" sz="16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5" name="Straight Arrow Connector 34"/>
            <p:cNvCxnSpPr>
              <a:stCxn id="33" idx="0"/>
            </p:cNvCxnSpPr>
            <p:nvPr/>
          </p:nvCxnSpPr>
          <p:spPr>
            <a:xfrm flipV="1">
              <a:off x="3519683" y="5258489"/>
              <a:ext cx="0" cy="51234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Arrow Connector 35"/>
            <p:cNvCxnSpPr>
              <a:stCxn id="34" idx="0"/>
              <a:endCxn id="30" idx="1"/>
            </p:cNvCxnSpPr>
            <p:nvPr/>
          </p:nvCxnSpPr>
          <p:spPr>
            <a:xfrm flipH="1" flipV="1">
              <a:off x="3730658" y="5258487"/>
              <a:ext cx="401148" cy="51234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2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 Concurrency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3000"/>
            <a:ext cx="5667485" cy="53498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Argonne National Laboratory (ANL)</a:t>
            </a:r>
          </a:p>
          <a:p>
            <a:pPr lvl="1"/>
            <a:r>
              <a:rPr lang="en-US" dirty="0" err="1" smtClean="0"/>
              <a:t>Pavan</a:t>
            </a:r>
            <a:r>
              <a:rPr lang="en-US" dirty="0" smtClean="0"/>
              <a:t> </a:t>
            </a:r>
            <a:r>
              <a:rPr lang="en-US" dirty="0" err="1" smtClean="0"/>
              <a:t>Balaji</a:t>
            </a:r>
            <a:r>
              <a:rPr lang="en-US" dirty="0" smtClean="0"/>
              <a:t> (co-lead)</a:t>
            </a:r>
          </a:p>
          <a:p>
            <a:pPr lvl="1"/>
            <a:r>
              <a:rPr lang="en-US" dirty="0" smtClean="0"/>
              <a:t>Sangmin Seo</a:t>
            </a:r>
          </a:p>
          <a:p>
            <a:pPr lvl="1"/>
            <a:r>
              <a:rPr lang="en-US" dirty="0" err="1">
                <a:solidFill>
                  <a:srgbClr val="5F5F5F"/>
                </a:solidFill>
              </a:rPr>
              <a:t>Abdelhalim</a:t>
            </a:r>
            <a:r>
              <a:rPr lang="en-US" dirty="0">
                <a:solidFill>
                  <a:srgbClr val="5F5F5F"/>
                </a:solidFill>
              </a:rPr>
              <a:t> </a:t>
            </a:r>
            <a:r>
              <a:rPr lang="en-US" dirty="0" err="1" smtClean="0"/>
              <a:t>Amer</a:t>
            </a:r>
            <a:endParaRPr lang="en-US" dirty="0"/>
          </a:p>
          <a:p>
            <a:pPr lvl="1"/>
            <a:r>
              <a:rPr lang="en-US" dirty="0" smtClean="0"/>
              <a:t>Marc </a:t>
            </a:r>
            <a:r>
              <a:rPr lang="en-US" dirty="0" err="1" smtClean="0"/>
              <a:t>Snir</a:t>
            </a:r>
            <a:endParaRPr lang="en-US" dirty="0" smtClean="0"/>
          </a:p>
          <a:p>
            <a:pPr lvl="1"/>
            <a:r>
              <a:rPr lang="en-US" dirty="0"/>
              <a:t>Pete Beckman (PI)</a:t>
            </a:r>
            <a:endParaRPr lang="en-US" dirty="0" smtClean="0"/>
          </a:p>
          <a:p>
            <a:r>
              <a:rPr lang="en-US" dirty="0" smtClean="0"/>
              <a:t>University of Illinois at Urbana-Champaign (UIUC)</a:t>
            </a:r>
          </a:p>
          <a:p>
            <a:pPr lvl="1"/>
            <a:r>
              <a:rPr lang="en-US" dirty="0" err="1" smtClean="0"/>
              <a:t>Laxmikant</a:t>
            </a:r>
            <a:r>
              <a:rPr lang="en-US" dirty="0" smtClean="0"/>
              <a:t> Kale (co-lead)</a:t>
            </a:r>
          </a:p>
          <a:p>
            <a:pPr lvl="1"/>
            <a:r>
              <a:rPr lang="en-US" dirty="0" err="1" smtClean="0"/>
              <a:t>Prateek</a:t>
            </a:r>
            <a:r>
              <a:rPr lang="en-US" dirty="0" smtClean="0"/>
              <a:t> Jindal</a:t>
            </a:r>
          </a:p>
          <a:p>
            <a:pPr lvl="1"/>
            <a:r>
              <a:rPr lang="en-US" dirty="0" smtClean="0"/>
              <a:t>Jonathan </a:t>
            </a:r>
            <a:r>
              <a:rPr lang="en-US" dirty="0" err="1" smtClean="0"/>
              <a:t>Lifflander</a:t>
            </a:r>
            <a:endParaRPr lang="en-US" dirty="0" smtClean="0"/>
          </a:p>
          <a:p>
            <a:r>
              <a:rPr lang="en-US" dirty="0" smtClean="0"/>
              <a:t>University of Tennessee, Knoxville (UTK)</a:t>
            </a:r>
            <a:endParaRPr lang="en-US" dirty="0"/>
          </a:p>
          <a:p>
            <a:pPr lvl="1"/>
            <a:r>
              <a:rPr lang="en-US" dirty="0" smtClean="0"/>
              <a:t>George </a:t>
            </a:r>
            <a:r>
              <a:rPr lang="en-US" dirty="0" err="1" smtClean="0"/>
              <a:t>Bosilca</a:t>
            </a:r>
            <a:endParaRPr lang="en-US" dirty="0" smtClean="0"/>
          </a:p>
          <a:p>
            <a:pPr lvl="1"/>
            <a:r>
              <a:rPr lang="en-US" dirty="0" smtClean="0"/>
              <a:t>Thomas </a:t>
            </a:r>
            <a:r>
              <a:rPr lang="en-US" dirty="0" err="1" smtClean="0"/>
              <a:t>Herault</a:t>
            </a:r>
            <a:endParaRPr lang="en-US" dirty="0" smtClean="0"/>
          </a:p>
          <a:p>
            <a:pPr lvl="1"/>
            <a:r>
              <a:rPr lang="en-US" dirty="0" smtClean="0"/>
              <a:t>Damien Genet</a:t>
            </a:r>
          </a:p>
          <a:p>
            <a:r>
              <a:rPr lang="en-US" dirty="0"/>
              <a:t>Pacific Northwest National </a:t>
            </a:r>
            <a:r>
              <a:rPr lang="en-US" dirty="0" smtClean="0"/>
              <a:t>Laboratory (PNNL)</a:t>
            </a:r>
          </a:p>
          <a:p>
            <a:pPr lvl="1"/>
            <a:r>
              <a:rPr lang="en-US" dirty="0" err="1" smtClean="0"/>
              <a:t>Sriram</a:t>
            </a:r>
            <a:r>
              <a:rPr lang="en-US" dirty="0" smtClean="0"/>
              <a:t> </a:t>
            </a:r>
            <a:r>
              <a:rPr lang="en-US" dirty="0" err="1" smtClean="0"/>
              <a:t>Krishnamoorthy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35884" y="4544639"/>
            <a:ext cx="30725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Past Team Members: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Cyril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Bordage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 (UIUC)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Esteban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Meneses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University of Pittsburgh)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Huiwei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Lu (ANL)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Yanhua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Sun (UIUC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9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Associated Pools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Get the pools associated with each scheduler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ABT_sched_get_num_pools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scheds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], &amp;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num_pools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[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]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pools[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= (</a:t>
            </a:r>
            <a:r>
              <a:rPr lang="en-US" dirty="0" err="1">
                <a:latin typeface="Consolas"/>
                <a:cs typeface="Consolas"/>
              </a:rPr>
              <a:t>ABT_pool</a:t>
            </a:r>
            <a:r>
              <a:rPr lang="en-US" dirty="0">
                <a:latin typeface="Consolas"/>
                <a:cs typeface="Consolas"/>
              </a:rPr>
              <a:t> *)</a:t>
            </a:r>
            <a:r>
              <a:rPr lang="en-US" dirty="0" err="1">
                <a:latin typeface="Consolas"/>
                <a:cs typeface="Consolas"/>
              </a:rPr>
              <a:t>malloc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num_pools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* </a:t>
            </a:r>
            <a:r>
              <a:rPr lang="en-US" dirty="0" err="1">
                <a:latin typeface="Consolas"/>
                <a:cs typeface="Consolas"/>
              </a:rPr>
              <a:t>sizeof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ABT_pool</a:t>
            </a:r>
            <a:r>
              <a:rPr lang="en-US" dirty="0">
                <a:latin typeface="Consolas"/>
                <a:cs typeface="Consolas"/>
              </a:rPr>
              <a:t>));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ABT_sched_get_pools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scheds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], 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num_pools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[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]</a:t>
            </a:r>
            <a:r>
              <a:rPr lang="en-US" dirty="0">
                <a:latin typeface="Consolas"/>
                <a:cs typeface="Consolas"/>
              </a:rPr>
              <a:t>, 0, 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pools[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]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Create ULTs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for (k = </a:t>
            </a:r>
            <a:r>
              <a:rPr lang="en-US" dirty="0" err="1">
                <a:latin typeface="Consolas"/>
                <a:cs typeface="Consolas"/>
              </a:rPr>
              <a:t>num_pools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- 1; k &gt;= 0; k--)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dirty="0" err="1">
                <a:latin typeface="Consolas"/>
                <a:cs typeface="Consolas"/>
              </a:rPr>
              <a:t>size_t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tid</a:t>
            </a:r>
            <a:r>
              <a:rPr lang="en-US" dirty="0">
                <a:latin typeface="Consolas"/>
                <a:cs typeface="Consolas"/>
              </a:rPr>
              <a:t> =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+ 1) * 10 + k;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ABT_thread_create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pools[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][k]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thread_hello</a:t>
            </a:r>
            <a:r>
              <a:rPr lang="en-US" dirty="0">
                <a:latin typeface="Consolas"/>
                <a:cs typeface="Consolas"/>
              </a:rPr>
              <a:t>, (void *)</a:t>
            </a:r>
            <a:r>
              <a:rPr lang="en-US" dirty="0" err="1">
                <a:latin typeface="Consolas"/>
                <a:cs typeface="Consolas"/>
              </a:rPr>
              <a:t>tid</a:t>
            </a:r>
            <a:r>
              <a:rPr lang="en-US" dirty="0"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                  ABT_THREAD_ATTR_NULL, NULL);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1054" y="6165973"/>
            <a:ext cx="260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examples/</a:t>
            </a:r>
            <a:r>
              <a:rPr lang="en-US" dirty="0" err="1"/>
              <a:t>sched_predef.c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22164" y="4781502"/>
            <a:ext cx="3381348" cy="1822833"/>
            <a:chOff x="1173329" y="4740084"/>
            <a:chExt cx="3381348" cy="1822833"/>
          </a:xfrm>
        </p:grpSpPr>
        <p:sp>
          <p:nvSpPr>
            <p:cNvPr id="8" name="Rectangle 7"/>
            <p:cNvSpPr/>
            <p:nvPr/>
          </p:nvSpPr>
          <p:spPr>
            <a:xfrm>
              <a:off x="1173329" y="4753891"/>
              <a:ext cx="1006282" cy="1809026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3329" y="4767125"/>
              <a:ext cx="535736" cy="36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1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1362949" y="5178411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BASIC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73260" y="5808856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endParaRPr lang="en-US" sz="1600" kern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2" name="Straight Arrow Connector 11"/>
            <p:cNvCxnSpPr>
              <a:stCxn id="11" idx="0"/>
            </p:cNvCxnSpPr>
            <p:nvPr/>
          </p:nvCxnSpPr>
          <p:spPr>
            <a:xfrm flipV="1">
              <a:off x="1692132" y="5538110"/>
              <a:ext cx="0" cy="27074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" name="Rectangle 12"/>
            <p:cNvSpPr/>
            <p:nvPr/>
          </p:nvSpPr>
          <p:spPr>
            <a:xfrm>
              <a:off x="2515462" y="4753891"/>
              <a:ext cx="2039215" cy="1809026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29268" y="4740084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2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162216" y="4898789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PRIO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710668" y="5770831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16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H</a:t>
              </a:r>
              <a:endParaRPr lang="en-US" sz="16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2929540" y="5275055"/>
              <a:ext cx="371271" cy="4957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8" name="Rounded Rectangle 17"/>
            <p:cNvSpPr/>
            <p:nvPr/>
          </p:nvSpPr>
          <p:spPr>
            <a:xfrm>
              <a:off x="3300811" y="5770831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16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M</a:t>
              </a:r>
              <a:endParaRPr lang="en-US" sz="16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912934" y="5770831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16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L</a:t>
              </a:r>
              <a:endParaRPr lang="en-US" sz="16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0" name="Straight Arrow Connector 19"/>
            <p:cNvCxnSpPr>
              <a:stCxn id="18" idx="0"/>
            </p:cNvCxnSpPr>
            <p:nvPr/>
          </p:nvCxnSpPr>
          <p:spPr>
            <a:xfrm flipV="1">
              <a:off x="3519683" y="5258489"/>
              <a:ext cx="0" cy="51234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" name="Straight Arrow Connector 20"/>
            <p:cNvCxnSpPr>
              <a:stCxn id="19" idx="0"/>
              <a:endCxn id="15" idx="1"/>
            </p:cNvCxnSpPr>
            <p:nvPr/>
          </p:nvCxnSpPr>
          <p:spPr>
            <a:xfrm flipH="1" flipV="1">
              <a:off x="3730658" y="5258487"/>
              <a:ext cx="401148" cy="51234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a Pool between Schedulers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980" y="1143000"/>
            <a:ext cx="8405526" cy="31505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Create a shared pool */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ABT_pool_create_basic</a:t>
            </a:r>
            <a:r>
              <a:rPr lang="en-US" dirty="0">
                <a:latin typeface="Consolas"/>
                <a:cs typeface="Consolas"/>
              </a:rPr>
              <a:t>(ABT_POOL_FIFO, ABT_POOL_ACCESS_MPMC,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              ABT_TRUE, &amp;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shared_pool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Create schedulers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NUM_XSTREAMS;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ABT_sched_create_basic</a:t>
            </a:r>
            <a:r>
              <a:rPr lang="en-US" dirty="0">
                <a:latin typeface="Consolas"/>
                <a:cs typeface="Consolas"/>
              </a:rPr>
              <a:t>(ABT_SCHED_DEFAULT, 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1, &amp;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shared_pool</a:t>
            </a:r>
            <a:r>
              <a:rPr lang="en-US" dirty="0"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                   ABT_SCHED_CONFIG_NULL, &amp;</a:t>
            </a:r>
            <a:r>
              <a:rPr lang="en-US" dirty="0" err="1">
                <a:latin typeface="Consolas"/>
                <a:cs typeface="Consolas"/>
              </a:rPr>
              <a:t>scheds</a:t>
            </a:r>
            <a:r>
              <a:rPr lang="en-US" dirty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6369" y="6165973"/>
            <a:ext cx="315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examples/</a:t>
            </a:r>
            <a:r>
              <a:rPr lang="en-US" dirty="0" err="1" smtClean="0"/>
              <a:t>sched_shared_pool.c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72407" y="4160248"/>
            <a:ext cx="1006282" cy="975489"/>
            <a:chOff x="2477844" y="2337888"/>
            <a:chExt cx="1006282" cy="975489"/>
          </a:xfrm>
        </p:grpSpPr>
        <p:sp>
          <p:nvSpPr>
            <p:cNvPr id="7" name="Rectangle 6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77844" y="2351122"/>
              <a:ext cx="535736" cy="36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1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Hexagon 8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3325830" y="5612191"/>
            <a:ext cx="2661991" cy="48994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txBody>
          <a:bodyPr wrap="none" tIns="0" bIns="0" rtlCol="0" anchor="ctr"/>
          <a:lstStyle/>
          <a:p>
            <a:pPr algn="ctr" defTabSz="914400"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Shared Pool</a:t>
            </a:r>
            <a:endParaRPr lang="en-US" sz="16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2508143" y="4944466"/>
            <a:ext cx="2148683" cy="66772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2" name="Group 11"/>
          <p:cNvGrpSpPr/>
          <p:nvPr/>
        </p:nvGrpSpPr>
        <p:grpSpPr>
          <a:xfrm>
            <a:off x="3394855" y="4160248"/>
            <a:ext cx="1006282" cy="975489"/>
            <a:chOff x="2477844" y="2337888"/>
            <a:chExt cx="1006282" cy="975489"/>
          </a:xfrm>
        </p:grpSpPr>
        <p:sp>
          <p:nvSpPr>
            <p:cNvPr id="13" name="Rectangle 12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2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17303" y="4160248"/>
            <a:ext cx="1006282" cy="975489"/>
            <a:chOff x="2477844" y="2337888"/>
            <a:chExt cx="1006282" cy="975489"/>
          </a:xfrm>
        </p:grpSpPr>
        <p:sp>
          <p:nvSpPr>
            <p:cNvPr id="17" name="Rectangle 16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3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39752" y="4150554"/>
            <a:ext cx="1006282" cy="975489"/>
            <a:chOff x="2477844" y="2337888"/>
            <a:chExt cx="1006282" cy="975489"/>
          </a:xfrm>
        </p:grpSpPr>
        <p:sp>
          <p:nvSpPr>
            <p:cNvPr id="21" name="Rectangle 20"/>
            <p:cNvSpPr/>
            <p:nvPr/>
          </p:nvSpPr>
          <p:spPr>
            <a:xfrm>
              <a:off x="2477844" y="2337888"/>
              <a:ext cx="1006282" cy="975489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7844" y="2351122"/>
              <a:ext cx="5357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16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4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Hexagon 22"/>
            <p:cNvSpPr/>
            <p:nvPr/>
          </p:nvSpPr>
          <p:spPr>
            <a:xfrm>
              <a:off x="2667464" y="2762408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2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2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24" name="Straight Arrow Connector 23"/>
          <p:cNvCxnSpPr>
            <a:stCxn id="10" idx="0"/>
          </p:cNvCxnSpPr>
          <p:nvPr/>
        </p:nvCxnSpPr>
        <p:spPr>
          <a:xfrm flipH="1" flipV="1">
            <a:off x="3930591" y="4944466"/>
            <a:ext cx="726235" cy="66772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/>
          <p:cNvCxnSpPr>
            <a:stCxn id="10" idx="0"/>
          </p:cNvCxnSpPr>
          <p:nvPr/>
        </p:nvCxnSpPr>
        <p:spPr>
          <a:xfrm flipV="1">
            <a:off x="4656826" y="4944466"/>
            <a:ext cx="696213" cy="66772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" name="Straight Arrow Connector 25"/>
          <p:cNvCxnSpPr>
            <a:stCxn id="10" idx="0"/>
          </p:cNvCxnSpPr>
          <p:nvPr/>
        </p:nvCxnSpPr>
        <p:spPr>
          <a:xfrm flipV="1">
            <a:off x="4656826" y="4944466"/>
            <a:ext cx="2118662" cy="66772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a Scheduler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Create a new scheduler */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ABT_sched_create_basic</a:t>
            </a:r>
            <a:r>
              <a:rPr lang="en-US" dirty="0">
                <a:latin typeface="Consolas"/>
                <a:cs typeface="Consolas"/>
              </a:rPr>
              <a:t>(ABT_SCHED_BASIC, 0, NULL,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        ABT_SCHED_CONFIG_NULL</a:t>
            </a:r>
            <a:r>
              <a:rPr lang="en-US" dirty="0"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                   &amp;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sched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Create tasks */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ABT_sched_get_pools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sched</a:t>
            </a:r>
            <a:r>
              <a:rPr lang="en-US" dirty="0">
                <a:latin typeface="Consolas"/>
                <a:cs typeface="Consolas"/>
              </a:rPr>
              <a:t>, 1, 0, &amp;</a:t>
            </a:r>
            <a:r>
              <a:rPr lang="en-US" dirty="0" err="1">
                <a:latin typeface="Consolas"/>
                <a:cs typeface="Consolas"/>
              </a:rPr>
              <a:t>tar_pool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for (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= 0;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NUM_TASKS;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ABT_task_create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tar_pool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task_hello</a:t>
            </a:r>
            <a:r>
              <a:rPr lang="en-US" dirty="0">
                <a:latin typeface="Consolas"/>
                <a:cs typeface="Consolas"/>
              </a:rPr>
              <a:t>, (void *)(</a:t>
            </a:r>
            <a:r>
              <a:rPr lang="en-US" dirty="0" err="1">
                <a:latin typeface="Consolas"/>
                <a:cs typeface="Consolas"/>
              </a:rPr>
              <a:t>size_t</a:t>
            </a:r>
            <a:r>
              <a:rPr lang="en-US" dirty="0">
                <a:latin typeface="Consolas"/>
                <a:cs typeface="Consolas"/>
              </a:rPr>
              <a:t>)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     NULL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/* Push the scheduler to the current pool */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ABT_thread_self</a:t>
            </a:r>
            <a:r>
              <a:rPr lang="en-US" dirty="0">
                <a:latin typeface="Consolas"/>
                <a:cs typeface="Consolas"/>
              </a:rPr>
              <a:t>(&amp;</a:t>
            </a:r>
            <a:r>
              <a:rPr lang="en-US" dirty="0" err="1">
                <a:latin typeface="Consolas"/>
                <a:cs typeface="Consolas"/>
              </a:rPr>
              <a:t>cur_thread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ABT_thread_get_last_pool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cur_thread</a:t>
            </a:r>
            <a:r>
              <a:rPr lang="en-US" dirty="0">
                <a:latin typeface="Consolas"/>
                <a:cs typeface="Consolas"/>
              </a:rPr>
              <a:t>, &amp;</a:t>
            </a:r>
            <a:r>
              <a:rPr lang="en-US" dirty="0" err="1">
                <a:latin typeface="Consolas"/>
                <a:cs typeface="Consolas"/>
              </a:rPr>
              <a:t>cur_pool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ABT_pool_add_sched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cur_pool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sched</a:t>
            </a:r>
            <a:r>
              <a:rPr lang="en-US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2909" y="6165973"/>
            <a:ext cx="245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examples/</a:t>
            </a:r>
            <a:r>
              <a:rPr lang="en-US" dirty="0" err="1" smtClean="0"/>
              <a:t>sched_stack.c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Scheduler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ABT_sched_create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ABT_sched_def</a:t>
            </a:r>
            <a:r>
              <a:rPr lang="en-US" dirty="0" smtClean="0">
                <a:latin typeface="Consolas"/>
                <a:cs typeface="Consolas"/>
              </a:rPr>
              <a:t> *</a:t>
            </a:r>
            <a:r>
              <a:rPr lang="en-US" dirty="0" err="1" smtClean="0">
                <a:latin typeface="Consolas"/>
                <a:cs typeface="Consolas"/>
              </a:rPr>
              <a:t>def</a:t>
            </a:r>
            <a:r>
              <a:rPr lang="en-US" dirty="0" smtClean="0">
                <a:latin typeface="Consolas"/>
                <a:cs typeface="Consolas"/>
              </a:rPr>
              <a:t>,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            </a:t>
            </a:r>
            <a:r>
              <a:rPr lang="en-US" dirty="0" err="1" smtClean="0">
                <a:latin typeface="Consolas"/>
                <a:cs typeface="Consolas"/>
              </a:rPr>
              <a:t>int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num_pools</a:t>
            </a:r>
            <a:r>
              <a:rPr lang="en-US" dirty="0" smtClean="0">
                <a:latin typeface="Consolas"/>
                <a:cs typeface="Consolas"/>
              </a:rPr>
              <a:t>,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            </a:t>
            </a:r>
            <a:r>
              <a:rPr lang="en-US" dirty="0" err="1" smtClean="0">
                <a:latin typeface="Consolas"/>
                <a:cs typeface="Consolas"/>
              </a:rPr>
              <a:t>ABT_pool</a:t>
            </a:r>
            <a:r>
              <a:rPr lang="en-US" dirty="0" smtClean="0">
                <a:latin typeface="Consolas"/>
                <a:cs typeface="Consolas"/>
              </a:rPr>
              <a:t> *pools,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            </a:t>
            </a:r>
            <a:r>
              <a:rPr lang="en-US" dirty="0" err="1" smtClean="0">
                <a:latin typeface="Consolas"/>
                <a:cs typeface="Consolas"/>
              </a:rPr>
              <a:t>ABT_sched_config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config</a:t>
            </a:r>
            <a:r>
              <a:rPr lang="en-US" dirty="0" smtClean="0">
                <a:latin typeface="Consolas"/>
                <a:cs typeface="Consolas"/>
              </a:rPr>
              <a:t>,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            </a:t>
            </a:r>
            <a:r>
              <a:rPr lang="en-US" dirty="0" err="1" smtClean="0">
                <a:latin typeface="Consolas"/>
                <a:cs typeface="Consolas"/>
              </a:rPr>
              <a:t>ABT_sched</a:t>
            </a:r>
            <a:r>
              <a:rPr lang="en-US" dirty="0" smtClean="0">
                <a:latin typeface="Consolas"/>
                <a:cs typeface="Consolas"/>
              </a:rPr>
              <a:t> *</a:t>
            </a:r>
            <a:r>
              <a:rPr lang="en-US" dirty="0" err="1" smtClean="0">
                <a:latin typeface="Consolas"/>
                <a:cs typeface="Consolas"/>
              </a:rPr>
              <a:t>newsched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en-US" dirty="0">
              <a:latin typeface="Consolas"/>
              <a:cs typeface="Consolas"/>
            </a:endParaRPr>
          </a:p>
          <a:p>
            <a:endParaRPr lang="en-US" dirty="0" smtClean="0"/>
          </a:p>
          <a:p>
            <a:r>
              <a:rPr lang="en-US" sz="2000" dirty="0" smtClean="0"/>
              <a:t>[</a:t>
            </a:r>
            <a:r>
              <a:rPr lang="en-US" sz="2000" dirty="0"/>
              <a:t>in</a:t>
            </a:r>
            <a:r>
              <a:rPr lang="en-US" sz="2000" dirty="0" smtClean="0"/>
              <a:t>] </a:t>
            </a:r>
            <a:r>
              <a:rPr lang="en-US" sz="2000" dirty="0" err="1" smtClean="0">
                <a:latin typeface="Consolas"/>
                <a:cs typeface="Consolas"/>
              </a:rPr>
              <a:t>def</a:t>
            </a:r>
            <a:r>
              <a:rPr lang="en-US" sz="2000" dirty="0" smtClean="0"/>
              <a:t>: definition </a:t>
            </a:r>
            <a:r>
              <a:rPr lang="en-US" sz="2000" dirty="0"/>
              <a:t>required for scheduler creation</a:t>
            </a:r>
          </a:p>
          <a:p>
            <a:r>
              <a:rPr lang="en-US" sz="2000" dirty="0"/>
              <a:t>[in</a:t>
            </a:r>
            <a:r>
              <a:rPr lang="en-US" sz="2000" dirty="0" smtClean="0"/>
              <a:t>] </a:t>
            </a:r>
            <a:r>
              <a:rPr lang="en-US" sz="2000" dirty="0" err="1" smtClean="0">
                <a:latin typeface="Consolas"/>
                <a:cs typeface="Consolas"/>
              </a:rPr>
              <a:t>num_pools</a:t>
            </a:r>
            <a:r>
              <a:rPr lang="en-US" sz="2000" dirty="0" smtClean="0"/>
              <a:t>: number </a:t>
            </a:r>
            <a:r>
              <a:rPr lang="en-US" sz="2000" dirty="0"/>
              <a:t>of pools associated with this scheduler</a:t>
            </a:r>
          </a:p>
          <a:p>
            <a:r>
              <a:rPr lang="en-US" sz="2000" dirty="0"/>
              <a:t>[in</a:t>
            </a:r>
            <a:r>
              <a:rPr lang="en-US" sz="2000" dirty="0" smtClean="0"/>
              <a:t>] </a:t>
            </a:r>
            <a:r>
              <a:rPr lang="en-US" sz="2000" dirty="0" smtClean="0">
                <a:latin typeface="Consolas"/>
                <a:cs typeface="Consolas"/>
              </a:rPr>
              <a:t>pools</a:t>
            </a:r>
            <a:r>
              <a:rPr lang="en-US" sz="2000" dirty="0" smtClean="0"/>
              <a:t>: pools </a:t>
            </a:r>
            <a:r>
              <a:rPr lang="en-US" sz="2000" dirty="0"/>
              <a:t>associated with this scheduler</a:t>
            </a:r>
          </a:p>
          <a:p>
            <a:r>
              <a:rPr lang="en-US" sz="2000" dirty="0"/>
              <a:t>[in</a:t>
            </a:r>
            <a:r>
              <a:rPr lang="en-US" sz="2000" dirty="0" smtClean="0"/>
              <a:t>]  </a:t>
            </a:r>
            <a:r>
              <a:rPr lang="en-US" sz="2000" dirty="0" err="1" smtClean="0">
                <a:latin typeface="Consolas"/>
                <a:cs typeface="Consolas"/>
              </a:rPr>
              <a:t>config</a:t>
            </a:r>
            <a:r>
              <a:rPr lang="en-US" sz="2000" dirty="0" smtClean="0"/>
              <a:t>: specific </a:t>
            </a:r>
            <a:r>
              <a:rPr lang="en-US" sz="2000" dirty="0" err="1"/>
              <a:t>config</a:t>
            </a:r>
            <a:r>
              <a:rPr lang="en-US" sz="2000" dirty="0"/>
              <a:t> used during the scheduler creation</a:t>
            </a:r>
          </a:p>
          <a:p>
            <a:r>
              <a:rPr lang="en-US" sz="2000" dirty="0"/>
              <a:t>[out</a:t>
            </a:r>
            <a:r>
              <a:rPr lang="en-US" sz="2000" dirty="0" smtClean="0"/>
              <a:t>]  </a:t>
            </a:r>
            <a:r>
              <a:rPr lang="en-US" sz="2000" dirty="0" err="1" smtClean="0">
                <a:latin typeface="Consolas"/>
                <a:cs typeface="Consolas"/>
              </a:rPr>
              <a:t>newsched</a:t>
            </a:r>
            <a:r>
              <a:rPr lang="en-US" sz="2000" dirty="0" smtClean="0"/>
              <a:t>: handle </a:t>
            </a:r>
            <a:r>
              <a:rPr lang="en-US" sz="2000" dirty="0"/>
              <a:t>to a new scheduler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4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</a:t>
            </a:r>
            <a:r>
              <a:rPr lang="en-US" dirty="0" smtClean="0"/>
              <a:t>Scheduler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typedef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ABT_sched_type</a:t>
            </a:r>
            <a:r>
              <a:rPr lang="en-US" dirty="0">
                <a:latin typeface="Consolas"/>
                <a:cs typeface="Consolas"/>
              </a:rPr>
              <a:t> type; /* ULT or tasklet */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/* Functions of the scheduler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ABT_sched_init_fn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         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init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ABT_sched_run_fn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          run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/>
                <a:cs typeface="Consolas"/>
              </a:rPr>
              <a:t>ABT_sched_free_fn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          free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ABT_sched_get_migr_pool_fn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get_migr_pool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ABT_sched_def</a:t>
            </a:r>
            <a:r>
              <a:rPr lang="en-US" dirty="0">
                <a:latin typeface="Consolas"/>
                <a:cs typeface="Consolas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6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Scheduler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190170"/>
          </a:xfrm>
        </p:spPr>
        <p:txBody>
          <a:bodyPr/>
          <a:lstStyle/>
          <a:p>
            <a:r>
              <a:rPr lang="en-US" dirty="0" smtClean="0"/>
              <a:t>A simple work-stealing scheduler</a:t>
            </a:r>
          </a:p>
          <a:p>
            <a:pPr lvl="1"/>
            <a:r>
              <a:rPr lang="en-US" dirty="0">
                <a:latin typeface="Consolas"/>
                <a:cs typeface="Consolas"/>
              </a:rPr>
              <a:t>examples/</a:t>
            </a:r>
            <a:r>
              <a:rPr lang="en-US" dirty="0" err="1">
                <a:latin typeface="Consolas"/>
                <a:cs typeface="Consolas"/>
              </a:rPr>
              <a:t>sched_user.c</a:t>
            </a:r>
            <a:endParaRPr lang="en-US" dirty="0">
              <a:latin typeface="Consolas"/>
              <a:cs typeface="Consolas"/>
            </a:endParaRPr>
          </a:p>
          <a:p>
            <a:pPr lvl="1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932203" y="2490258"/>
            <a:ext cx="1414621" cy="2218006"/>
            <a:chOff x="1415690" y="2890117"/>
            <a:chExt cx="1006282" cy="1809026"/>
          </a:xfrm>
        </p:grpSpPr>
        <p:sp>
          <p:nvSpPr>
            <p:cNvPr id="7" name="Rectangle 6"/>
            <p:cNvSpPr/>
            <p:nvPr/>
          </p:nvSpPr>
          <p:spPr>
            <a:xfrm>
              <a:off x="1415690" y="2890117"/>
              <a:ext cx="1006282" cy="1809026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0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15690" y="2903351"/>
              <a:ext cx="535736" cy="326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20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1</a:t>
              </a:r>
              <a:endParaRPr lang="en-US" sz="20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Hexagon 8"/>
            <p:cNvSpPr/>
            <p:nvPr/>
          </p:nvSpPr>
          <p:spPr>
            <a:xfrm>
              <a:off x="1605310" y="3314637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6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715621" y="3945082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20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1</a:t>
              </a:r>
              <a:endParaRPr lang="en-US" sz="20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1934493" y="3674336"/>
              <a:ext cx="0" cy="27074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2" name="Group 21"/>
          <p:cNvGrpSpPr/>
          <p:nvPr/>
        </p:nvGrpSpPr>
        <p:grpSpPr>
          <a:xfrm>
            <a:off x="2948078" y="2490258"/>
            <a:ext cx="1414621" cy="2218006"/>
            <a:chOff x="1415690" y="2890117"/>
            <a:chExt cx="1006282" cy="1809026"/>
          </a:xfrm>
        </p:grpSpPr>
        <p:sp>
          <p:nvSpPr>
            <p:cNvPr id="23" name="Rectangle 22"/>
            <p:cNvSpPr/>
            <p:nvPr/>
          </p:nvSpPr>
          <p:spPr>
            <a:xfrm>
              <a:off x="1415690" y="2890117"/>
              <a:ext cx="1006282" cy="1809026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0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15690" y="2903351"/>
              <a:ext cx="535736" cy="326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20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2</a:t>
              </a:r>
              <a:endParaRPr lang="en-US" sz="20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15621" y="3945082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20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2</a:t>
              </a:r>
              <a:endParaRPr lang="en-US" sz="20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7" name="Straight Arrow Connector 26"/>
            <p:cNvCxnSpPr>
              <a:stCxn id="26" idx="0"/>
            </p:cNvCxnSpPr>
            <p:nvPr/>
          </p:nvCxnSpPr>
          <p:spPr>
            <a:xfrm flipV="1">
              <a:off x="1934493" y="3674336"/>
              <a:ext cx="0" cy="27074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5" name="Hexagon 24"/>
            <p:cNvSpPr/>
            <p:nvPr/>
          </p:nvSpPr>
          <p:spPr>
            <a:xfrm>
              <a:off x="1605310" y="3314637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6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63953" y="2479792"/>
            <a:ext cx="1414621" cy="2218006"/>
            <a:chOff x="1415690" y="2890117"/>
            <a:chExt cx="1006282" cy="1809026"/>
          </a:xfrm>
        </p:grpSpPr>
        <p:sp>
          <p:nvSpPr>
            <p:cNvPr id="29" name="Rectangle 28"/>
            <p:cNvSpPr/>
            <p:nvPr/>
          </p:nvSpPr>
          <p:spPr>
            <a:xfrm>
              <a:off x="1415690" y="2890117"/>
              <a:ext cx="1006282" cy="1809026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0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15690" y="2903351"/>
              <a:ext cx="535736" cy="326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20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3</a:t>
              </a:r>
              <a:endParaRPr lang="en-US" sz="20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1" name="Hexagon 30"/>
            <p:cNvSpPr/>
            <p:nvPr/>
          </p:nvSpPr>
          <p:spPr>
            <a:xfrm>
              <a:off x="1605310" y="3314637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6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715621" y="3945082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20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3</a:t>
              </a:r>
              <a:endParaRPr lang="en-US" sz="20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3" name="Straight Arrow Connector 32"/>
            <p:cNvCxnSpPr>
              <a:stCxn id="32" idx="0"/>
            </p:cNvCxnSpPr>
            <p:nvPr/>
          </p:nvCxnSpPr>
          <p:spPr>
            <a:xfrm flipV="1">
              <a:off x="1934493" y="3674336"/>
              <a:ext cx="0" cy="27074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34" name="Group 33"/>
          <p:cNvGrpSpPr/>
          <p:nvPr/>
        </p:nvGrpSpPr>
        <p:grpSpPr>
          <a:xfrm>
            <a:off x="6979829" y="2469326"/>
            <a:ext cx="1414621" cy="2218006"/>
            <a:chOff x="1415690" y="2890117"/>
            <a:chExt cx="1006282" cy="1809026"/>
          </a:xfrm>
        </p:grpSpPr>
        <p:sp>
          <p:nvSpPr>
            <p:cNvPr id="35" name="Rectangle 34"/>
            <p:cNvSpPr/>
            <p:nvPr/>
          </p:nvSpPr>
          <p:spPr>
            <a:xfrm>
              <a:off x="1415690" y="2890117"/>
              <a:ext cx="1006282" cy="1809026"/>
            </a:xfrm>
            <a:prstGeom prst="rect">
              <a:avLst/>
            </a:prstGeom>
            <a:solidFill>
              <a:srgbClr val="FFFDDE"/>
            </a:solidFill>
            <a:ln w="12700" cap="flat" cmpd="sng" algn="ctr">
              <a:solidFill>
                <a:sysClr val="windowText" lastClr="000000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20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415690" y="2903351"/>
              <a:ext cx="535736" cy="326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ES</a:t>
              </a:r>
              <a:r>
                <a:rPr lang="en-US" sz="2000" kern="0" baseline="-25000" dirty="0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4</a:t>
              </a:r>
              <a:endParaRPr lang="en-US" sz="20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Hexagon 36"/>
            <p:cNvSpPr/>
            <p:nvPr/>
          </p:nvSpPr>
          <p:spPr>
            <a:xfrm>
              <a:off x="1605310" y="3314637"/>
              <a:ext cx="658366" cy="359698"/>
            </a:xfrm>
            <a:prstGeom prst="hexagon">
              <a:avLst/>
            </a:prstGeom>
            <a:solidFill>
              <a:srgbClr val="4F81BD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algn="ctr" defTabSz="914400">
                <a:defRPr/>
              </a:pPr>
              <a:r>
                <a:rPr lang="en-US" sz="1600" kern="0" dirty="0" err="1" smtClean="0">
                  <a:solidFill>
                    <a:sysClr val="windowText" lastClr="000000"/>
                  </a:solidFill>
                  <a:latin typeface="Times New Roman"/>
                  <a:cs typeface="Times New Roman"/>
                </a:rPr>
                <a:t>Sched</a:t>
              </a:r>
              <a:endParaRPr lang="en-US" sz="1600" kern="0" baseline="-25000" dirty="0">
                <a:solidFill>
                  <a:sysClr val="windowText" lastClr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715621" y="3945082"/>
              <a:ext cx="437743" cy="621226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txBody>
            <a:bodyPr wrap="none" tIns="0" bIns="0" rtlCol="0" anchor="ctr"/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2000" kern="0" baseline="-25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4</a:t>
              </a:r>
              <a:endParaRPr lang="en-US" sz="2000" kern="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9" name="Straight Arrow Connector 38"/>
            <p:cNvCxnSpPr>
              <a:stCxn id="38" idx="0"/>
            </p:cNvCxnSpPr>
            <p:nvPr/>
          </p:nvCxnSpPr>
          <p:spPr>
            <a:xfrm flipV="1">
              <a:off x="1934493" y="3674336"/>
              <a:ext cx="0" cy="27074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52" name="TextBox 51"/>
          <p:cNvSpPr txBox="1"/>
          <p:nvPr/>
        </p:nvSpPr>
        <p:spPr>
          <a:xfrm>
            <a:off x="962650" y="5315212"/>
            <a:ext cx="4814138" cy="108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Create pools with ABT_POOL_ACCESS_MPMC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Share all pools among schedulers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Make each scheduler access its pool first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4" name="Elbow Connector 53"/>
          <p:cNvCxnSpPr>
            <a:stCxn id="26" idx="2"/>
            <a:endCxn id="9" idx="0"/>
          </p:cNvCxnSpPr>
          <p:nvPr/>
        </p:nvCxnSpPr>
        <p:spPr>
          <a:xfrm rot="5400000" flipH="1">
            <a:off x="2243781" y="3111774"/>
            <a:ext cx="1314137" cy="1553113"/>
          </a:xfrm>
          <a:prstGeom prst="bentConnector4">
            <a:avLst>
              <a:gd name="adj1" fmla="val -23698"/>
              <a:gd name="adj2" fmla="val 59905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32" idx="2"/>
          </p:cNvCxnSpPr>
          <p:nvPr/>
        </p:nvCxnSpPr>
        <p:spPr>
          <a:xfrm rot="5400000" flipH="1">
            <a:off x="3256951" y="2098603"/>
            <a:ext cx="1303671" cy="3568988"/>
          </a:xfrm>
          <a:prstGeom prst="bentConnector4">
            <a:avLst>
              <a:gd name="adj1" fmla="val -35538"/>
              <a:gd name="adj2" fmla="val 85255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38" idx="2"/>
          </p:cNvCxnSpPr>
          <p:nvPr/>
        </p:nvCxnSpPr>
        <p:spPr>
          <a:xfrm rot="5400000" flipH="1">
            <a:off x="4270122" y="1085432"/>
            <a:ext cx="1293205" cy="5584864"/>
          </a:xfrm>
          <a:prstGeom prst="bentConnector4">
            <a:avLst>
              <a:gd name="adj1" fmla="val -47568"/>
              <a:gd name="adj2" fmla="val 92304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User-Defined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ABT_pool_create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ABT_pool_def</a:t>
            </a:r>
            <a:r>
              <a:rPr lang="en-US" dirty="0" smtClean="0">
                <a:latin typeface="Consolas"/>
                <a:cs typeface="Consolas"/>
              </a:rPr>
              <a:t> *</a:t>
            </a:r>
            <a:r>
              <a:rPr lang="en-US" dirty="0" err="1" smtClean="0">
                <a:latin typeface="Consolas"/>
                <a:cs typeface="Consolas"/>
              </a:rPr>
              <a:t>def</a:t>
            </a:r>
            <a:r>
              <a:rPr lang="en-US" dirty="0" smtClean="0">
                <a:latin typeface="Consolas"/>
                <a:cs typeface="Consolas"/>
              </a:rPr>
              <a:t>,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           </a:t>
            </a:r>
            <a:r>
              <a:rPr lang="en-US" dirty="0" err="1" smtClean="0">
                <a:latin typeface="Consolas"/>
                <a:cs typeface="Consolas"/>
              </a:rPr>
              <a:t>ABT_pool_config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config</a:t>
            </a:r>
            <a:r>
              <a:rPr lang="en-US" dirty="0" smtClean="0">
                <a:latin typeface="Consolas"/>
                <a:cs typeface="Consolas"/>
              </a:rPr>
              <a:t>,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                </a:t>
            </a:r>
            <a:r>
              <a:rPr lang="en-US" dirty="0" err="1" smtClean="0">
                <a:latin typeface="Consolas"/>
                <a:cs typeface="Consolas"/>
              </a:rPr>
              <a:t>ABT_pool</a:t>
            </a:r>
            <a:r>
              <a:rPr lang="en-US" dirty="0" smtClean="0">
                <a:latin typeface="Consolas"/>
                <a:cs typeface="Consolas"/>
              </a:rPr>
              <a:t> *</a:t>
            </a:r>
            <a:r>
              <a:rPr lang="en-US" dirty="0" err="1" smtClean="0">
                <a:latin typeface="Consolas"/>
                <a:cs typeface="Consolas"/>
              </a:rPr>
              <a:t>newpool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r>
              <a:rPr lang="en-US" dirty="0"/>
              <a:t>[in</a:t>
            </a:r>
            <a:r>
              <a:rPr lang="en-US" dirty="0" smtClean="0"/>
              <a:t>] </a:t>
            </a:r>
            <a:r>
              <a:rPr lang="en-US" dirty="0" err="1" smtClean="0">
                <a:latin typeface="Consolas"/>
                <a:cs typeface="Consolas"/>
              </a:rPr>
              <a:t>def</a:t>
            </a:r>
            <a:r>
              <a:rPr lang="en-US" dirty="0" smtClean="0"/>
              <a:t>: definition </a:t>
            </a:r>
            <a:r>
              <a:rPr lang="en-US" dirty="0"/>
              <a:t>required for pool creation</a:t>
            </a:r>
          </a:p>
          <a:p>
            <a:r>
              <a:rPr lang="en-US" dirty="0"/>
              <a:t>[in</a:t>
            </a:r>
            <a:r>
              <a:rPr lang="en-US" dirty="0" smtClean="0"/>
              <a:t>] </a:t>
            </a:r>
            <a:r>
              <a:rPr lang="en-US" dirty="0" err="1" smtClean="0">
                <a:latin typeface="Consolas"/>
                <a:cs typeface="Consolas"/>
              </a:rPr>
              <a:t>config</a:t>
            </a:r>
            <a:r>
              <a:rPr lang="en-US" dirty="0" smtClean="0"/>
              <a:t>: specific </a:t>
            </a:r>
            <a:r>
              <a:rPr lang="en-US" dirty="0" err="1"/>
              <a:t>config</a:t>
            </a:r>
            <a:r>
              <a:rPr lang="en-US" dirty="0"/>
              <a:t> used during the pool creation</a:t>
            </a:r>
          </a:p>
          <a:p>
            <a:r>
              <a:rPr lang="en-US" dirty="0"/>
              <a:t>[out</a:t>
            </a:r>
            <a:r>
              <a:rPr lang="en-US" dirty="0" smtClean="0"/>
              <a:t>] </a:t>
            </a:r>
            <a:r>
              <a:rPr lang="en-US" dirty="0" err="1" smtClean="0">
                <a:latin typeface="Consolas"/>
                <a:cs typeface="Consolas"/>
              </a:rPr>
              <a:t>newpool</a:t>
            </a:r>
            <a:r>
              <a:rPr lang="en-US" dirty="0" smtClean="0"/>
              <a:t>: handle </a:t>
            </a:r>
            <a:r>
              <a:rPr lang="en-US" dirty="0"/>
              <a:t>to a new pool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0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User-Defined Pool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498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typedef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struct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ABT_pool_access</a:t>
            </a:r>
            <a:r>
              <a:rPr lang="en-US" dirty="0">
                <a:latin typeface="Consolas"/>
                <a:cs typeface="Consolas"/>
              </a:rPr>
              <a:t> access; /* Access type */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/* Functions to manage units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ABT_unit_get_type_fn</a:t>
            </a:r>
            <a:r>
              <a:rPr lang="en-US" dirty="0">
                <a:latin typeface="Consolas"/>
                <a:cs typeface="Consolas"/>
              </a:rPr>
              <a:t>           </a:t>
            </a:r>
            <a:r>
              <a:rPr lang="en-US" dirty="0" err="1">
                <a:latin typeface="Consolas"/>
                <a:cs typeface="Consolas"/>
              </a:rPr>
              <a:t>u_get_type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ABT_unit_get_thread_fn</a:t>
            </a:r>
            <a:r>
              <a:rPr lang="en-US" dirty="0">
                <a:latin typeface="Consolas"/>
                <a:cs typeface="Consolas"/>
              </a:rPr>
              <a:t>         </a:t>
            </a:r>
            <a:r>
              <a:rPr lang="en-US" dirty="0" err="1">
                <a:latin typeface="Consolas"/>
                <a:cs typeface="Consolas"/>
              </a:rPr>
              <a:t>u_get_thread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ABT_unit_get_task_fn</a:t>
            </a:r>
            <a:r>
              <a:rPr lang="en-US" dirty="0">
                <a:latin typeface="Consolas"/>
                <a:cs typeface="Consolas"/>
              </a:rPr>
              <a:t>           </a:t>
            </a:r>
            <a:r>
              <a:rPr lang="en-US" dirty="0" err="1">
                <a:latin typeface="Consolas"/>
                <a:cs typeface="Consolas"/>
              </a:rPr>
              <a:t>u_get_task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ABT_unit_is_in_pool_fn</a:t>
            </a:r>
            <a:r>
              <a:rPr lang="en-US" dirty="0">
                <a:latin typeface="Consolas"/>
                <a:cs typeface="Consolas"/>
              </a:rPr>
              <a:t>         </a:t>
            </a:r>
            <a:r>
              <a:rPr lang="en-US" dirty="0" err="1">
                <a:latin typeface="Consolas"/>
                <a:cs typeface="Consolas"/>
              </a:rPr>
              <a:t>u_is_in_pool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ABT_unit_create_from_thread_fn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u_create_from_thread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ABT_unit_create_from_task_fn</a:t>
            </a:r>
            <a:r>
              <a:rPr lang="en-US" dirty="0">
                <a:latin typeface="Consolas"/>
                <a:cs typeface="Consolas"/>
              </a:rPr>
              <a:t>   </a:t>
            </a:r>
            <a:r>
              <a:rPr lang="en-US" dirty="0" err="1">
                <a:latin typeface="Consolas"/>
                <a:cs typeface="Consolas"/>
              </a:rPr>
              <a:t>u_create_from_task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ABT_unit_free_fn</a:t>
            </a:r>
            <a:r>
              <a:rPr lang="en-US" dirty="0">
                <a:latin typeface="Consolas"/>
                <a:cs typeface="Consolas"/>
              </a:rPr>
              <a:t>               </a:t>
            </a:r>
            <a:r>
              <a:rPr lang="en-US" dirty="0" err="1">
                <a:latin typeface="Consolas"/>
                <a:cs typeface="Consolas"/>
              </a:rPr>
              <a:t>u_free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/* Functions to manage the pool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ABT_pool_init_fn</a:t>
            </a:r>
            <a:r>
              <a:rPr lang="en-US" dirty="0">
                <a:latin typeface="Consolas"/>
                <a:cs typeface="Consolas"/>
              </a:rPr>
              <a:t>     </a:t>
            </a:r>
            <a:r>
              <a:rPr lang="en-US" dirty="0" err="1">
                <a:latin typeface="Consolas"/>
                <a:cs typeface="Consolas"/>
              </a:rPr>
              <a:t>p_init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ABT_pool_get_size_fn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p_get_size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ABT_pool_push_fn</a:t>
            </a:r>
            <a:r>
              <a:rPr lang="en-US" dirty="0">
                <a:latin typeface="Consolas"/>
                <a:cs typeface="Consolas"/>
              </a:rPr>
              <a:t>     </a:t>
            </a:r>
            <a:r>
              <a:rPr lang="en-US" dirty="0" err="1">
                <a:latin typeface="Consolas"/>
                <a:cs typeface="Consolas"/>
              </a:rPr>
              <a:t>p_push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ABT_pool_pop_fn</a:t>
            </a:r>
            <a:r>
              <a:rPr lang="en-US" dirty="0">
                <a:latin typeface="Consolas"/>
                <a:cs typeface="Consolas"/>
              </a:rPr>
              <a:t>      </a:t>
            </a:r>
            <a:r>
              <a:rPr lang="en-US" dirty="0" err="1">
                <a:latin typeface="Consolas"/>
                <a:cs typeface="Consolas"/>
              </a:rPr>
              <a:t>p_pop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ABT_pool_remove_fn</a:t>
            </a:r>
            <a:r>
              <a:rPr lang="en-US" dirty="0">
                <a:latin typeface="Consolas"/>
                <a:cs typeface="Consolas"/>
              </a:rPr>
              <a:t>   </a:t>
            </a:r>
            <a:r>
              <a:rPr lang="en-US" dirty="0" err="1">
                <a:latin typeface="Consolas"/>
                <a:cs typeface="Consolas"/>
              </a:rPr>
              <a:t>p_remove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ABT_pool_free_fn</a:t>
            </a:r>
            <a:r>
              <a:rPr lang="en-US" dirty="0">
                <a:latin typeface="Consolas"/>
                <a:cs typeface="Consolas"/>
              </a:rPr>
              <a:t>     </a:t>
            </a:r>
            <a:r>
              <a:rPr lang="en-US" dirty="0" err="1">
                <a:latin typeface="Consolas"/>
                <a:cs typeface="Consolas"/>
              </a:rPr>
              <a:t>p_free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 </a:t>
            </a:r>
            <a:r>
              <a:rPr lang="en-US" b="1" dirty="0" err="1">
                <a:solidFill>
                  <a:srgbClr val="0000FF"/>
                </a:solidFill>
                <a:latin typeface="Consolas"/>
                <a:cs typeface="Consolas"/>
              </a:rPr>
              <a:t>ABT_pool_def</a:t>
            </a:r>
            <a:r>
              <a:rPr lang="en-US" dirty="0">
                <a:latin typeface="Consolas"/>
                <a:cs typeface="Consolas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 and Optimizations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37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088" y="1529645"/>
            <a:ext cx="3581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 smtClean="0">
                <a:latin typeface="Courier New"/>
                <a:cs typeface="Courier New"/>
              </a:rPr>
              <a:t>for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i</a:t>
            </a:r>
            <a:r>
              <a:rPr lang="en-US" sz="2000" dirty="0" smtClean="0">
                <a:latin typeface="Courier New"/>
                <a:cs typeface="Courier New"/>
              </a:rPr>
              <a:t> = 0 </a:t>
            </a:r>
            <a:r>
              <a:rPr lang="en-US" sz="2000" b="1" dirty="0" smtClean="0">
                <a:latin typeface="Courier New"/>
                <a:cs typeface="Courier New"/>
              </a:rPr>
              <a:t>to</a:t>
            </a:r>
            <a:r>
              <a:rPr lang="en-US" sz="2000" dirty="0" smtClean="0">
                <a:latin typeface="Courier New"/>
                <a:cs typeface="Courier New"/>
              </a:rPr>
              <a:t> M: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b="1" dirty="0" smtClean="0">
                <a:latin typeface="Courier New"/>
                <a:cs typeface="Courier New"/>
              </a:rPr>
              <a:t>for</a:t>
            </a:r>
            <a:r>
              <a:rPr lang="en-US" sz="2000" dirty="0" smtClean="0">
                <a:latin typeface="Courier New"/>
                <a:cs typeface="Courier New"/>
              </a:rPr>
              <a:t> j = 0 </a:t>
            </a:r>
            <a:r>
              <a:rPr lang="en-US" sz="2000" b="1" dirty="0" smtClean="0">
                <a:latin typeface="Courier New"/>
                <a:cs typeface="Courier New"/>
              </a:rPr>
              <a:t>to</a:t>
            </a:r>
            <a:r>
              <a:rPr lang="en-US" sz="2000" dirty="0" smtClean="0">
                <a:latin typeface="Courier New"/>
                <a:cs typeface="Courier New"/>
              </a:rPr>
              <a:t> N: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	create ULT j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	</a:t>
            </a:r>
            <a:r>
              <a:rPr lang="en-US" sz="2000" b="1" dirty="0" smtClean="0">
                <a:latin typeface="Courier New"/>
                <a:cs typeface="Courier New"/>
              </a:rPr>
              <a:t>end for</a:t>
            </a: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b="1" dirty="0" smtClean="0">
                <a:latin typeface="Courier New"/>
                <a:cs typeface="Courier New"/>
              </a:rPr>
              <a:t>for</a:t>
            </a:r>
            <a:r>
              <a:rPr lang="en-US" sz="2000" dirty="0" smtClean="0">
                <a:latin typeface="Courier New"/>
                <a:cs typeface="Courier New"/>
              </a:rPr>
              <a:t> j = 0 </a:t>
            </a:r>
            <a:r>
              <a:rPr lang="en-US" sz="2000" b="1" dirty="0" smtClean="0">
                <a:latin typeface="Courier New"/>
                <a:cs typeface="Courier New"/>
              </a:rPr>
              <a:t>to</a:t>
            </a:r>
            <a:r>
              <a:rPr lang="en-US" sz="2000" dirty="0" smtClean="0">
                <a:latin typeface="Courier New"/>
                <a:cs typeface="Courier New"/>
              </a:rPr>
              <a:t> N: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	join ULT j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b="1" dirty="0" smtClean="0">
                <a:latin typeface="Courier New"/>
                <a:cs typeface="Courier New"/>
              </a:rPr>
              <a:t>end for</a:t>
            </a:r>
          </a:p>
          <a:p>
            <a:pPr marL="0" indent="0">
              <a:buNone/>
            </a:pPr>
            <a:endParaRPr lang="en-US" sz="20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b="1" dirty="0">
                <a:latin typeface="Courier New"/>
                <a:cs typeface="Courier New"/>
              </a:rPr>
              <a:t>for</a:t>
            </a:r>
            <a:r>
              <a:rPr lang="en-US" sz="2000" dirty="0">
                <a:latin typeface="Courier New"/>
                <a:cs typeface="Courier New"/>
              </a:rPr>
              <a:t> j = 0 </a:t>
            </a:r>
            <a:r>
              <a:rPr lang="en-US" sz="2000" b="1" dirty="0">
                <a:latin typeface="Courier New"/>
                <a:cs typeface="Courier New"/>
              </a:rPr>
              <a:t>to</a:t>
            </a:r>
            <a:r>
              <a:rPr lang="en-US" sz="2000" dirty="0">
                <a:latin typeface="Courier New"/>
                <a:cs typeface="Courier New"/>
              </a:rPr>
              <a:t> N: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	</a:t>
            </a:r>
            <a:r>
              <a:rPr lang="en-US" sz="2000" dirty="0" smtClean="0">
                <a:latin typeface="Courier New"/>
                <a:cs typeface="Courier New"/>
              </a:rPr>
              <a:t>free </a:t>
            </a:r>
            <a:r>
              <a:rPr lang="en-US" sz="2000" dirty="0">
                <a:latin typeface="Courier New"/>
                <a:cs typeface="Courier New"/>
              </a:rPr>
              <a:t>ULT j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b="1" dirty="0">
                <a:latin typeface="Courier New"/>
                <a:cs typeface="Courier New"/>
              </a:rPr>
              <a:t>end </a:t>
            </a:r>
            <a:r>
              <a:rPr lang="en-US" sz="2000" b="1" dirty="0" smtClean="0">
                <a:latin typeface="Courier New"/>
                <a:cs typeface="Courier New"/>
              </a:rPr>
              <a:t>for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 New"/>
                <a:cs typeface="Courier New"/>
              </a:rPr>
              <a:t>end for</a:t>
            </a:r>
            <a:endParaRPr lang="en-US" sz="2000" b="1" dirty="0">
              <a:latin typeface="Courier New"/>
              <a:cs typeface="Courier New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99000" y="2286000"/>
            <a:ext cx="3683000" cy="2286000"/>
            <a:chOff x="4699000" y="2743200"/>
            <a:chExt cx="3683000" cy="2286000"/>
          </a:xfrm>
        </p:grpSpPr>
        <p:sp>
          <p:nvSpPr>
            <p:cNvPr id="6" name="Oval 5"/>
            <p:cNvSpPr/>
            <p:nvPr/>
          </p:nvSpPr>
          <p:spPr>
            <a:xfrm>
              <a:off x="4699000" y="4343400"/>
              <a:ext cx="685800" cy="685800"/>
            </a:xfrm>
            <a:prstGeom prst="ellipse">
              <a:avLst/>
            </a:prstGeom>
            <a:solidFill>
              <a:srgbClr val="558ED5"/>
            </a:solidFill>
            <a:ln>
              <a:solidFill>
                <a:srgbClr val="17375E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17375E"/>
                  </a:solidFill>
                </a:rPr>
                <a:t>0</a:t>
              </a:r>
              <a:endParaRPr lang="en-US" sz="1600" dirty="0">
                <a:solidFill>
                  <a:srgbClr val="17375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702300" y="4343400"/>
              <a:ext cx="685800" cy="685800"/>
            </a:xfrm>
            <a:prstGeom prst="ellipse">
              <a:avLst/>
            </a:prstGeom>
            <a:solidFill>
              <a:srgbClr val="558ED5"/>
            </a:solidFill>
            <a:ln>
              <a:solidFill>
                <a:srgbClr val="17375E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17375E"/>
                  </a:solidFill>
                </a:rPr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96200" y="4343400"/>
              <a:ext cx="685800" cy="685800"/>
            </a:xfrm>
            <a:prstGeom prst="ellipse">
              <a:avLst/>
            </a:prstGeom>
            <a:solidFill>
              <a:srgbClr val="558ED5"/>
            </a:solidFill>
            <a:ln>
              <a:solidFill>
                <a:srgbClr val="17375E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17375E"/>
                  </a:solidFill>
                </a:rPr>
                <a:t>N-1</a:t>
              </a:r>
              <a:endParaRPr lang="en-US" sz="1600" dirty="0">
                <a:solidFill>
                  <a:srgbClr val="17375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13500" y="4267200"/>
              <a:ext cx="12827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000000"/>
                  </a:solidFill>
                </a:rPr>
                <a:t>…</a:t>
              </a:r>
              <a:endParaRPr lang="en-US" sz="3000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5" idx="3"/>
              <a:endCxn id="6" idx="0"/>
            </p:cNvCxnSpPr>
            <p:nvPr/>
          </p:nvCxnSpPr>
          <p:spPr>
            <a:xfrm flipH="1">
              <a:off x="5041900" y="3328567"/>
              <a:ext cx="1230733" cy="101483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7" idx="0"/>
            </p:cNvCxnSpPr>
            <p:nvPr/>
          </p:nvCxnSpPr>
          <p:spPr>
            <a:xfrm flipH="1">
              <a:off x="6045200" y="3200400"/>
              <a:ext cx="431800" cy="11430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5"/>
              <a:endCxn id="8" idx="0"/>
            </p:cNvCxnSpPr>
            <p:nvPr/>
          </p:nvCxnSpPr>
          <p:spPr>
            <a:xfrm>
              <a:off x="6757567" y="3328567"/>
              <a:ext cx="1281533" cy="101483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6172200" y="2743200"/>
              <a:ext cx="685800" cy="685800"/>
            </a:xfrm>
            <a:prstGeom prst="ellipse">
              <a:avLst/>
            </a:prstGeom>
            <a:solidFill>
              <a:srgbClr val="558ED5"/>
            </a:solidFill>
            <a:ln>
              <a:solidFill>
                <a:srgbClr val="17375E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17375E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419600" y="5488632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 size per ULT: 16KB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 Concurrency: Problem &amp;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/>
              <a:t>Massive on-node parallelism is inevitable</a:t>
            </a:r>
          </a:p>
          <a:p>
            <a:pPr lvl="1"/>
            <a:r>
              <a:rPr lang="en-US" dirty="0"/>
              <a:t>Existing solutions do not effectively deal with such parallelism for on-node threading/tasking or for PUT/GET in the presence of such tasks/threads</a:t>
            </a:r>
          </a:p>
          <a:p>
            <a:endParaRPr lang="en-US" dirty="0" smtClean="0"/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/>
              <a:t>Provide runtime systems utilizing massive on-node </a:t>
            </a:r>
            <a:r>
              <a:rPr lang="en-US" dirty="0" smtClean="0"/>
              <a:t>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43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CPU</a:t>
            </a:r>
          </a:p>
          <a:p>
            <a:pPr lvl="1"/>
            <a:r>
              <a:rPr lang="it-IT" dirty="0"/>
              <a:t>2 x Intel </a:t>
            </a:r>
            <a:r>
              <a:rPr lang="it-IT" dirty="0" err="1"/>
              <a:t>Xeon</a:t>
            </a:r>
            <a:r>
              <a:rPr lang="it-IT" dirty="0"/>
              <a:t> E5-2699 v3 (</a:t>
            </a:r>
            <a:r>
              <a:rPr lang="it-IT" dirty="0" smtClean="0"/>
              <a:t>2.30GHz)</a:t>
            </a:r>
          </a:p>
          <a:p>
            <a:pPr lvl="2"/>
            <a:r>
              <a:rPr lang="it-IT" dirty="0" smtClean="0"/>
              <a:t>36 </a:t>
            </a: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cores</a:t>
            </a:r>
            <a:r>
              <a:rPr lang="it-IT" dirty="0" smtClean="0"/>
              <a:t> </a:t>
            </a:r>
            <a:r>
              <a:rPr lang="it-IT" dirty="0"/>
              <a:t>(72 </a:t>
            </a:r>
            <a:r>
              <a:rPr lang="it-IT" dirty="0" smtClean="0"/>
              <a:t>hardware </a:t>
            </a:r>
            <a:r>
              <a:rPr lang="it-IT" dirty="0" err="1" smtClean="0"/>
              <a:t>threads</a:t>
            </a:r>
            <a:r>
              <a:rPr lang="it-IT" dirty="0"/>
              <a:t>)</a:t>
            </a:r>
            <a:endParaRPr lang="en-US" dirty="0"/>
          </a:p>
          <a:p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128 GB</a:t>
            </a:r>
          </a:p>
          <a:p>
            <a:r>
              <a:rPr lang="en-US" dirty="0" smtClean="0"/>
              <a:t>OS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 7 (kernel </a:t>
            </a:r>
            <a:r>
              <a:rPr lang="nb-NO" dirty="0" smtClean="0"/>
              <a:t>3.10.0-327.el7.x86_64)</a:t>
            </a:r>
            <a:endParaRPr lang="en-US" dirty="0" smtClean="0"/>
          </a:p>
          <a:p>
            <a:r>
              <a:rPr lang="en-US" dirty="0" smtClean="0"/>
              <a:t>Compiler</a:t>
            </a:r>
          </a:p>
          <a:p>
            <a:pPr lvl="1"/>
            <a:r>
              <a:rPr lang="en-US" dirty="0" err="1" smtClean="0"/>
              <a:t>gcc</a:t>
            </a:r>
            <a:r>
              <a:rPr lang="en-US" dirty="0" smtClean="0"/>
              <a:t> 4.8.5</a:t>
            </a:r>
          </a:p>
          <a:p>
            <a:endParaRPr lang="en-US" dirty="0"/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Create, join and free ULTs on one ES</a:t>
            </a:r>
          </a:p>
          <a:p>
            <a:pPr lvl="1"/>
            <a:r>
              <a:rPr lang="en-US" dirty="0" smtClean="0"/>
              <a:t>Measure cycles with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rdtsc</a:t>
            </a:r>
            <a:r>
              <a:rPr lang="en-US" dirty="0" smtClean="0"/>
              <a:t> and cache/TLB misses using PAPI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Baseline: Performance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53743"/>
            <a:ext cx="8229600" cy="914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(76% - 78%) &gt; free (12% - 17%) &gt; join (8% - 11%)</a:t>
            </a:r>
          </a:p>
          <a:p>
            <a:r>
              <a:rPr lang="en-US" i="1" dirty="0" smtClean="0"/>
              <a:t>memory allocation/</a:t>
            </a:r>
            <a:r>
              <a:rPr lang="en-US" i="1" dirty="0" err="1" smtClean="0"/>
              <a:t>deallocation</a:t>
            </a:r>
            <a:r>
              <a:rPr lang="en-US" i="1" dirty="0" smtClean="0"/>
              <a:t> takes most time in create/free</a:t>
            </a:r>
          </a:p>
          <a:p>
            <a:pPr lvl="1"/>
            <a:r>
              <a:rPr lang="en-US" dirty="0" smtClean="0"/>
              <a:t>ULT’s stack space including its context data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012372" y="1174750"/>
          <a:ext cx="7064828" cy="4039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19112"/>
          </a:xfrm>
        </p:spPr>
        <p:txBody>
          <a:bodyPr/>
          <a:lstStyle/>
          <a:p>
            <a:r>
              <a:rPr lang="en-US" dirty="0" smtClean="0"/>
              <a:t>Maintain a memory pool of ULT stacks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252187" y="1726519"/>
          <a:ext cx="4293507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4545694" y="1726519"/>
          <a:ext cx="4445906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05543" y="5860597"/>
            <a:ext cx="3560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2,235 cycles -&gt; 133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3,892 cycles -&gt; 1,016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0087" y="5860597"/>
            <a:ext cx="319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479 cycles -&gt; 29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675 cycles -&gt; 150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Huge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784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ULTs use separate stack area (16KB by default) that is larger than the normal page size (4KB)</a:t>
            </a:r>
          </a:p>
          <a:p>
            <a:pPr lvl="1"/>
            <a:r>
              <a:rPr lang="en-US" dirty="0" smtClean="0"/>
              <a:t>Causes TLB misses when a lot of ULTs are executed</a:t>
            </a:r>
          </a:p>
          <a:p>
            <a:pPr lvl="1"/>
            <a:r>
              <a:rPr lang="en-US" dirty="0" smtClean="0"/>
              <a:t>Memory pool itself cannot solve this</a:t>
            </a:r>
          </a:p>
          <a:p>
            <a:endParaRPr lang="en-US" dirty="0" smtClean="0"/>
          </a:p>
          <a:p>
            <a:r>
              <a:rPr lang="en-US" dirty="0" smtClean="0"/>
              <a:t>Huge pages can mitigate TLB misses</a:t>
            </a:r>
          </a:p>
          <a:p>
            <a:pPr lvl="1"/>
            <a:r>
              <a:rPr lang="en-US" dirty="0" smtClean="0"/>
              <a:t>2MB huge pages are supported on the target platform</a:t>
            </a:r>
          </a:p>
          <a:p>
            <a:r>
              <a:rPr lang="en-US" dirty="0" smtClean="0"/>
              <a:t>Integrate using huge pages in the memory pool</a:t>
            </a:r>
          </a:p>
          <a:p>
            <a:pPr lvl="1"/>
            <a:r>
              <a:rPr lang="en-US" dirty="0" smtClean="0"/>
              <a:t>Explicit use of huge pages by calling </a:t>
            </a:r>
            <a:r>
              <a:rPr lang="en-US" dirty="0" err="1" smtClean="0"/>
              <a:t>mmap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Implicit use of transparent huge pages by calling </a:t>
            </a:r>
            <a:r>
              <a:rPr lang="en-US" dirty="0" err="1" smtClean="0"/>
              <a:t>posix_memalign</a:t>
            </a:r>
            <a:r>
              <a:rPr lang="en-US" dirty="0" smtClean="0"/>
              <a:t>()</a:t>
            </a:r>
          </a:p>
          <a:p>
            <a:r>
              <a:rPr lang="en-US" dirty="0" smtClean="0"/>
              <a:t>Huge pages improve the performance of all create, join, and free operations</a:t>
            </a:r>
          </a:p>
          <a:p>
            <a:pPr lvl="1"/>
            <a:r>
              <a:rPr lang="en-US" i="1" dirty="0" smtClean="0"/>
              <a:t>Average TLB misses become almost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Huge Pages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19112"/>
          </a:xfrm>
        </p:spPr>
        <p:txBody>
          <a:bodyPr/>
          <a:lstStyle/>
          <a:p>
            <a:r>
              <a:rPr lang="en-US" dirty="0" smtClean="0"/>
              <a:t>create/free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5543" y="5860597"/>
            <a:ext cx="319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133 cycles -&gt; 105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641 cycles -&gt; 564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0087" y="5860597"/>
            <a:ext cx="308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29 cycles -&gt; 24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150 cycles -&gt; 72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119742" y="1643741"/>
          <a:ext cx="4425951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4545692" y="1643741"/>
          <a:ext cx="4445907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Huge Pages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6454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Also improved the performance of join operation</a:t>
            </a:r>
          </a:p>
          <a:p>
            <a:pPr lvl="1"/>
            <a:r>
              <a:rPr lang="en-US" dirty="0"/>
              <a:t>TLB misses became almost zero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543" y="5860597"/>
            <a:ext cx="319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233 cycles -&gt; 207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564 cycles -&gt; 443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0087" y="5860597"/>
            <a:ext cx="3414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0.85 misses -&gt; 0.01 misses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2.51 misses -&gt; 0.01 misses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185058" y="1827669"/>
          <a:ext cx="4441372" cy="3867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4626430" y="1709615"/>
          <a:ext cx="4365170" cy="398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Access Pattern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46600" y="558829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Bad access pattern!</a:t>
            </a:r>
            <a:endParaRPr lang="en-US" sz="2400" b="1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43400" y="1450976"/>
            <a:ext cx="4495800" cy="342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 indent="-457200" defTabSz="457200" fontAlgn="base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Pop from pool</a:t>
            </a:r>
          </a:p>
          <a:p>
            <a:pPr marL="38100" indent="-457200" defTabSz="457200" fontAlgn="base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2400" dirty="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ermination/migration check</a:t>
            </a:r>
          </a:p>
          <a:p>
            <a:pPr marL="38100" indent="-457200" defTabSz="457200" fontAlgn="base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Setup context</a:t>
            </a:r>
          </a:p>
          <a:p>
            <a:pPr marL="38100" indent="-457200" defTabSz="457200" fontAlgn="base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New scheduler check</a:t>
            </a:r>
          </a:p>
          <a:p>
            <a:pPr marL="38100" indent="-457200" defTabSz="457200" fontAlgn="base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Manage state</a:t>
            </a:r>
          </a:p>
          <a:p>
            <a:pPr marL="38100" indent="-457200" defTabSz="457200" fontAlgn="base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Context switch</a:t>
            </a:r>
          </a:p>
          <a:p>
            <a:pPr defTabSz="457200" fontAlgn="base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 dirty="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(Access </a:t>
            </a: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400" dirty="0" smtClean="0">
                <a:solidFill>
                  <a:srgbClr val="7F7F7F"/>
                </a:solidFill>
                <a:latin typeface="Arial" charset="0"/>
                <a:ea typeface="ＭＳ Ｐゴシック" charset="0"/>
                <a:cs typeface="ＭＳ Ｐゴシック" charset="0"/>
              </a:rPr>
              <a:t>stack)</a:t>
            </a:r>
            <a:endParaRPr lang="en-US" sz="2400" dirty="0">
              <a:solidFill>
                <a:srgbClr val="7F7F7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4788" y="1417638"/>
            <a:ext cx="1371600" cy="1630362"/>
          </a:xfrm>
          <a:prstGeom prst="rect">
            <a:avLst/>
          </a:prstGeom>
          <a:solidFill>
            <a:srgbClr val="558ED5"/>
          </a:solidFill>
          <a:ln>
            <a:solidFill>
              <a:srgbClr val="17375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1F497D">
                    <a:lumMod val="75000"/>
                  </a:srgbClr>
                </a:solidFill>
                <a:latin typeface="Calibri"/>
              </a:rPr>
              <a:t>64</a:t>
            </a:r>
            <a:endParaRPr lang="en-US" sz="24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4788" y="3048000"/>
            <a:ext cx="1371600" cy="1630362"/>
          </a:xfrm>
          <a:prstGeom prst="rect">
            <a:avLst/>
          </a:prstGeom>
          <a:solidFill>
            <a:srgbClr val="558ED5"/>
          </a:solidFill>
          <a:ln>
            <a:solidFill>
              <a:srgbClr val="17375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1F497D">
                    <a:lumMod val="75000"/>
                  </a:srgbClr>
                </a:solidFill>
                <a:latin typeface="Calibri"/>
              </a:rPr>
              <a:t>64</a:t>
            </a:r>
            <a:endParaRPr lang="en-US" sz="2400" dirty="0">
              <a:solidFill>
                <a:srgbClr val="1F497D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4788" y="4678362"/>
            <a:ext cx="1371600" cy="1371600"/>
          </a:xfrm>
          <a:prstGeom prst="rect">
            <a:avLst/>
          </a:prstGeom>
          <a:solidFill>
            <a:srgbClr val="558ED5"/>
          </a:solidFill>
          <a:ln>
            <a:solidFill>
              <a:srgbClr val="17375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1F497D">
                    <a:lumMod val="75000"/>
                  </a:srgbClr>
                </a:solidFill>
                <a:latin typeface="Calibri"/>
              </a:rPr>
              <a:t>56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916388" y="1417638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916388" y="5355233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1916388" y="3505200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21288" y="118680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1288" y="51244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1288" y="3274367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1916388" y="5124400"/>
            <a:ext cx="1485900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554688" y="4893568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6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916388" y="4264967"/>
            <a:ext cx="14859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554688" y="40341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916388" y="4495800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830788" y="4264967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4788" y="6092024"/>
            <a:ext cx="309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Internal ULT data structure</a:t>
            </a:r>
            <a:endParaRPr lang="en-US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Reorganization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7201" y="1403019"/>
            <a:ext cx="1371600" cy="35017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1F497D">
                  <a:lumMod val="75000"/>
                </a:srgb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78801" y="1403019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78801" y="4673919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478801" y="2823886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3119" y="1154557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1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3701" y="444308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2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3701" y="2593053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478801" y="4443086"/>
            <a:ext cx="1485900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7101" y="4212254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6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478801" y="3583653"/>
            <a:ext cx="14859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17101" y="3352821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478801" y="3814486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93201" y="3583653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2991" y="4960729"/>
            <a:ext cx="231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Performance-oriented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7201" y="4955002"/>
            <a:ext cx="18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</a:t>
            </a:r>
            <a:r>
              <a:rPr lang="en-US" b="1" dirty="0" smtClean="0">
                <a:solidFill>
                  <a:srgbClr val="000000"/>
                </a:solidFill>
              </a:rPr>
              <a:t>ematic-oriented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7201" y="537222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Fields are clustered by semantics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07202" y="1414538"/>
            <a:ext cx="1371600" cy="890217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07203" y="2304755"/>
            <a:ext cx="1371600" cy="710997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07204" y="3887480"/>
            <a:ext cx="1371600" cy="628601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07202" y="3015940"/>
            <a:ext cx="1371600" cy="871540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7204" y="4516081"/>
            <a:ext cx="1371600" cy="3941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02991" y="5275873"/>
            <a:ext cx="3214847" cy="66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Arrange fields by access orders in the performance critical path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35381" y="1397581"/>
            <a:ext cx="1371600" cy="35017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1F497D">
                  <a:lumMod val="75000"/>
                </a:srgb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906984" y="1397581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906981" y="2126811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906981" y="2567506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011881" y="1895978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2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11881" y="2336673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906984" y="3481014"/>
            <a:ext cx="1485900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545284" y="3250182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6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906984" y="3064903"/>
            <a:ext cx="14859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45284" y="2834071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906981" y="2838072"/>
            <a:ext cx="9144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821381" y="2607239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35381" y="1409101"/>
            <a:ext cx="1371600" cy="559872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535381" y="2363082"/>
            <a:ext cx="1371600" cy="335854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35381" y="3156687"/>
            <a:ext cx="1371600" cy="628601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535381" y="2698936"/>
            <a:ext cx="1371600" cy="452576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535381" y="1968973"/>
            <a:ext cx="1371600" cy="3941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79776" y="1149119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1</a:t>
            </a:r>
            <a:endParaRPr lang="en-US" sz="20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35381" y="3785288"/>
            <a:ext cx="1371600" cy="439670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35381" y="4224958"/>
            <a:ext cx="1371600" cy="335854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35381" y="4516081"/>
            <a:ext cx="1371600" cy="423377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07201" y="5829628"/>
            <a:ext cx="262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 cache lines are accessed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02991" y="5882903"/>
            <a:ext cx="270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2 cache lines are accessed!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Reorganization (cont’d)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539341" y="1240343"/>
          <a:ext cx="4550229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08856" y="1240343"/>
          <a:ext cx="4441371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44884" y="5658356"/>
            <a:ext cx="319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235 cycles -&gt; 176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569 cycles -&gt; 419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715" y="5658356"/>
            <a:ext cx="3414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0.00 misses -&gt; 0.00 misses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8.68 misses -&gt; 7.65 misses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8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Context-Switch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314" y="4273940"/>
            <a:ext cx="7859486" cy="129954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When U0 context switches to U1, if U0 terminates</a:t>
            </a:r>
          </a:p>
          <a:p>
            <a:pPr lvl="1"/>
            <a:r>
              <a:rPr lang="en-US" dirty="0" smtClean="0"/>
              <a:t>U0’s context does not need to saved</a:t>
            </a:r>
          </a:p>
          <a:p>
            <a:pPr lvl="2"/>
            <a:r>
              <a:rPr lang="en-US" dirty="0" smtClean="0"/>
              <a:t>It will not be used anymore</a:t>
            </a:r>
          </a:p>
          <a:p>
            <a:pPr lvl="1"/>
            <a:r>
              <a:rPr lang="en-US" dirty="0" smtClean="0"/>
              <a:t>We can skip the step 1 above in this case</a:t>
            </a:r>
          </a:p>
        </p:txBody>
      </p:sp>
      <p:sp>
        <p:nvSpPr>
          <p:cNvPr id="6" name="Oval 5"/>
          <p:cNvSpPr/>
          <p:nvPr/>
        </p:nvSpPr>
        <p:spPr>
          <a:xfrm>
            <a:off x="2098875" y="1927247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U0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endCxn id="11" idx="0"/>
          </p:cNvCxnSpPr>
          <p:nvPr/>
        </p:nvCxnSpPr>
        <p:spPr>
          <a:xfrm>
            <a:off x="2383271" y="2496039"/>
            <a:ext cx="0" cy="575155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098875" y="3071194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U1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14658" y="1596250"/>
            <a:ext cx="23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Context switch steps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14658" y="2017234"/>
            <a:ext cx="5258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1. Save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U0's context (i.e., stack pointer, registers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  <a:b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U0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'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s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stack</a:t>
            </a: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4658" y="2721318"/>
            <a:ext cx="4239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. Restore U1's context from U1's stack</a:t>
            </a: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14658" y="3170924"/>
            <a:ext cx="2688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3. Execute U1's function</a:t>
            </a: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 Concurrency: Approaches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70440" y="4037813"/>
            <a:ext cx="3767810" cy="781145"/>
          </a:xfrm>
          <a:prstGeom prst="roundRect">
            <a:avLst/>
          </a:prstGeom>
          <a:solidFill>
            <a:srgbClr val="4F81BD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Argobots: A lightweight low-level threading/tasking framework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0440" y="4803718"/>
            <a:ext cx="37678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1400" dirty="0" smtClean="0">
                <a:solidFill>
                  <a:srgbClr val="4A452A"/>
                </a:solidFill>
                <a:latin typeface="Arial"/>
                <a:cs typeface="Arial"/>
              </a:rPr>
              <a:t>Develop </a:t>
            </a:r>
            <a:r>
              <a:rPr lang="en-US" sz="1400" dirty="0">
                <a:solidFill>
                  <a:srgbClr val="4A452A"/>
                </a:solidFill>
                <a:latin typeface="Arial"/>
                <a:cs typeface="Arial"/>
              </a:rPr>
              <a:t>a new low-level threading/tasking model that will allow us to expose the hardware characteristics of </a:t>
            </a:r>
            <a:r>
              <a:rPr lang="en-US" sz="1400" dirty="0" err="1">
                <a:solidFill>
                  <a:srgbClr val="4A452A"/>
                </a:solidFill>
                <a:latin typeface="Arial"/>
                <a:cs typeface="Arial"/>
              </a:rPr>
              <a:t>exascale</a:t>
            </a:r>
            <a:r>
              <a:rPr lang="en-US" sz="1400" dirty="0">
                <a:solidFill>
                  <a:srgbClr val="4A452A"/>
                </a:solidFill>
                <a:latin typeface="Arial"/>
                <a:cs typeface="Arial"/>
              </a:rPr>
              <a:t> computing systems more </a:t>
            </a:r>
            <a:r>
              <a:rPr lang="en-US" sz="1400" dirty="0" smtClean="0">
                <a:solidFill>
                  <a:srgbClr val="4A452A"/>
                </a:solidFill>
                <a:latin typeface="Arial"/>
                <a:cs typeface="Arial"/>
              </a:rPr>
              <a:t>effectively</a:t>
            </a:r>
          </a:p>
          <a:p>
            <a:pPr marL="285750" lvl="1" indent="-285750">
              <a:buFont typeface="Arial"/>
              <a:buChar char="•"/>
            </a:pPr>
            <a:r>
              <a:rPr lang="en-US" sz="1400" dirty="0" smtClean="0">
                <a:solidFill>
                  <a:srgbClr val="4A452A"/>
                </a:solidFill>
                <a:latin typeface="Arial"/>
                <a:cs typeface="Arial"/>
              </a:rPr>
              <a:t>Argonne &amp; UIUC</a:t>
            </a:r>
            <a:endParaRPr lang="en-US" sz="1400" dirty="0">
              <a:solidFill>
                <a:srgbClr val="4A452A"/>
              </a:solidFill>
              <a:latin typeface="Arial"/>
              <a:cs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1454" y="4037813"/>
            <a:ext cx="3744874" cy="781145"/>
          </a:xfrm>
          <a:prstGeom prst="roundRect">
            <a:avLst/>
          </a:prstGeom>
          <a:solidFill>
            <a:srgbClr val="9BBB59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Argobots interoperability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b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PUT/GET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454" y="4815369"/>
            <a:ext cx="3744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1400" dirty="0">
                <a:solidFill>
                  <a:srgbClr val="4A452A"/>
                </a:solidFill>
                <a:latin typeface="Arial"/>
                <a:cs typeface="Arial"/>
              </a:rPr>
              <a:t>Design new communication libraries that work with such low-level threading </a:t>
            </a:r>
            <a:r>
              <a:rPr lang="en-US" sz="1400" dirty="0" smtClean="0">
                <a:solidFill>
                  <a:srgbClr val="4A452A"/>
                </a:solidFill>
                <a:latin typeface="Arial"/>
                <a:cs typeface="Arial"/>
              </a:rPr>
              <a:t>models</a:t>
            </a:r>
          </a:p>
          <a:p>
            <a:pPr marL="285750" lvl="1" indent="-285750">
              <a:buFont typeface="Arial"/>
              <a:buChar char="•"/>
            </a:pPr>
            <a:r>
              <a:rPr lang="en-US" sz="1400" dirty="0" smtClean="0">
                <a:solidFill>
                  <a:srgbClr val="4A452A"/>
                </a:solidFill>
                <a:latin typeface="Arial"/>
                <a:cs typeface="Arial"/>
              </a:rPr>
              <a:t>Argonne</a:t>
            </a:r>
            <a:endParaRPr lang="en-US" sz="1400" dirty="0">
              <a:solidFill>
                <a:srgbClr val="4A452A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1454" y="1307855"/>
            <a:ext cx="3744874" cy="781145"/>
          </a:xfrm>
          <a:prstGeom prst="roundRect">
            <a:avLst/>
          </a:prstGeom>
          <a:solidFill>
            <a:srgbClr val="C0504D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1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High-level tasking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models</a:t>
            </a:r>
            <a:b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CilkBots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TASCEL, </a:t>
            </a: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PaRSEC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70440" y="1307855"/>
            <a:ext cx="3775120" cy="781145"/>
          </a:xfrm>
          <a:prstGeom prst="roundRect">
            <a:avLst/>
          </a:prstGeom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-level dynamic execution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454" y="2111408"/>
            <a:ext cx="3744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Explore high-level tasking frameworks that will take advantage of the low-level threading and communication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frameworks</a:t>
            </a:r>
          </a:p>
          <a:p>
            <a:pPr marL="285750" lvl="1" indent="-285750">
              <a:buFont typeface="Arial"/>
              <a:buChar char="•"/>
            </a:pP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CilkBots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and TASCEL: PNNL &amp; UIUC</a:t>
            </a:r>
          </a:p>
          <a:p>
            <a:pPr marL="285750" lvl="1" indent="-285750">
              <a:buFont typeface="Arial"/>
              <a:buChar char="•"/>
            </a:pPr>
            <a:r>
              <a:rPr lang="en-US" sz="1400" dirty="0" err="1" smtClean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PaRSEC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: UTK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6126" y="2111408"/>
            <a:ext cx="36294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1400" dirty="0" smtClean="0">
                <a:solidFill>
                  <a:srgbClr val="4A452A"/>
                </a:solidFill>
                <a:latin typeface="Arial"/>
                <a:cs typeface="Arial"/>
              </a:rPr>
              <a:t>Investigate high</a:t>
            </a:r>
            <a:r>
              <a:rPr lang="en-US" sz="1400" dirty="0">
                <a:solidFill>
                  <a:srgbClr val="4A452A"/>
                </a:solidFill>
                <a:latin typeface="Arial"/>
                <a:cs typeface="Arial"/>
              </a:rPr>
              <a:t>-level </a:t>
            </a:r>
            <a:r>
              <a:rPr lang="en-US" sz="1400" dirty="0" smtClean="0">
                <a:solidFill>
                  <a:srgbClr val="4A452A"/>
                </a:solidFill>
                <a:latin typeface="Arial"/>
                <a:cs typeface="Arial"/>
              </a:rPr>
              <a:t>programming models, e.g., Charm++, that are specialized in dynamic execution environments and can exploit </a:t>
            </a:r>
            <a:r>
              <a:rPr lang="en-US" sz="1400" dirty="0">
                <a:solidFill>
                  <a:srgbClr val="4A452A"/>
                </a:solidFill>
                <a:latin typeface="Arial"/>
                <a:cs typeface="Arial"/>
              </a:rPr>
              <a:t>the low-level threading and communication </a:t>
            </a:r>
            <a:r>
              <a:rPr lang="en-US" sz="1400" dirty="0" smtClean="0">
                <a:solidFill>
                  <a:srgbClr val="4A452A"/>
                </a:solidFill>
                <a:latin typeface="Arial"/>
                <a:cs typeface="Arial"/>
              </a:rPr>
              <a:t>frameworks</a:t>
            </a:r>
          </a:p>
          <a:p>
            <a:pPr marL="285750" lvl="1" indent="-285750">
              <a:buFont typeface="Arial"/>
              <a:buChar char="•"/>
            </a:pPr>
            <a:r>
              <a:rPr lang="en-US" sz="1400" dirty="0" smtClean="0">
                <a:solidFill>
                  <a:srgbClr val="4A452A"/>
                </a:solidFill>
                <a:latin typeface="Arial"/>
                <a:cs typeface="Arial"/>
              </a:rPr>
              <a:t>UIUC</a:t>
            </a:r>
            <a:endParaRPr lang="en-US" sz="1400" dirty="0">
              <a:solidFill>
                <a:srgbClr val="4A452A"/>
              </a:solidFill>
              <a:latin typeface="Arial"/>
              <a:cs typeface="Arial"/>
            </a:endParaRPr>
          </a:p>
        </p:txBody>
      </p:sp>
      <p:sp>
        <p:nvSpPr>
          <p:cNvPr id="13" name="Quad Arrow 12"/>
          <p:cNvSpPr/>
          <p:nvPr/>
        </p:nvSpPr>
        <p:spPr>
          <a:xfrm rot="2729296">
            <a:off x="3911599" y="2647124"/>
            <a:ext cx="1347599" cy="1422546"/>
          </a:xfrm>
          <a:prstGeom prst="quad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98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Context-Switch Overhead</a:t>
            </a:r>
            <a:r>
              <a:rPr lang="en-US" dirty="0" smtClean="0"/>
              <a:t> (cont’d)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606550" y="1288595"/>
          <a:ext cx="59309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75954" y="5719081"/>
            <a:ext cx="319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235 cycles -&gt; 121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569 cycles -&gt; 433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Optimization 1: Scheduler By-pass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827899"/>
          </a:xfrm>
        </p:spPr>
        <p:txBody>
          <a:bodyPr>
            <a:normAutofit/>
          </a:bodyPr>
          <a:lstStyle/>
          <a:p>
            <a:r>
              <a:rPr lang="en-US" dirty="0" smtClean="0"/>
              <a:t>Access pattern in the join operation affects the performance due to the cache behavior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643160" y="2546236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6" name="Oval 45"/>
          <p:cNvSpPr/>
          <p:nvPr/>
        </p:nvSpPr>
        <p:spPr>
          <a:xfrm>
            <a:off x="2643160" y="3516012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7" name="Oval 46"/>
          <p:cNvSpPr/>
          <p:nvPr/>
        </p:nvSpPr>
        <p:spPr>
          <a:xfrm>
            <a:off x="1881160" y="4506612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Oval 47"/>
          <p:cNvSpPr/>
          <p:nvPr/>
        </p:nvSpPr>
        <p:spPr>
          <a:xfrm>
            <a:off x="2643160" y="4506612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Oval 48"/>
          <p:cNvSpPr/>
          <p:nvPr/>
        </p:nvSpPr>
        <p:spPr>
          <a:xfrm>
            <a:off x="3425564" y="4506612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50" name="Straight Arrow Connector 49"/>
          <p:cNvCxnSpPr>
            <a:stCxn id="45" idx="4"/>
            <a:endCxn id="46" idx="0"/>
          </p:cNvCxnSpPr>
          <p:nvPr/>
        </p:nvCxnSpPr>
        <p:spPr>
          <a:xfrm>
            <a:off x="2927556" y="3115028"/>
            <a:ext cx="0" cy="400984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832572" y="2550039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2" name="Oval 51"/>
          <p:cNvSpPr/>
          <p:nvPr/>
        </p:nvSpPr>
        <p:spPr>
          <a:xfrm>
            <a:off x="5070572" y="4510415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5832572" y="4510415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4" name="Oval 53"/>
          <p:cNvSpPr/>
          <p:nvPr/>
        </p:nvSpPr>
        <p:spPr>
          <a:xfrm>
            <a:off x="6614976" y="4510415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55" name="Straight Arrow Connector 54"/>
          <p:cNvCxnSpPr>
            <a:stCxn id="51" idx="3"/>
            <a:endCxn id="52" idx="0"/>
          </p:cNvCxnSpPr>
          <p:nvPr/>
        </p:nvCxnSpPr>
        <p:spPr>
          <a:xfrm flipH="1">
            <a:off x="5354968" y="3035533"/>
            <a:ext cx="560902" cy="1474882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4007" y="3104685"/>
            <a:ext cx="1830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scheduler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cheduler </a:t>
            </a:r>
            <a:r>
              <a:rPr lang="en-US" dirty="0" smtClean="0">
                <a:sym typeface="Wingdings"/>
              </a:rPr>
              <a:t> 1</a:t>
            </a:r>
          </a:p>
          <a:p>
            <a:pPr algn="ctr"/>
            <a:r>
              <a:rPr lang="en-US" dirty="0" smtClean="0">
                <a:sym typeface="Wingdings"/>
              </a:rPr>
              <a:t>1  scheduler</a:t>
            </a:r>
          </a:p>
          <a:p>
            <a:pPr algn="ctr"/>
            <a:r>
              <a:rPr lang="en-US" dirty="0" smtClean="0">
                <a:sym typeface="Wingdings"/>
              </a:rPr>
              <a:t>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360165" y="3104685"/>
            <a:ext cx="1631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1 </a:t>
            </a:r>
            <a:r>
              <a:rPr lang="en-US" dirty="0" smtClean="0">
                <a:sym typeface="Wingdings"/>
              </a:rPr>
              <a:t> 0</a:t>
            </a:r>
          </a:p>
          <a:p>
            <a:pPr algn="ctr"/>
            <a:r>
              <a:rPr lang="en-US" dirty="0" smtClean="0">
                <a:sym typeface="Wingdings"/>
              </a:rPr>
              <a:t>0  2</a:t>
            </a:r>
          </a:p>
          <a:p>
            <a:pPr algn="ctr"/>
            <a:r>
              <a:rPr lang="en-US" dirty="0" smtClean="0">
                <a:sym typeface="Wingdings"/>
              </a:rPr>
              <a:t>…</a:t>
            </a:r>
          </a:p>
        </p:txBody>
      </p:sp>
      <p:cxnSp>
        <p:nvCxnSpPr>
          <p:cNvPr id="59" name="Straight Arrow Connector 58"/>
          <p:cNvCxnSpPr>
            <a:stCxn id="51" idx="4"/>
            <a:endCxn id="53" idx="0"/>
          </p:cNvCxnSpPr>
          <p:nvPr/>
        </p:nvCxnSpPr>
        <p:spPr>
          <a:xfrm>
            <a:off x="6116968" y="3118831"/>
            <a:ext cx="0" cy="1391584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1" idx="5"/>
            <a:endCxn id="54" idx="0"/>
          </p:cNvCxnSpPr>
          <p:nvPr/>
        </p:nvCxnSpPr>
        <p:spPr>
          <a:xfrm>
            <a:off x="6318066" y="3035533"/>
            <a:ext cx="581306" cy="1474882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6" idx="3"/>
            <a:endCxn id="47" idx="7"/>
          </p:cNvCxnSpPr>
          <p:nvPr/>
        </p:nvCxnSpPr>
        <p:spPr>
          <a:xfrm flipH="1">
            <a:off x="2366654" y="4001506"/>
            <a:ext cx="359804" cy="588404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6" idx="4"/>
            <a:endCxn id="48" idx="0"/>
          </p:cNvCxnSpPr>
          <p:nvPr/>
        </p:nvCxnSpPr>
        <p:spPr>
          <a:xfrm>
            <a:off x="2927556" y="4084804"/>
            <a:ext cx="0" cy="421808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6" idx="5"/>
            <a:endCxn id="49" idx="1"/>
          </p:cNvCxnSpPr>
          <p:nvPr/>
        </p:nvCxnSpPr>
        <p:spPr>
          <a:xfrm>
            <a:off x="3128654" y="4001506"/>
            <a:ext cx="380208" cy="588404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632156" y="207309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821568" y="2076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Scheduler By-pass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632156" y="5197656"/>
            <a:ext cx="281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sym typeface="Wingdings"/>
              </a:rPr>
              <a:t># of context switches: 2N</a:t>
            </a:r>
          </a:p>
        </p:txBody>
      </p:sp>
      <p:sp>
        <p:nvSpPr>
          <p:cNvPr id="67" name="Right Arrow 66"/>
          <p:cNvSpPr/>
          <p:nvPr/>
        </p:nvSpPr>
        <p:spPr>
          <a:xfrm>
            <a:off x="4101204" y="3317421"/>
            <a:ext cx="720364" cy="539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908362" y="5197656"/>
            <a:ext cx="301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sym typeface="Wingdings"/>
              </a:rPr>
              <a:t># of context switches: 2(N-1)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98393" y="5587851"/>
            <a:ext cx="35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Scheduler accesses ULT1 - ULT3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ULT0 accesses ULT1-ULT3 again to check the status of all ULTs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24914" y="5587851"/>
            <a:ext cx="35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By-pass the scheduler and return to the joining ULT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ULT0 accesses ULT1-ULT3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Optimization </a:t>
            </a:r>
            <a:r>
              <a:rPr lang="en-US" dirty="0" smtClean="0"/>
              <a:t>1: </a:t>
            </a:r>
            <a:r>
              <a:rPr lang="en-US" dirty="0"/>
              <a:t>Scheduler </a:t>
            </a:r>
            <a:r>
              <a:rPr lang="en-US" dirty="0" smtClean="0"/>
              <a:t>By-pass (cont’d)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606550" y="1403350"/>
          <a:ext cx="59309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75954" y="5719081"/>
            <a:ext cx="319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235 cycles -&gt; 128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569 cycles -&gt; 407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Optimization </a:t>
            </a:r>
            <a:r>
              <a:rPr lang="en-US" dirty="0" smtClean="0"/>
              <a:t>2: </a:t>
            </a:r>
            <a:r>
              <a:rPr lang="en-US" dirty="0"/>
              <a:t>Bulk </a:t>
            </a:r>
            <a:r>
              <a:rPr lang="en-US" dirty="0" smtClean="0"/>
              <a:t>Join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50514"/>
          </a:xfrm>
        </p:spPr>
        <p:txBody>
          <a:bodyPr/>
          <a:lstStyle/>
          <a:p>
            <a:r>
              <a:rPr lang="en-US" dirty="0"/>
              <a:t># of context switches affects the performance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225618" y="2550039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" name="Oval 5"/>
          <p:cNvSpPr/>
          <p:nvPr/>
        </p:nvSpPr>
        <p:spPr>
          <a:xfrm>
            <a:off x="1463618" y="4510415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2225618" y="4510415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3008022" y="4510415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9" name="Straight Arrow Connector 8"/>
          <p:cNvCxnSpPr>
            <a:stCxn id="5" idx="3"/>
            <a:endCxn id="6" idx="0"/>
          </p:cNvCxnSpPr>
          <p:nvPr/>
        </p:nvCxnSpPr>
        <p:spPr>
          <a:xfrm flipH="1">
            <a:off x="1748014" y="3035533"/>
            <a:ext cx="560902" cy="1474882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579" y="2859405"/>
            <a:ext cx="1631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1 </a:t>
            </a:r>
            <a:r>
              <a:rPr lang="en-US" dirty="0" smtClean="0">
                <a:sym typeface="Wingdings"/>
              </a:rPr>
              <a:t> 0</a:t>
            </a:r>
          </a:p>
          <a:p>
            <a:pPr algn="ctr"/>
            <a:r>
              <a:rPr lang="en-US" dirty="0" smtClean="0">
                <a:sym typeface="Wingdings"/>
              </a:rPr>
              <a:t>0  2</a:t>
            </a:r>
          </a:p>
          <a:p>
            <a:pPr algn="ctr"/>
            <a:r>
              <a:rPr lang="en-US" dirty="0" smtClean="0">
                <a:sym typeface="Wingdings"/>
              </a:rPr>
              <a:t>…</a:t>
            </a:r>
          </a:p>
        </p:txBody>
      </p: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2510014" y="3118831"/>
            <a:ext cx="0" cy="1391584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0"/>
          </p:cNvCxnSpPr>
          <p:nvPr/>
        </p:nvCxnSpPr>
        <p:spPr>
          <a:xfrm>
            <a:off x="2711112" y="3035533"/>
            <a:ext cx="581306" cy="1474882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14614" y="2076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Scheduler By-pass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4236184" y="3320127"/>
            <a:ext cx="720364" cy="539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27026" y="5382322"/>
            <a:ext cx="301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sym typeface="Wingdings"/>
              </a:rPr>
              <a:t># of context switches: 2(N-1)</a:t>
            </a:r>
          </a:p>
        </p:txBody>
      </p:sp>
      <p:sp>
        <p:nvSpPr>
          <p:cNvPr id="16" name="Oval 15"/>
          <p:cNvSpPr/>
          <p:nvPr/>
        </p:nvSpPr>
        <p:spPr>
          <a:xfrm>
            <a:off x="6289208" y="2550039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" name="Oval 16"/>
          <p:cNvSpPr/>
          <p:nvPr/>
        </p:nvSpPr>
        <p:spPr>
          <a:xfrm>
            <a:off x="5527208" y="4510415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6289208" y="4510415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Oval 18"/>
          <p:cNvSpPr/>
          <p:nvPr/>
        </p:nvSpPr>
        <p:spPr>
          <a:xfrm>
            <a:off x="7071612" y="4510415"/>
            <a:ext cx="568792" cy="56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>
          <a:xfrm flipH="1">
            <a:off x="5811604" y="3035533"/>
            <a:ext cx="560902" cy="1474882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6"/>
            <a:endCxn id="18" idx="2"/>
          </p:cNvCxnSpPr>
          <p:nvPr/>
        </p:nvCxnSpPr>
        <p:spPr>
          <a:xfrm>
            <a:off x="6096000" y="4794811"/>
            <a:ext cx="193208" cy="0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  <a:endCxn id="19" idx="2"/>
          </p:cNvCxnSpPr>
          <p:nvPr/>
        </p:nvCxnSpPr>
        <p:spPr>
          <a:xfrm>
            <a:off x="6858000" y="4794811"/>
            <a:ext cx="213612" cy="0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6" idx="5"/>
          </p:cNvCxnSpPr>
          <p:nvPr/>
        </p:nvCxnSpPr>
        <p:spPr>
          <a:xfrm flipH="1" flipV="1">
            <a:off x="6774702" y="3035533"/>
            <a:ext cx="581306" cy="1474882"/>
          </a:xfrm>
          <a:prstGeom prst="straightConnector1">
            <a:avLst/>
          </a:prstGeom>
          <a:ln w="28575" cmpd="sng"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21302" y="3186010"/>
            <a:ext cx="1670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1 </a:t>
            </a:r>
            <a:r>
              <a:rPr lang="en-US" dirty="0" smtClean="0">
                <a:sym typeface="Wingdings"/>
              </a:rPr>
              <a:t> 2</a:t>
            </a:r>
          </a:p>
          <a:p>
            <a:pPr algn="ctr"/>
            <a:r>
              <a:rPr lang="en-US" dirty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 3</a:t>
            </a:r>
          </a:p>
          <a:p>
            <a:pPr algn="ctr"/>
            <a:r>
              <a:rPr lang="en-US" dirty="0">
                <a:sym typeface="Wingdings"/>
              </a:rPr>
              <a:t>3</a:t>
            </a:r>
            <a:r>
              <a:rPr lang="en-US" dirty="0" smtClean="0">
                <a:sym typeface="Wingdings"/>
              </a:rPr>
              <a:t>  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02132" y="2076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Chaining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99329" y="5382322"/>
            <a:ext cx="301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sym typeface="Wingdings"/>
              </a:rPr>
              <a:t># of context switches: 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1623" y="5981304"/>
            <a:ext cx="293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(N -1) x </a:t>
            </a:r>
            <a:r>
              <a:rPr lang="en-US" dirty="0" err="1" smtClean="0"/>
              <a:t>ABT_thread_join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86917" y="5981304"/>
            <a:ext cx="293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x </a:t>
            </a:r>
            <a:r>
              <a:rPr lang="en-US" dirty="0" err="1" smtClean="0"/>
              <a:t>ABT_thread_join_many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2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Optimization </a:t>
            </a:r>
            <a:r>
              <a:rPr lang="en-US" dirty="0" smtClean="0"/>
              <a:t>2: </a:t>
            </a:r>
            <a:r>
              <a:rPr lang="en-US" dirty="0"/>
              <a:t>Bulk </a:t>
            </a:r>
            <a:r>
              <a:rPr lang="en-US" dirty="0" smtClean="0"/>
              <a:t>Join (cont’d)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606550" y="1403350"/>
          <a:ext cx="59309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75954" y="5719081"/>
            <a:ext cx="319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235 cycles -&gt; 111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569 cycles -&gt; 316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Join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805543"/>
          </a:xfrm>
        </p:spPr>
        <p:txBody>
          <a:bodyPr/>
          <a:lstStyle/>
          <a:p>
            <a:r>
              <a:rPr lang="en-US" dirty="0" smtClean="0"/>
              <a:t>Applied all optimizations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606550" y="1629455"/>
          <a:ext cx="59309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75954" y="5827941"/>
            <a:ext cx="319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235 cycles -&gt; 48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569 cycles -&gt; 178 cycles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143000"/>
          <a:ext cx="8229600" cy="457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7295" y="5811548"/>
            <a:ext cx="6949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10</a:t>
            </a:r>
            <a:r>
              <a:rPr lang="en-US" sz="1600" dirty="0" smtClean="0">
                <a:solidFill>
                  <a:srgbClr val="000000"/>
                </a:solidFill>
              </a:rPr>
              <a:t> ULTs: 2,948 cycles (c: 2,235, j: 235, f:479) -&gt; 160 cycles (c: 89, j: 48, f: 24)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2</a:t>
            </a:r>
            <a:r>
              <a:rPr lang="en-US" sz="1600" baseline="30000" dirty="0" smtClean="0">
                <a:solidFill>
                  <a:srgbClr val="000000"/>
                </a:solidFill>
              </a:rPr>
              <a:t>20</a:t>
            </a:r>
            <a:r>
              <a:rPr lang="en-US" sz="1600" dirty="0" smtClean="0">
                <a:solidFill>
                  <a:srgbClr val="000000"/>
                </a:solidFill>
              </a:rPr>
              <a:t> ULTs: 5,136 cycles (c: 3,892, j: 569, f: 675) -&gt; 734 cycles (c: 500, j: 178, f: 57)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3282" y="5789776"/>
            <a:ext cx="142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18.4x speedup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3281" y="6086731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7.0x speedup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7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00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</a:t>
            </a:r>
            <a:r>
              <a:rPr lang="en-US" dirty="0" smtClean="0"/>
              <a:t>Measures: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9430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levels of hierarchy</a:t>
            </a:r>
          </a:p>
          <a:p>
            <a:pPr lvl="1"/>
            <a:r>
              <a:rPr lang="en-US" dirty="0" smtClean="0"/>
              <a:t>How many levels of execution units/concepts are used?</a:t>
            </a:r>
          </a:p>
          <a:p>
            <a:pPr lvl="2"/>
            <a:r>
              <a:rPr lang="en-US" dirty="0" smtClean="0"/>
              <a:t>Ex) group (ES/shepherd/worker) vs. work unit (thread/ULT/tasklet)</a:t>
            </a:r>
          </a:p>
          <a:p>
            <a:r>
              <a:rPr lang="en-US" b="1" dirty="0" smtClean="0"/>
              <a:t># of work unit types</a:t>
            </a:r>
          </a:p>
          <a:p>
            <a:pPr lvl="1"/>
            <a:r>
              <a:rPr lang="en-US" dirty="0" smtClean="0"/>
              <a:t>How many types of work units?</a:t>
            </a:r>
          </a:p>
          <a:p>
            <a:pPr lvl="2"/>
            <a:r>
              <a:rPr lang="en-US" dirty="0" smtClean="0"/>
              <a:t>Ex) thread vs. ULT vs. tasklet</a:t>
            </a:r>
          </a:p>
          <a:p>
            <a:r>
              <a:rPr lang="en-US" b="1" dirty="0" smtClean="0"/>
              <a:t>thread support</a:t>
            </a:r>
          </a:p>
          <a:p>
            <a:pPr lvl="1"/>
            <a:r>
              <a:rPr lang="en-US" dirty="0" smtClean="0"/>
              <a:t>OS-level or user-level thread, with a private stack, and yieldable</a:t>
            </a:r>
          </a:p>
          <a:p>
            <a:r>
              <a:rPr lang="en-US" b="1" dirty="0" smtClean="0"/>
              <a:t>tasklet support</a:t>
            </a:r>
          </a:p>
          <a:p>
            <a:pPr lvl="1"/>
            <a:r>
              <a:rPr lang="en-US" dirty="0"/>
              <a:t>atomic work unit (not yieldable</a:t>
            </a:r>
            <a:r>
              <a:rPr lang="en-US" dirty="0" smtClean="0"/>
              <a:t>), without a private stack</a:t>
            </a:r>
          </a:p>
          <a:p>
            <a:r>
              <a:rPr lang="en-US" b="1" dirty="0" smtClean="0"/>
              <a:t>group control</a:t>
            </a:r>
          </a:p>
          <a:p>
            <a:pPr lvl="1"/>
            <a:r>
              <a:rPr lang="en-US" dirty="0" smtClean="0"/>
              <a:t>Can users control the number of ESs/shepherds/workers (i.e., the number of cores used) at run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86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</a:t>
            </a:r>
            <a:r>
              <a:rPr lang="en-US" dirty="0" smtClean="0"/>
              <a:t>Measures: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943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locality/affinity mapping</a:t>
            </a:r>
          </a:p>
          <a:p>
            <a:pPr lvl="1"/>
            <a:r>
              <a:rPr lang="en-US" dirty="0" smtClean="0"/>
              <a:t>Is it possible to map a thread to a specific group?</a:t>
            </a:r>
          </a:p>
          <a:p>
            <a:r>
              <a:rPr lang="en-US" b="1" dirty="0" err="1" smtClean="0"/>
              <a:t>yield_to</a:t>
            </a:r>
            <a:endParaRPr lang="en-US" b="1" dirty="0" smtClean="0"/>
          </a:p>
          <a:p>
            <a:pPr lvl="1"/>
            <a:r>
              <a:rPr lang="en-US" dirty="0" smtClean="0"/>
              <a:t>Can a thread yield control to a specific thread, not scheduler?</a:t>
            </a:r>
          </a:p>
          <a:p>
            <a:r>
              <a:rPr lang="en-US" b="1" dirty="0" smtClean="0"/>
              <a:t>migration</a:t>
            </a:r>
          </a:p>
          <a:p>
            <a:pPr lvl="1"/>
            <a:r>
              <a:rPr lang="en-US" dirty="0" smtClean="0"/>
              <a:t>Can a thread be migrated to a different group?</a:t>
            </a:r>
          </a:p>
          <a:p>
            <a:r>
              <a:rPr lang="en-US" b="1" dirty="0" smtClean="0"/>
              <a:t>plug</a:t>
            </a:r>
            <a:r>
              <a:rPr lang="en-US" b="1" dirty="0"/>
              <a:t>-in </a:t>
            </a:r>
            <a:r>
              <a:rPr lang="en-US" b="1" dirty="0" smtClean="0"/>
              <a:t>scheduler</a:t>
            </a:r>
          </a:p>
          <a:p>
            <a:pPr lvl="1"/>
            <a:r>
              <a:rPr lang="en-US" dirty="0" smtClean="0"/>
              <a:t>Is it possible to use a different scheduler instead of default one?</a:t>
            </a:r>
          </a:p>
          <a:p>
            <a:r>
              <a:rPr lang="en-US" b="1" dirty="0" smtClean="0"/>
              <a:t>stackable scheduler</a:t>
            </a:r>
          </a:p>
          <a:p>
            <a:pPr lvl="1"/>
            <a:r>
              <a:rPr lang="en-US" dirty="0" smtClean="0"/>
              <a:t>Can different schedulers be stacked?</a:t>
            </a:r>
          </a:p>
          <a:p>
            <a:pPr lvl="2"/>
            <a:r>
              <a:rPr lang="en-US" dirty="0" smtClean="0"/>
              <a:t>Different programming models may need their own schedulers when their work units are executed</a:t>
            </a:r>
          </a:p>
          <a:p>
            <a:r>
              <a:rPr lang="en-US" b="1" dirty="0" smtClean="0"/>
              <a:t>group scheduler</a:t>
            </a:r>
          </a:p>
          <a:p>
            <a:pPr lvl="1"/>
            <a:r>
              <a:rPr lang="en-US" dirty="0" smtClean="0"/>
              <a:t>Can each group have its own scheduler?</a:t>
            </a:r>
          </a:p>
          <a:p>
            <a:pPr lvl="2"/>
            <a:r>
              <a:rPr lang="en-US" dirty="0" smtClean="0"/>
              <a:t>A certain group (ES) may want to use a different scheduler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7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Argo Concurrency: Recent Results &amp;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results</a:t>
            </a:r>
          </a:p>
          <a:p>
            <a:pPr lvl="1"/>
            <a:r>
              <a:rPr lang="en-US" dirty="0"/>
              <a:t>Initial development of the “Argobots” threading/tasking library</a:t>
            </a:r>
          </a:p>
          <a:p>
            <a:pPr lvl="1"/>
            <a:r>
              <a:rPr lang="en-US" dirty="0"/>
              <a:t>Initial design of extending inter-node communication in the presence of user-level threads and </a:t>
            </a:r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Prototype development of Charm++, </a:t>
            </a:r>
            <a:r>
              <a:rPr lang="en-US" dirty="0" err="1" smtClean="0"/>
              <a:t>CilkBots</a:t>
            </a:r>
            <a:r>
              <a:rPr lang="en-US" dirty="0" smtClean="0"/>
              <a:t>, TASCEL, and </a:t>
            </a:r>
            <a:r>
              <a:rPr lang="en-US" dirty="0" err="1" smtClean="0"/>
              <a:t>PaRSEC</a:t>
            </a:r>
            <a:r>
              <a:rPr lang="en-US" dirty="0" smtClean="0"/>
              <a:t> over Argobots</a:t>
            </a:r>
            <a:endParaRPr lang="en-US" dirty="0"/>
          </a:p>
          <a:p>
            <a:r>
              <a:rPr lang="en-US" dirty="0"/>
              <a:t>Impact</a:t>
            </a:r>
          </a:p>
          <a:p>
            <a:pPr lvl="1"/>
            <a:r>
              <a:rPr lang="en-US" dirty="0"/>
              <a:t>The new models developed would impact both legacy and new programming models </a:t>
            </a:r>
            <a:r>
              <a:rPr lang="en-US" dirty="0" smtClean="0"/>
              <a:t>that take </a:t>
            </a:r>
            <a:r>
              <a:rPr lang="en-US" dirty="0"/>
              <a:t>advantage of massive on-node parallelism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550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</a:t>
            </a:r>
            <a:r>
              <a:rPr lang="en-US" dirty="0" smtClean="0"/>
              <a:t>Measures: Communication &amp;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94300"/>
          </a:xfrm>
        </p:spPr>
        <p:txBody>
          <a:bodyPr>
            <a:normAutofit/>
          </a:bodyPr>
          <a:lstStyle/>
          <a:p>
            <a:r>
              <a:rPr lang="en-US" b="1" dirty="0" smtClean="0"/>
              <a:t>put</a:t>
            </a:r>
            <a:r>
              <a:rPr lang="en-US" b="1" dirty="0"/>
              <a:t>/get to remote </a:t>
            </a:r>
            <a:r>
              <a:rPr lang="en-US" b="1" dirty="0" smtClean="0"/>
              <a:t>node</a:t>
            </a:r>
          </a:p>
          <a:p>
            <a:pPr lvl="1"/>
            <a:r>
              <a:rPr lang="en-US" dirty="0" smtClean="0"/>
              <a:t>Are put/get operations to remote nodes supported?</a:t>
            </a:r>
          </a:p>
          <a:p>
            <a:r>
              <a:rPr lang="en-US" b="1" dirty="0" smtClean="0"/>
              <a:t>event</a:t>
            </a:r>
          </a:p>
          <a:p>
            <a:pPr lvl="1"/>
            <a:r>
              <a:rPr lang="en-US" dirty="0" smtClean="0"/>
              <a:t>Is there a mechanism for the asynchronous event handling?</a:t>
            </a:r>
          </a:p>
          <a:p>
            <a:r>
              <a:rPr lang="en-US" b="1" dirty="0" smtClean="0"/>
              <a:t>system call</a:t>
            </a:r>
          </a:p>
          <a:p>
            <a:pPr lvl="1"/>
            <a:r>
              <a:rPr lang="en-US" dirty="0" smtClean="0"/>
              <a:t>Are blocking system calls handled specially?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10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</a:t>
            </a:r>
            <a:r>
              <a:rPr lang="en-US" dirty="0" smtClean="0"/>
              <a:t>Measures: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94300"/>
          </a:xfrm>
        </p:spPr>
        <p:txBody>
          <a:bodyPr>
            <a:normAutofit/>
          </a:bodyPr>
          <a:lstStyle/>
          <a:p>
            <a:r>
              <a:rPr lang="en-US" b="1" dirty="0" smtClean="0"/>
              <a:t>variable stack size</a:t>
            </a:r>
          </a:p>
          <a:p>
            <a:pPr lvl="1"/>
            <a:r>
              <a:rPr lang="en-US" dirty="0" smtClean="0"/>
              <a:t>Is each thread able to use a different size of stack?</a:t>
            </a:r>
          </a:p>
          <a:p>
            <a:pPr lvl="2"/>
            <a:r>
              <a:rPr lang="en-US" dirty="0" smtClean="0"/>
              <a:t>Not all threads need to use the same size of stack</a:t>
            </a:r>
          </a:p>
          <a:p>
            <a:r>
              <a:rPr lang="en-US" b="1" dirty="0" smtClean="0"/>
              <a:t>hierarchical memory</a:t>
            </a:r>
          </a:p>
          <a:p>
            <a:pPr lvl="1"/>
            <a:r>
              <a:rPr lang="en-US" dirty="0" smtClean="0"/>
              <a:t>Is the hierarchical memory considered?</a:t>
            </a:r>
            <a:endParaRPr lang="en-US" dirty="0"/>
          </a:p>
          <a:p>
            <a:r>
              <a:rPr lang="en-US" b="1" dirty="0"/>
              <a:t>hooks to memory </a:t>
            </a:r>
            <a:r>
              <a:rPr lang="en-US" b="1" dirty="0" smtClean="0"/>
              <a:t>allocation</a:t>
            </a:r>
          </a:p>
          <a:p>
            <a:pPr lvl="1"/>
            <a:r>
              <a:rPr lang="en-US" dirty="0" smtClean="0"/>
              <a:t>Does the runtime provide hooks to memory allocation?</a:t>
            </a:r>
            <a:endParaRPr lang="en-US" dirty="0"/>
          </a:p>
          <a:p>
            <a:r>
              <a:rPr lang="en-US" b="1" dirty="0" smtClean="0"/>
              <a:t>coherence domains</a:t>
            </a:r>
          </a:p>
          <a:p>
            <a:pPr lvl="1"/>
            <a:r>
              <a:rPr lang="en-US" dirty="0" smtClean="0"/>
              <a:t>Are memory coherence domains supported? I.e., is it possible to synchronize memory according to coherence domains?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8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</a:t>
            </a:r>
            <a:r>
              <a:rPr lang="en-US" dirty="0" smtClean="0"/>
              <a:t>Measures: Execution &amp; Scheduling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67314"/>
              </p:ext>
            </p:extLst>
          </p:nvPr>
        </p:nvGraphicFramePr>
        <p:xfrm>
          <a:off x="774698" y="1478202"/>
          <a:ext cx="7670801" cy="4452695"/>
        </p:xfrm>
        <a:graphic>
          <a:graphicData uri="http://schemas.openxmlformats.org/drawingml/2006/table">
            <a:tbl>
              <a:tblPr firstRow="1" firstCol="1"/>
              <a:tblGrid>
                <a:gridCol w="2400301"/>
                <a:gridCol w="1317625"/>
                <a:gridCol w="1317625"/>
                <a:gridCol w="1317625"/>
                <a:gridCol w="1317625"/>
              </a:tblGrid>
              <a:tr h="59544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Argobots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Pthreads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Massive</a:t>
                      </a:r>
                      <a:b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</a:br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Threads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Qthreads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levels of hierarchy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kern="1200" dirty="0" smtClean="0">
                          <a:solidFill>
                            <a:srgbClr val="000000"/>
                          </a:solidFill>
                          <a:latin typeface="+mn-lt"/>
                          <a:ea typeface="Zapf Dingbats"/>
                          <a:cs typeface="Zapf Dingbats"/>
                        </a:rPr>
                        <a:t>2</a:t>
                      </a: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# of work unit types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thread support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600" kern="1200" dirty="0" smtClean="0">
                        <a:solidFill>
                          <a:srgbClr val="000000"/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tasklet support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kern="1200" dirty="0" smtClean="0">
                        <a:solidFill>
                          <a:srgbClr val="000000"/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group control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locality mapping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kern="1200" dirty="0" smtClean="0">
                        <a:solidFill>
                          <a:srgbClr val="000000"/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4639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</a:rPr>
                        <a:t>yield_to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migration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kern="1200" dirty="0" smtClean="0">
                        <a:solidFill>
                          <a:srgbClr val="000000"/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plug-in scheduler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configure</a:t>
                      </a:r>
                      <a:r>
                        <a:rPr lang="en-US" sz="1600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stackable scheduler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kern="1200" dirty="0" smtClean="0">
                        <a:solidFill>
                          <a:srgbClr val="000000"/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group scheduler</a:t>
                      </a: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kern="1200" dirty="0" smtClean="0">
                        <a:solidFill>
                          <a:srgbClr val="000000"/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88390" y="6005980"/>
            <a:ext cx="2557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rgbClr val="000000"/>
                </a:solidFill>
              </a:rPr>
              <a:t>1 </a:t>
            </a:r>
            <a:r>
              <a:rPr lang="en-US" sz="1400" dirty="0" smtClean="0">
                <a:solidFill>
                  <a:srgbClr val="000000"/>
                </a:solidFill>
              </a:rPr>
              <a:t>only possible at configure time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6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</a:t>
            </a:r>
            <a:r>
              <a:rPr lang="en-US" dirty="0" smtClean="0"/>
              <a:t>Measures: Comm. &amp; Memory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756723"/>
              </p:ext>
            </p:extLst>
          </p:nvPr>
        </p:nvGraphicFramePr>
        <p:xfrm>
          <a:off x="698502" y="1478202"/>
          <a:ext cx="7696866" cy="3047273"/>
        </p:xfrm>
        <a:graphic>
          <a:graphicData uri="http://schemas.openxmlformats.org/drawingml/2006/table">
            <a:tbl>
              <a:tblPr firstRow="1" firstCol="1"/>
              <a:tblGrid>
                <a:gridCol w="2590634"/>
                <a:gridCol w="1266532"/>
                <a:gridCol w="1266532"/>
                <a:gridCol w="1266532"/>
                <a:gridCol w="1306636"/>
              </a:tblGrid>
              <a:tr h="59544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Argobots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Pthreads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Massive</a:t>
                      </a:r>
                      <a:b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</a:br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Threads</a:t>
                      </a:r>
                      <a:endParaRPr 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Qthreads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put/get to remote node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plan</a:t>
                      </a: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kern="1200" dirty="0" smtClean="0">
                        <a:solidFill>
                          <a:srgbClr val="000000"/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event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system call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plan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r>
                        <a:rPr lang="en-US" altLang="ko-KR" sz="1600" baseline="30000" dirty="0" smtClean="0">
                          <a:solidFill>
                            <a:srgbClr val="000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1</a:t>
                      </a:r>
                      <a:endParaRPr lang="en-US" sz="1600" baseline="3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r>
                        <a:rPr lang="en-US" altLang="ko-KR" sz="1600" baseline="30000" dirty="0" smtClean="0">
                          <a:solidFill>
                            <a:srgbClr val="000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2</a:t>
                      </a:r>
                      <a:endParaRPr lang="en-US" sz="1600" baseline="300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variable stack size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hierarchical memory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plan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hooks to memory allocation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plan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kern="1200" dirty="0" smtClean="0">
                        <a:solidFill>
                          <a:srgbClr val="000000"/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  <a:tr h="350261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coherence domains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plan</a:t>
                      </a: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kern="1200" dirty="0" smtClean="0">
                        <a:solidFill>
                          <a:srgbClr val="000000"/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AC28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17303" y="4753120"/>
            <a:ext cx="2563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rgbClr val="000000"/>
                </a:solidFill>
              </a:rPr>
              <a:t>1 </a:t>
            </a:r>
            <a:r>
              <a:rPr lang="en-US" sz="1400" dirty="0" smtClean="0">
                <a:solidFill>
                  <a:srgbClr val="000000"/>
                </a:solidFill>
              </a:rPr>
              <a:t>override some I/O system calls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7303" y="5060897"/>
            <a:ext cx="398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rgbClr val="000000"/>
                </a:solidFill>
              </a:rPr>
              <a:t>2 </a:t>
            </a:r>
            <a:r>
              <a:rPr lang="en-US" sz="1400" dirty="0" smtClean="0">
                <a:solidFill>
                  <a:srgbClr val="000000"/>
                </a:solidFill>
              </a:rPr>
              <a:t>provide alternative functions for some system calls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47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Swift/T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new implementation of the Swift language for high-performance computing</a:t>
            </a:r>
          </a:p>
          <a:p>
            <a:pPr lvl="1"/>
            <a:r>
              <a:rPr lang="en-US" dirty="0" smtClean="0"/>
              <a:t>The Swift script is translated into an MPI program</a:t>
            </a:r>
          </a:p>
          <a:p>
            <a:endParaRPr lang="en-US" dirty="0" smtClean="0"/>
          </a:p>
          <a:p>
            <a:r>
              <a:rPr lang="en-US" dirty="0" smtClean="0"/>
              <a:t>Swift vs. Argobots</a:t>
            </a:r>
            <a:endParaRPr lang="en-US" dirty="0"/>
          </a:p>
          <a:p>
            <a:pPr lvl="1"/>
            <a:r>
              <a:rPr lang="en-US" dirty="0" smtClean="0"/>
              <a:t>Swift is a </a:t>
            </a:r>
            <a:r>
              <a:rPr lang="en-US" dirty="0"/>
              <a:t>concurrent language with C-like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The task </a:t>
            </a:r>
            <a:r>
              <a:rPr lang="en-US" dirty="0"/>
              <a:t>granularity of Swift/T is </a:t>
            </a:r>
            <a:r>
              <a:rPr lang="en-US" dirty="0" smtClean="0"/>
              <a:t>larger</a:t>
            </a:r>
          </a:p>
          <a:p>
            <a:pPr lvl="2"/>
            <a:r>
              <a:rPr lang="en-US" dirty="0" smtClean="0"/>
              <a:t>Leaf tasks are </a:t>
            </a:r>
            <a:r>
              <a:rPr lang="en-US" dirty="0"/>
              <a:t>external functions written in C, C++, Fortran, Python, R, </a:t>
            </a:r>
            <a:r>
              <a:rPr lang="en-US" dirty="0" err="1"/>
              <a:t>Tcl</a:t>
            </a:r>
            <a:r>
              <a:rPr lang="en-US" dirty="0"/>
              <a:t>, Julia, </a:t>
            </a:r>
            <a:r>
              <a:rPr lang="en-US" dirty="0" err="1"/>
              <a:t>Qt</a:t>
            </a:r>
            <a:r>
              <a:rPr lang="en-US" dirty="0"/>
              <a:t> Script, or executable </a:t>
            </a:r>
            <a:r>
              <a:rPr lang="en-US" dirty="0" smtClean="0"/>
              <a:t>programs</a:t>
            </a:r>
            <a:endParaRPr lang="en-US" dirty="0"/>
          </a:p>
          <a:p>
            <a:pPr lvl="1"/>
            <a:r>
              <a:rPr lang="en-US" dirty="0"/>
              <a:t>Swift </a:t>
            </a:r>
            <a:r>
              <a:rPr lang="en-US" dirty="0" smtClean="0"/>
              <a:t>coordinates </a:t>
            </a:r>
            <a:r>
              <a:rPr lang="en-US" dirty="0"/>
              <a:t>the distribution of data to these tasks and schedules them for concurrent execution across the nodes of a large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63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17037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data-centric programming model for </a:t>
            </a:r>
            <a:r>
              <a:rPr lang="en-US" dirty="0" smtClean="0"/>
              <a:t>distributed </a:t>
            </a:r>
            <a:r>
              <a:rPr lang="en-US" dirty="0"/>
              <a:t>heterogeneous </a:t>
            </a:r>
            <a:r>
              <a:rPr lang="en-US" dirty="0" smtClean="0"/>
              <a:t>architectures</a:t>
            </a:r>
          </a:p>
          <a:p>
            <a:pPr lvl="1"/>
            <a:r>
              <a:rPr lang="en-US" dirty="0" smtClean="0"/>
              <a:t>Provides abstractions to explicitly declare properties of program data</a:t>
            </a:r>
          </a:p>
          <a:p>
            <a:pPr lvl="2"/>
            <a:r>
              <a:rPr lang="en-US" dirty="0" smtClean="0"/>
              <a:t>E.g., organization, partitioning, privileges, and coherence</a:t>
            </a:r>
          </a:p>
          <a:p>
            <a:pPr lvl="1"/>
            <a:r>
              <a:rPr lang="en-US" dirty="0" smtClean="0"/>
              <a:t>Extracts parallelism and issues the necessary data movement operations according to the application-specified data properties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94451"/>
              </p:ext>
            </p:extLst>
          </p:nvPr>
        </p:nvGraphicFramePr>
        <p:xfrm>
          <a:off x="400342" y="3396213"/>
          <a:ext cx="8439409" cy="27197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52876"/>
                <a:gridCol w="3511072"/>
                <a:gridCol w="3575461"/>
              </a:tblGrid>
              <a:tr h="4266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Legion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Argobots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4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Similarities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Target users: </a:t>
                      </a:r>
                      <a:r>
                        <a:rPr lang="en-US" baseline="0" dirty="0" smtClean="0"/>
                        <a:t> DSL and library developers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162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Differences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Data-centric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Task-based execution model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Implicit control of execution by the runtime (Users</a:t>
                      </a:r>
                      <a:r>
                        <a:rPr lang="en-US" baseline="0" dirty="0" smtClean="0"/>
                        <a:t> have </a:t>
                      </a:r>
                      <a:r>
                        <a:rPr lang="en-US" dirty="0" smtClean="0"/>
                        <a:t>no concurrency control)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Execution unit-centric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Providing both</a:t>
                      </a:r>
                      <a:r>
                        <a:rPr lang="en-US" baseline="0" dirty="0" smtClean="0"/>
                        <a:t> ULTs and tasks</a:t>
                      </a:r>
                      <a:endParaRPr lang="en-US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Explicit control of execution by the user and the scheduler (Users can control concurrent execution of execution</a:t>
                      </a:r>
                      <a:r>
                        <a:rPr lang="en-US" baseline="0" dirty="0" smtClean="0"/>
                        <a:t> units)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Legion vs. Argobots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94" y="1409893"/>
            <a:ext cx="4969980" cy="44073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20914" y="5137741"/>
            <a:ext cx="1245492" cy="608519"/>
          </a:xfrm>
          <a:prstGeom prst="rect">
            <a:avLst/>
          </a:prstGeom>
          <a:solidFill>
            <a:srgbClr val="F69546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Argobots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164737" y="5457753"/>
            <a:ext cx="924926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42869" y="5576983"/>
            <a:ext cx="94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this layer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2151" y="6010155"/>
            <a:ext cx="407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Legion Programming System Architecture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FFB8-5C3C-634D-843D-4E909C44598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Measures (Benchmarks)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create/join time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taken to create and join a </a:t>
            </a:r>
            <a:r>
              <a:rPr lang="en-US" dirty="0" smtClean="0"/>
              <a:t>ULT/tasklet </a:t>
            </a:r>
            <a:r>
              <a:rPr lang="en-US" dirty="0"/>
              <a:t>with various number of </a:t>
            </a:r>
            <a:r>
              <a:rPr lang="en-US" dirty="0" smtClean="0"/>
              <a:t>ESs</a:t>
            </a:r>
          </a:p>
          <a:p>
            <a:r>
              <a:rPr lang="en-US" b="1" dirty="0" smtClean="0"/>
              <a:t>create/join time tolerance</a:t>
            </a:r>
            <a:endParaRPr lang="en-US" b="1" dirty="0"/>
          </a:p>
          <a:p>
            <a:pPr lvl="1"/>
            <a:r>
              <a:rPr lang="en-US" dirty="0" smtClean="0"/>
              <a:t>Minimum</a:t>
            </a:r>
            <a:r>
              <a:rPr lang="en-US" dirty="0"/>
              <a:t>, maximum, and average </a:t>
            </a:r>
            <a:r>
              <a:rPr lang="en-US" dirty="0" smtClean="0"/>
              <a:t>time for </a:t>
            </a:r>
            <a:r>
              <a:rPr lang="en-US" dirty="0"/>
              <a:t>each ULT on each ES to create and join another </a:t>
            </a:r>
            <a:r>
              <a:rPr lang="en-US" dirty="0" smtClean="0"/>
              <a:t>ULT</a:t>
            </a:r>
          </a:p>
          <a:p>
            <a:r>
              <a:rPr lang="en-US" b="1" dirty="0" smtClean="0"/>
              <a:t>yield </a:t>
            </a:r>
            <a:r>
              <a:rPr lang="en-US" b="1" dirty="0"/>
              <a:t>time</a:t>
            </a:r>
          </a:p>
          <a:p>
            <a:pPr lvl="1"/>
            <a:r>
              <a:rPr lang="en-US" dirty="0"/>
              <a:t>Yield overhead for each ULT library according to the number of </a:t>
            </a:r>
            <a:r>
              <a:rPr lang="en-US" dirty="0" smtClean="0"/>
              <a:t>ESs</a:t>
            </a:r>
          </a:p>
          <a:p>
            <a:pPr lvl="1"/>
            <a:endParaRPr lang="en-US" dirty="0"/>
          </a:p>
          <a:p>
            <a:r>
              <a:rPr lang="en-US" dirty="0" smtClean="0"/>
              <a:t>Evaluation machine</a:t>
            </a:r>
          </a:p>
          <a:p>
            <a:pPr lvl="1"/>
            <a:r>
              <a:rPr lang="it-IT" dirty="0"/>
              <a:t>2 x Intel </a:t>
            </a:r>
            <a:r>
              <a:rPr lang="it-IT" dirty="0" err="1"/>
              <a:t>Xeon</a:t>
            </a:r>
            <a:r>
              <a:rPr lang="it-IT" dirty="0"/>
              <a:t> E5-2699 v3 (2.30GHz): 36 </a:t>
            </a:r>
            <a:r>
              <a:rPr lang="it-IT" dirty="0" err="1"/>
              <a:t>cores</a:t>
            </a:r>
            <a:r>
              <a:rPr lang="it-IT" dirty="0"/>
              <a:t> (72 </a:t>
            </a:r>
            <a:r>
              <a:rPr lang="it-IT" dirty="0" err="1"/>
              <a:t>threads</a:t>
            </a:r>
            <a:r>
              <a:rPr lang="it-IT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939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Create/Join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738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Ideal scalability</a:t>
            </a:r>
          </a:p>
          <a:p>
            <a:pPr lvl="1"/>
            <a:r>
              <a:rPr lang="en-US" dirty="0"/>
              <a:t>If the ULT runtime is perfectly scalable, the time should be the same regardless of the number of 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2" y="2116834"/>
            <a:ext cx="6359338" cy="42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Create/Join Time Tolerance (</a:t>
            </a:r>
            <a:r>
              <a:rPr lang="en-US" dirty="0" err="1" smtClean="0"/>
              <a:t>Qthreads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737" y="1143000"/>
            <a:ext cx="7442525" cy="49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1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Future Exascale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048597"/>
          </a:xfrm>
        </p:spPr>
        <p:txBody>
          <a:bodyPr/>
          <a:lstStyle/>
          <a:p>
            <a:r>
              <a:rPr lang="en-US" dirty="0"/>
              <a:t>Heterogeneous, massively parallel compute nodes</a:t>
            </a:r>
          </a:p>
          <a:p>
            <a:r>
              <a:rPr lang="en-US" dirty="0"/>
              <a:t>High performance, complex network topologies</a:t>
            </a:r>
          </a:p>
          <a:p>
            <a:r>
              <a:rPr lang="en-US" dirty="0"/>
              <a:t>Tens of thousands of compute nodes to manage</a:t>
            </a:r>
          </a:p>
          <a:p>
            <a:r>
              <a:rPr lang="en-US" dirty="0"/>
              <a:t>Constrained resources (power, I/O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796" y="3326453"/>
            <a:ext cx="4775415" cy="2997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41" y="3629880"/>
            <a:ext cx="4026150" cy="26796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7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34401" cy="715962"/>
          </a:xfrm>
        </p:spPr>
        <p:txBody>
          <a:bodyPr/>
          <a:lstStyle/>
          <a:p>
            <a:r>
              <a:rPr lang="en-US" dirty="0"/>
              <a:t>Create/Join Time Tolerance </a:t>
            </a:r>
            <a:r>
              <a:rPr lang="en-US" dirty="0" smtClean="0"/>
              <a:t>(</a:t>
            </a:r>
            <a:r>
              <a:rPr lang="en-US" dirty="0" err="1" smtClean="0"/>
              <a:t>MassiveThreads</a:t>
            </a:r>
            <a:r>
              <a:rPr lang="en-US" dirty="0" smtClean="0"/>
              <a:t> (W))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247" y="1143000"/>
            <a:ext cx="7421505" cy="49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121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Create/Join Time Tolerance </a:t>
            </a:r>
            <a:r>
              <a:rPr lang="en-US" dirty="0" smtClean="0"/>
              <a:t>(Argobots)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665" y="1143000"/>
            <a:ext cx="7458669" cy="49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441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Yield Time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034" y="1143000"/>
            <a:ext cx="7545932" cy="49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393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470" y="196083"/>
            <a:ext cx="8229600" cy="445448"/>
          </a:xfrm>
        </p:spPr>
        <p:txBody>
          <a:bodyPr/>
          <a:lstStyle/>
          <a:p>
            <a:r>
              <a:rPr lang="en-US" sz="2400" dirty="0" smtClean="0"/>
              <a:t>Sparse Matrix-Matrix Multiplication with RMA</a:t>
            </a:r>
            <a:endParaRPr lang="en-US" sz="2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98876" y="1117661"/>
            <a:ext cx="2286000" cy="2286000"/>
            <a:chOff x="1256681" y="1442049"/>
            <a:chExt cx="2286000" cy="2286000"/>
          </a:xfrm>
        </p:grpSpPr>
        <p:sp>
          <p:nvSpPr>
            <p:cNvPr id="7" name="Rectangle 6"/>
            <p:cNvSpPr/>
            <p:nvPr/>
          </p:nvSpPr>
          <p:spPr>
            <a:xfrm>
              <a:off x="1256681" y="1442049"/>
              <a:ext cx="2286000" cy="22860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7" idx="0"/>
              <a:endCxn id="7" idx="2"/>
            </p:cNvCxnSpPr>
            <p:nvPr/>
          </p:nvCxnSpPr>
          <p:spPr>
            <a:xfrm>
              <a:off x="2399681" y="1442049"/>
              <a:ext cx="0" cy="2286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" idx="1"/>
              <a:endCxn id="7" idx="3"/>
            </p:cNvCxnSpPr>
            <p:nvPr/>
          </p:nvCxnSpPr>
          <p:spPr>
            <a:xfrm>
              <a:off x="1256681" y="2585049"/>
              <a:ext cx="228600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56681" y="1839200"/>
              <a:ext cx="228600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56681" y="2203277"/>
              <a:ext cx="228600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256681" y="2964247"/>
              <a:ext cx="228600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56681" y="3341553"/>
              <a:ext cx="228600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26107" y="1442049"/>
              <a:ext cx="0" cy="2286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16614" y="1442049"/>
              <a:ext cx="0" cy="2286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777512" y="1442049"/>
              <a:ext cx="0" cy="2286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161129" y="1442049"/>
              <a:ext cx="0" cy="22860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Multiply 25"/>
          <p:cNvSpPr/>
          <p:nvPr/>
        </p:nvSpPr>
        <p:spPr>
          <a:xfrm>
            <a:off x="2714686" y="1799562"/>
            <a:ext cx="518225" cy="570176"/>
          </a:xfrm>
          <a:prstGeom prst="mathMultiply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98877" y="1514812"/>
            <a:ext cx="369425" cy="3640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58809" y="1117661"/>
            <a:ext cx="383067" cy="3971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10253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19707" y="1878890"/>
            <a:ext cx="383618" cy="3817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58809" y="2639859"/>
            <a:ext cx="383067" cy="3773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68302" y="3017165"/>
            <a:ext cx="390507" cy="3773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03325" y="3017165"/>
            <a:ext cx="381551" cy="3773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434004" y="1117662"/>
            <a:ext cx="2286000" cy="2286000"/>
            <a:chOff x="1256681" y="1442049"/>
            <a:chExt cx="2286000" cy="2286000"/>
          </a:xfrm>
        </p:grpSpPr>
        <p:sp>
          <p:nvSpPr>
            <p:cNvPr id="34" name="Rectangle 33"/>
            <p:cNvSpPr/>
            <p:nvPr/>
          </p:nvSpPr>
          <p:spPr>
            <a:xfrm>
              <a:off x="1256681" y="1442049"/>
              <a:ext cx="2286000" cy="2286000"/>
            </a:xfrm>
            <a:prstGeom prst="rect">
              <a:avLst/>
            </a:prstGeom>
            <a:noFill/>
            <a:ln>
              <a:solidFill>
                <a:srgbClr val="17375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4" idx="0"/>
              <a:endCxn id="34" idx="2"/>
            </p:cNvCxnSpPr>
            <p:nvPr/>
          </p:nvCxnSpPr>
          <p:spPr>
            <a:xfrm>
              <a:off x="2399681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1"/>
              <a:endCxn id="34" idx="3"/>
            </p:cNvCxnSpPr>
            <p:nvPr/>
          </p:nvCxnSpPr>
          <p:spPr>
            <a:xfrm>
              <a:off x="1256681" y="2585049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256681" y="1839200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256681" y="2203277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256681" y="2964247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256681" y="3341553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626107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016614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77512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161129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3803430" y="1878891"/>
            <a:ext cx="390507" cy="3817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434005" y="1117662"/>
            <a:ext cx="369425" cy="3971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338453" y="1507942"/>
            <a:ext cx="374110" cy="3640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577004" y="2639860"/>
            <a:ext cx="383618" cy="3773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03430" y="2632989"/>
            <a:ext cx="390507" cy="3773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38453" y="3017166"/>
            <a:ext cx="381551" cy="3773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577004" y="1883357"/>
            <a:ext cx="383618" cy="3773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434005" y="1883356"/>
            <a:ext cx="377279" cy="3773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10253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735109" y="49686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Process 0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9852" y="3510007"/>
            <a:ext cx="112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MPI_Get</a:t>
            </a:r>
            <a:endParaRPr lang="en-US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79560" y="3528849"/>
            <a:ext cx="112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rgbClr val="000000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sz="1800" dirty="0" err="1"/>
              <a:t>MPI_Get</a:t>
            </a:r>
            <a:endParaRPr lang="en-US" sz="1800" dirty="0"/>
          </a:p>
        </p:txBody>
      </p:sp>
      <p:sp>
        <p:nvSpPr>
          <p:cNvPr id="89" name="Rectangle 88"/>
          <p:cNvSpPr/>
          <p:nvPr/>
        </p:nvSpPr>
        <p:spPr>
          <a:xfrm>
            <a:off x="1819706" y="2635393"/>
            <a:ext cx="383617" cy="3817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398739" y="3974163"/>
            <a:ext cx="2494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Two implementations: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 smtClean="0">
                <a:solidFill>
                  <a:srgbClr val="000000"/>
                </a:solidFill>
              </a:rPr>
              <a:t>MPI+Pthreads</a:t>
            </a:r>
            <a:r>
              <a:rPr lang="en-US" dirty="0" smtClean="0">
                <a:solidFill>
                  <a:srgbClr val="000000"/>
                </a:solidFill>
              </a:rPr>
              <a:t>: a thread is a </a:t>
            </a:r>
            <a:r>
              <a:rPr lang="en-US" dirty="0" err="1" smtClean="0">
                <a:solidFill>
                  <a:srgbClr val="000000"/>
                </a:solidFill>
              </a:rPr>
              <a:t>pthread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 smtClean="0">
                <a:solidFill>
                  <a:srgbClr val="000000"/>
                </a:solidFill>
              </a:rPr>
              <a:t>MPI+Argobots</a:t>
            </a:r>
            <a:r>
              <a:rPr lang="en-US" dirty="0" smtClean="0">
                <a:solidFill>
                  <a:srgbClr val="000000"/>
                </a:solidFill>
              </a:rPr>
              <a:t>: a thread is a ULT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705600" y="1117663"/>
            <a:ext cx="2286000" cy="2286000"/>
            <a:chOff x="1256681" y="1442049"/>
            <a:chExt cx="2286000" cy="2286000"/>
          </a:xfrm>
        </p:grpSpPr>
        <p:sp>
          <p:nvSpPr>
            <p:cNvPr id="80" name="Rectangle 79"/>
            <p:cNvSpPr/>
            <p:nvPr/>
          </p:nvSpPr>
          <p:spPr>
            <a:xfrm>
              <a:off x="1256681" y="1442049"/>
              <a:ext cx="2286000" cy="2286000"/>
            </a:xfrm>
            <a:prstGeom prst="rect">
              <a:avLst/>
            </a:prstGeom>
            <a:noFill/>
            <a:ln>
              <a:solidFill>
                <a:srgbClr val="17375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0" idx="0"/>
              <a:endCxn id="80" idx="2"/>
            </p:cNvCxnSpPr>
            <p:nvPr/>
          </p:nvCxnSpPr>
          <p:spPr>
            <a:xfrm>
              <a:off x="2399681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80" idx="1"/>
              <a:endCxn id="80" idx="3"/>
            </p:cNvCxnSpPr>
            <p:nvPr/>
          </p:nvCxnSpPr>
          <p:spPr>
            <a:xfrm>
              <a:off x="1256681" y="2585049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256681" y="1839200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256681" y="2203277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256681" y="2964247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256681" y="3341553"/>
              <a:ext cx="2286000" cy="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626107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016614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2777512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3161129" y="1442049"/>
              <a:ext cx="0" cy="2286000"/>
            </a:xfrm>
            <a:prstGeom prst="line">
              <a:avLst/>
            </a:prstGeom>
            <a:ln>
              <a:solidFill>
                <a:srgbClr val="17375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/>
          <p:nvPr/>
        </p:nvSpPr>
        <p:spPr>
          <a:xfrm>
            <a:off x="6705601" y="1117663"/>
            <a:ext cx="369425" cy="3971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17375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7848600" y="2639861"/>
            <a:ext cx="377831" cy="377306"/>
          </a:xfrm>
          <a:prstGeom prst="rect">
            <a:avLst/>
          </a:prstGeom>
          <a:solidFill>
            <a:schemeClr val="accent6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3600494" y="4213317"/>
            <a:ext cx="187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Times New Roman"/>
                <a:cs typeface="Times New Roman"/>
              </a:rPr>
              <a:t>MPI_Accumulate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391859" y="3857749"/>
            <a:ext cx="3280798" cy="1156667"/>
            <a:chOff x="391859" y="3857749"/>
            <a:chExt cx="3280798" cy="1156667"/>
          </a:xfrm>
        </p:grpSpPr>
        <p:sp>
          <p:nvSpPr>
            <p:cNvPr id="54" name="Rounded Rectangle 53"/>
            <p:cNvSpPr/>
            <p:nvPr/>
          </p:nvSpPr>
          <p:spPr>
            <a:xfrm>
              <a:off x="391859" y="3857749"/>
              <a:ext cx="3280798" cy="11566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91859" y="4004832"/>
              <a:ext cx="830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Thread 0</a:t>
              </a:r>
              <a:endParaRPr lang="en-US" sz="1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91859" y="4459524"/>
              <a:ext cx="830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en-US" dirty="0">
                  <a:latin typeface="Times New Roman"/>
                  <a:cs typeface="Times New Roman"/>
                </a:rPr>
                <a:t>Thread 1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258458" y="3977013"/>
              <a:ext cx="369425" cy="39715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ultiply 60"/>
            <p:cNvSpPr/>
            <p:nvPr/>
          </p:nvSpPr>
          <p:spPr>
            <a:xfrm>
              <a:off x="1734248" y="3977013"/>
              <a:ext cx="309836" cy="420970"/>
            </a:xfrm>
            <a:prstGeom prst="mathMultiply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156907" y="3977013"/>
              <a:ext cx="369425" cy="39715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10253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258458" y="4518878"/>
              <a:ext cx="369425" cy="397151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ultiply 63"/>
            <p:cNvSpPr/>
            <p:nvPr/>
          </p:nvSpPr>
          <p:spPr>
            <a:xfrm>
              <a:off x="1734248" y="4518878"/>
              <a:ext cx="309836" cy="420970"/>
            </a:xfrm>
            <a:prstGeom prst="mathMultiply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56907" y="4518878"/>
              <a:ext cx="369425" cy="397151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158123" y="3977013"/>
              <a:ext cx="369425" cy="39715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10253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158122" y="4497009"/>
              <a:ext cx="369425" cy="397151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qual 57"/>
            <p:cNvSpPr/>
            <p:nvPr/>
          </p:nvSpPr>
          <p:spPr>
            <a:xfrm>
              <a:off x="2655972" y="3986874"/>
              <a:ext cx="335418" cy="391782"/>
            </a:xfrm>
            <a:prstGeom prst="mathEqual">
              <a:avLst/>
            </a:prstGeom>
            <a:solidFill>
              <a:srgbClr val="17375E"/>
            </a:solidFill>
            <a:ln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Equal 124"/>
            <p:cNvSpPr/>
            <p:nvPr/>
          </p:nvSpPr>
          <p:spPr>
            <a:xfrm>
              <a:off x="2655972" y="4492415"/>
              <a:ext cx="335418" cy="391782"/>
            </a:xfrm>
            <a:prstGeom prst="mathEqual">
              <a:avLst/>
            </a:prstGeom>
            <a:solidFill>
              <a:srgbClr val="17375E"/>
            </a:solidFill>
            <a:ln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6" name="Equal 125"/>
          <p:cNvSpPr/>
          <p:nvPr/>
        </p:nvSpPr>
        <p:spPr>
          <a:xfrm>
            <a:off x="5976928" y="1819813"/>
            <a:ext cx="523874" cy="549925"/>
          </a:xfrm>
          <a:prstGeom prst="mathEqual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606111" y="3772429"/>
            <a:ext cx="187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Times New Roman"/>
                <a:cs typeface="Times New Roman"/>
              </a:rPr>
              <a:t>MPI_Accumulate</a:t>
            </a:r>
            <a:endParaRPr lang="en-US" sz="2000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91859" y="5364048"/>
            <a:ext cx="3280798" cy="1156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391859" y="5511131"/>
            <a:ext cx="830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Thread 0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91859" y="5965823"/>
            <a:ext cx="830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Times New Roman"/>
                <a:cs typeface="Times New Roman"/>
              </a:rPr>
              <a:t>Thread 1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1258458" y="5483312"/>
            <a:ext cx="369425" cy="397151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ultiply 153"/>
          <p:cNvSpPr/>
          <p:nvPr/>
        </p:nvSpPr>
        <p:spPr>
          <a:xfrm>
            <a:off x="1734248" y="5483312"/>
            <a:ext cx="309836" cy="420970"/>
          </a:xfrm>
          <a:prstGeom prst="mathMultiply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2156907" y="5483312"/>
            <a:ext cx="369425" cy="397151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258458" y="6025177"/>
            <a:ext cx="369425" cy="397151"/>
          </a:xfrm>
          <a:prstGeom prst="rect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ultiply 156"/>
          <p:cNvSpPr/>
          <p:nvPr/>
        </p:nvSpPr>
        <p:spPr>
          <a:xfrm>
            <a:off x="1734248" y="6025177"/>
            <a:ext cx="309836" cy="420970"/>
          </a:xfrm>
          <a:prstGeom prst="mathMultiply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156907" y="6025177"/>
            <a:ext cx="369425" cy="397151"/>
          </a:xfrm>
          <a:prstGeom prst="rect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158123" y="5483312"/>
            <a:ext cx="369425" cy="397151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3158122" y="6003308"/>
            <a:ext cx="369425" cy="397151"/>
          </a:xfrm>
          <a:prstGeom prst="rect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Equal 160"/>
          <p:cNvSpPr/>
          <p:nvPr/>
        </p:nvSpPr>
        <p:spPr>
          <a:xfrm>
            <a:off x="2655972" y="5493173"/>
            <a:ext cx="335418" cy="391782"/>
          </a:xfrm>
          <a:prstGeom prst="mathEqual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2" name="Equal 161"/>
          <p:cNvSpPr/>
          <p:nvPr/>
        </p:nvSpPr>
        <p:spPr>
          <a:xfrm>
            <a:off x="2655972" y="5998714"/>
            <a:ext cx="335418" cy="391782"/>
          </a:xfrm>
          <a:prstGeom prst="mathEqual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827359" y="650600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Process 1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65" name="Elbow Connector 164"/>
          <p:cNvCxnSpPr>
            <a:stCxn id="106" idx="3"/>
            <a:endCxn id="98" idx="1"/>
          </p:cNvCxnSpPr>
          <p:nvPr/>
        </p:nvCxnSpPr>
        <p:spPr>
          <a:xfrm flipV="1">
            <a:off x="3527547" y="1316239"/>
            <a:ext cx="3178054" cy="3379346"/>
          </a:xfrm>
          <a:prstGeom prst="bentConnector3">
            <a:avLst>
              <a:gd name="adj1" fmla="val 76367"/>
            </a:avLst>
          </a:prstGeom>
          <a:ln>
            <a:solidFill>
              <a:schemeClr val="tx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59" idx="3"/>
            <a:endCxn id="99" idx="1"/>
          </p:cNvCxnSpPr>
          <p:nvPr/>
        </p:nvCxnSpPr>
        <p:spPr>
          <a:xfrm flipV="1">
            <a:off x="3527548" y="2828514"/>
            <a:ext cx="4321052" cy="2853374"/>
          </a:xfrm>
          <a:prstGeom prst="bentConnector3">
            <a:avLst>
              <a:gd name="adj1" fmla="val 58939"/>
            </a:avLst>
          </a:prstGeom>
          <a:ln>
            <a:solidFill>
              <a:schemeClr val="tx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53" idx="2"/>
            <a:endCxn id="62" idx="0"/>
          </p:cNvCxnSpPr>
          <p:nvPr/>
        </p:nvCxnSpPr>
        <p:spPr>
          <a:xfrm rot="5400000">
            <a:off x="2123958" y="2478326"/>
            <a:ext cx="1716350" cy="1281025"/>
          </a:xfrm>
          <a:prstGeom prst="bentConnector3">
            <a:avLst>
              <a:gd name="adj1" fmla="val 74791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28" idx="2"/>
            <a:endCxn id="60" idx="0"/>
          </p:cNvCxnSpPr>
          <p:nvPr/>
        </p:nvCxnSpPr>
        <p:spPr>
          <a:xfrm rot="16200000" flipH="1">
            <a:off x="115657" y="2649498"/>
            <a:ext cx="2462201" cy="192828"/>
          </a:xfrm>
          <a:prstGeom prst="bentConnector3">
            <a:avLst>
              <a:gd name="adj1" fmla="val 81373"/>
            </a:avLst>
          </a:prstGeom>
          <a:ln>
            <a:solidFill>
              <a:srgbClr val="E29A75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160" idx="3"/>
            <a:endCxn id="99" idx="1"/>
          </p:cNvCxnSpPr>
          <p:nvPr/>
        </p:nvCxnSpPr>
        <p:spPr>
          <a:xfrm flipV="1">
            <a:off x="3527547" y="2828514"/>
            <a:ext cx="4321053" cy="3373370"/>
          </a:xfrm>
          <a:prstGeom prst="bentConnector3">
            <a:avLst>
              <a:gd name="adj1" fmla="val 61363"/>
            </a:avLst>
          </a:prstGeom>
          <a:ln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05" idx="3"/>
            <a:endCxn id="98" idx="1"/>
          </p:cNvCxnSpPr>
          <p:nvPr/>
        </p:nvCxnSpPr>
        <p:spPr>
          <a:xfrm flipV="1">
            <a:off x="3527548" y="1316239"/>
            <a:ext cx="3178053" cy="2859350"/>
          </a:xfrm>
          <a:prstGeom prst="bentConnector3">
            <a:avLst>
              <a:gd name="adj1" fmla="val 73277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FFB8-5C3C-634D-843D-4E909C44598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8" grpId="0"/>
      <p:bldP spid="91" grpId="0"/>
      <p:bldP spid="116" grpId="0"/>
      <p:bldP spid="11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Mini-App: </a:t>
            </a:r>
            <a:r>
              <a:rPr lang="en-US" dirty="0" err="1" smtClean="0"/>
              <a:t>XSBench</a:t>
            </a:r>
            <a:r>
              <a:rPr lang="en-US" dirty="0" smtClean="0"/>
              <a:t> in CESAR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694995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mini-app representing a key computational kernel of </a:t>
            </a:r>
            <a:r>
              <a:rPr lang="en-US" dirty="0" smtClean="0"/>
              <a:t>the Monte </a:t>
            </a:r>
            <a:r>
              <a:rPr lang="en-US" dirty="0"/>
              <a:t>Carlo </a:t>
            </a:r>
            <a:r>
              <a:rPr lang="en-US" dirty="0" err="1"/>
              <a:t>neutronics</a:t>
            </a:r>
            <a:r>
              <a:rPr lang="en-US" dirty="0"/>
              <a:t> application </a:t>
            </a:r>
            <a:r>
              <a:rPr lang="en-US" dirty="0" err="1" smtClean="0"/>
              <a:t>OpenMC</a:t>
            </a: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rimarily </a:t>
            </a:r>
            <a:r>
              <a:rPr lang="en-US" dirty="0"/>
              <a:t>used to investigate "on node parallelism" issues</a:t>
            </a:r>
          </a:p>
          <a:p>
            <a:pPr lvl="1"/>
            <a:r>
              <a:rPr lang="en-US" dirty="0" smtClean="0"/>
              <a:t>Parallelized by </a:t>
            </a:r>
            <a:r>
              <a:rPr lang="en-US" dirty="0" err="1" smtClean="0"/>
              <a:t>OpenMP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Main loop: XS lookup loop</a:t>
            </a:r>
          </a:p>
        </p:txBody>
      </p:sp>
      <p:pic>
        <p:nvPicPr>
          <p:cNvPr id="5" name="Picture 4" descr="Screen Shot 2015-02-11 at 8.05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9" y="3716348"/>
            <a:ext cx="7497707" cy="27765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XSBench</a:t>
            </a:r>
            <a:r>
              <a:rPr lang="en-US" dirty="0" smtClean="0"/>
              <a:t>: XS Lookup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parallelize the XS lookup loop like </a:t>
            </a:r>
            <a:r>
              <a:rPr lang="en-US" dirty="0" err="1" smtClean="0"/>
              <a:t>OpenMP</a:t>
            </a:r>
            <a:endParaRPr lang="en-US" dirty="0" smtClean="0"/>
          </a:p>
          <a:p>
            <a:pPr lvl="1"/>
            <a:r>
              <a:rPr lang="en-US" dirty="0" smtClean="0"/>
              <a:t>Nothing special</a:t>
            </a:r>
          </a:p>
          <a:p>
            <a:pPr lvl="1"/>
            <a:r>
              <a:rPr lang="en-US" dirty="0" smtClean="0"/>
              <a:t>We can write a </a:t>
            </a:r>
            <a:r>
              <a:rPr lang="en-US" dirty="0" err="1" smtClean="0"/>
              <a:t>pthread</a:t>
            </a:r>
            <a:r>
              <a:rPr lang="en-US" dirty="0" smtClean="0"/>
              <a:t>-like Argobots code</a:t>
            </a:r>
          </a:p>
          <a:p>
            <a:pPr lvl="2"/>
            <a:r>
              <a:rPr lang="en-US" dirty="0" smtClean="0"/>
              <a:t>Performance is almost similar</a:t>
            </a:r>
          </a:p>
          <a:p>
            <a:endParaRPr lang="en-US" dirty="0"/>
          </a:p>
          <a:p>
            <a:r>
              <a:rPr lang="en-US" dirty="0" smtClean="0"/>
              <a:t>Different way?</a:t>
            </a:r>
          </a:p>
          <a:p>
            <a:pPr lvl="1"/>
            <a:r>
              <a:rPr lang="en-US" dirty="0" smtClean="0"/>
              <a:t>Find the bottleneck</a:t>
            </a:r>
          </a:p>
          <a:p>
            <a:endParaRPr lang="en-US" dirty="0"/>
          </a:p>
        </p:txBody>
      </p:sp>
      <p:pic>
        <p:nvPicPr>
          <p:cNvPr id="5" name="Picture 4" descr="Screen Shot 2015-02-11 at 8.1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9" y="4248539"/>
            <a:ext cx="7023100" cy="419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6875" y="5715585"/>
            <a:ext cx="2738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irregular memory access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4986225" y="4722863"/>
            <a:ext cx="52551" cy="99272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6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 </a:t>
            </a:r>
            <a:r>
              <a:rPr lang="en-US" dirty="0"/>
              <a:t>Lookup </a:t>
            </a:r>
            <a:r>
              <a:rPr lang="en-US" dirty="0" smtClean="0"/>
              <a:t>Loop: Different Parallelization</a:t>
            </a:r>
            <a:endParaRPr lang="en-US" dirty="0"/>
          </a:p>
        </p:txBody>
      </p:sp>
      <p:pic>
        <p:nvPicPr>
          <p:cNvPr id="5" name="Picture 4" descr="Screen Shot 2015-02-11 at 8.1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9" y="1087242"/>
            <a:ext cx="7023100" cy="4191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6701" y="2305555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6701" y="4556427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>
            <a:off x="1164540" y="2802562"/>
            <a:ext cx="0" cy="175386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764778" y="2305555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764778" y="4556427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0" idx="2"/>
            <a:endCxn id="21" idx="0"/>
          </p:cNvCxnSpPr>
          <p:nvPr/>
        </p:nvCxnSpPr>
        <p:spPr>
          <a:xfrm>
            <a:off x="2212617" y="2802562"/>
            <a:ext cx="0" cy="175386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022661" y="2305555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022661" y="4556427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3" idx="2"/>
            <a:endCxn id="24" idx="0"/>
          </p:cNvCxnSpPr>
          <p:nvPr/>
        </p:nvCxnSpPr>
        <p:spPr>
          <a:xfrm>
            <a:off x="3470500" y="2802562"/>
            <a:ext cx="0" cy="175386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60455" y="3304135"/>
            <a:ext cx="43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...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140038" y="2305555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140038" y="4556427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6188115" y="2305555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6188115" y="4556427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7791123" y="2305555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7791123" y="4556427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36192" y="4548794"/>
            <a:ext cx="43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...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36192" y="2284066"/>
            <a:ext cx="43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...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635953" y="3460465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30" idx="2"/>
            <a:endCxn id="41" idx="0"/>
          </p:cNvCxnSpPr>
          <p:nvPr/>
        </p:nvCxnSpPr>
        <p:spPr>
          <a:xfrm>
            <a:off x="5587877" y="2802562"/>
            <a:ext cx="1495915" cy="65790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2"/>
            <a:endCxn id="41" idx="0"/>
          </p:cNvCxnSpPr>
          <p:nvPr/>
        </p:nvCxnSpPr>
        <p:spPr>
          <a:xfrm>
            <a:off x="6635954" y="2802562"/>
            <a:ext cx="447838" cy="65790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6" idx="2"/>
            <a:endCxn id="41" idx="0"/>
          </p:cNvCxnSpPr>
          <p:nvPr/>
        </p:nvCxnSpPr>
        <p:spPr>
          <a:xfrm flipH="1">
            <a:off x="7083792" y="2802562"/>
            <a:ext cx="1155170" cy="65790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1" idx="2"/>
            <a:endCxn id="31" idx="0"/>
          </p:cNvCxnSpPr>
          <p:nvPr/>
        </p:nvCxnSpPr>
        <p:spPr>
          <a:xfrm flipH="1">
            <a:off x="5587877" y="3957472"/>
            <a:ext cx="1495915" cy="59895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1" idx="2"/>
            <a:endCxn id="34" idx="0"/>
          </p:cNvCxnSpPr>
          <p:nvPr/>
        </p:nvCxnSpPr>
        <p:spPr>
          <a:xfrm flipH="1">
            <a:off x="6635954" y="3957472"/>
            <a:ext cx="447838" cy="59895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2"/>
            <a:endCxn id="37" idx="0"/>
          </p:cNvCxnSpPr>
          <p:nvPr/>
        </p:nvCxnSpPr>
        <p:spPr>
          <a:xfrm>
            <a:off x="7083792" y="3957472"/>
            <a:ext cx="1155170" cy="59895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54100" y="5472173"/>
            <a:ext cx="2598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Original Parallelization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40650" y="5472173"/>
            <a:ext cx="2728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Sort </a:t>
            </a:r>
            <a:r>
              <a:rPr lang="en-US" sz="2000" dirty="0" err="1" smtClean="0">
                <a:solidFill>
                  <a:srgbClr val="000000"/>
                </a:solidFill>
              </a:rPr>
              <a:t>idxes</a:t>
            </a:r>
            <a:r>
              <a:rPr lang="en-US" sz="2000" dirty="0" smtClean="0">
                <a:solidFill>
                  <a:srgbClr val="000000"/>
                </a:solidFill>
              </a:rPr>
              <a:t> before lookup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FFB8-5C3C-634D-843D-4E909C445982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 Lookup Loop</a:t>
            </a:r>
            <a:r>
              <a:rPr lang="en-US" dirty="0" smtClean="0"/>
              <a:t>: Argobots Implementation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2707" y="2071604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0852" y="4212028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30784" y="2071604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78929" y="4212028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099107" y="2071604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181937" y="4212028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27006" y="4149171"/>
            <a:ext cx="43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...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8421" y="1994891"/>
            <a:ext cx="43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...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73039" y="2931656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87799" y="1921301"/>
            <a:ext cx="3686450" cy="7869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168132" y="3463306"/>
            <a:ext cx="1201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scheduler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335" y="2706671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ULT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3780" y="4801694"/>
            <a:ext cx="64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Task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11389" y="4801694"/>
            <a:ext cx="64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Task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3889" y="4754039"/>
            <a:ext cx="64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Task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40" name="Straight Arrow Connector 39"/>
          <p:cNvCxnSpPr>
            <a:stCxn id="4" idx="2"/>
            <a:endCxn id="9" idx="0"/>
          </p:cNvCxnSpPr>
          <p:nvPr/>
        </p:nvCxnSpPr>
        <p:spPr>
          <a:xfrm>
            <a:off x="1130546" y="2568611"/>
            <a:ext cx="2499230" cy="164341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2"/>
            <a:endCxn id="5" idx="0"/>
          </p:cNvCxnSpPr>
          <p:nvPr/>
        </p:nvCxnSpPr>
        <p:spPr>
          <a:xfrm flipH="1">
            <a:off x="978691" y="2568611"/>
            <a:ext cx="1199932" cy="164341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7" idx="0"/>
          </p:cNvCxnSpPr>
          <p:nvPr/>
        </p:nvCxnSpPr>
        <p:spPr>
          <a:xfrm flipH="1">
            <a:off x="2026768" y="2568611"/>
            <a:ext cx="1520178" cy="164341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39311" y="1708420"/>
            <a:ext cx="4130016" cy="360909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323192" y="5467077"/>
            <a:ext cx="219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Execution Stream 0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236388" y="2071604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5098338" y="4212028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6284465" y="2071604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6146415" y="4212028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7652788" y="2071604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idx</a:t>
            </a:r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7749423" y="4212028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lookup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194492" y="4149171"/>
            <a:ext cx="43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...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2102" y="1994891"/>
            <a:ext cx="43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...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840525" y="2931656"/>
            <a:ext cx="895677" cy="4970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5041480" y="1921301"/>
            <a:ext cx="3686450" cy="7869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735618" y="3463306"/>
            <a:ext cx="1201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scheduler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02016" y="2706671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ULT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41266" y="4801694"/>
            <a:ext cx="64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Task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78875" y="4801694"/>
            <a:ext cx="64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Task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961375" y="4754039"/>
            <a:ext cx="64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Task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67" name="Straight Arrow Connector 66"/>
          <p:cNvCxnSpPr>
            <a:stCxn id="52" idx="2"/>
            <a:endCxn id="55" idx="0"/>
          </p:cNvCxnSpPr>
          <p:nvPr/>
        </p:nvCxnSpPr>
        <p:spPr>
          <a:xfrm>
            <a:off x="5684227" y="2568611"/>
            <a:ext cx="910027" cy="164341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4" idx="2"/>
            <a:endCxn id="57" idx="0"/>
          </p:cNvCxnSpPr>
          <p:nvPr/>
        </p:nvCxnSpPr>
        <p:spPr>
          <a:xfrm>
            <a:off x="6732304" y="2568611"/>
            <a:ext cx="1464958" cy="164341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6" idx="2"/>
            <a:endCxn id="53" idx="0"/>
          </p:cNvCxnSpPr>
          <p:nvPr/>
        </p:nvCxnSpPr>
        <p:spPr>
          <a:xfrm flipH="1">
            <a:off x="5546177" y="2568611"/>
            <a:ext cx="2554450" cy="164341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806797" y="1708420"/>
            <a:ext cx="4130016" cy="360909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753990" y="5453020"/>
            <a:ext cx="2443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Execution Stream N-1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75519" y="3232473"/>
            <a:ext cx="43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...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FFB8-5C3C-634D-843D-4E909C44598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XSBench</a:t>
            </a:r>
            <a:r>
              <a:rPr lang="en-US" dirty="0" smtClean="0"/>
              <a:t>: Performance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009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Input size: large (5.6 GB data, 15,000,000 lookups)</a:t>
            </a:r>
          </a:p>
          <a:p>
            <a:r>
              <a:rPr lang="en-US" dirty="0" smtClean="0"/>
              <a:t>Target machine</a:t>
            </a:r>
          </a:p>
          <a:p>
            <a:pPr lvl="1"/>
            <a:r>
              <a:rPr lang="en-US" dirty="0" smtClean="0"/>
              <a:t>2 x Intel </a:t>
            </a:r>
            <a:r>
              <a:rPr lang="en-US" dirty="0"/>
              <a:t>Xeon E5620 (2.40GHz</a:t>
            </a:r>
            <a:r>
              <a:rPr lang="en-US" dirty="0" smtClean="0"/>
              <a:t>) -&gt; 8 cores</a:t>
            </a:r>
          </a:p>
          <a:p>
            <a:pPr lvl="1"/>
            <a:r>
              <a:rPr lang="en-US" dirty="0" smtClean="0"/>
              <a:t>24 </a:t>
            </a:r>
            <a:r>
              <a:rPr lang="en-US" dirty="0"/>
              <a:t>GB memory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5354432"/>
              </p:ext>
            </p:extLst>
          </p:nvPr>
        </p:nvGraphicFramePr>
        <p:xfrm>
          <a:off x="963321" y="3059839"/>
          <a:ext cx="5894679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44841" y="4196128"/>
            <a:ext cx="145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1.7x speedup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9473" y="4730623"/>
            <a:ext cx="145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3.5x speedup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5663" y="3578285"/>
            <a:ext cx="213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too much overhead!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2" name="Up-Down Arrow 11"/>
          <p:cNvSpPr/>
          <p:nvPr/>
        </p:nvSpPr>
        <p:spPr>
          <a:xfrm>
            <a:off x="4843330" y="4607535"/>
            <a:ext cx="341970" cy="59436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185300" y="3985949"/>
            <a:ext cx="1672295" cy="93589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Top500 Supercomputers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71594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Tianhe-2 (Intel Xeon + Xeon Phi):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Titan (Cray XK7 + </a:t>
            </a:r>
            <a:r>
              <a:rPr lang="en-US" sz="2400" dirty="0" err="1" smtClean="0"/>
              <a:t>Nvidia</a:t>
            </a:r>
            <a:r>
              <a:rPr lang="en-US" sz="2400" dirty="0"/>
              <a:t> </a:t>
            </a:r>
            <a:r>
              <a:rPr lang="en-US" sz="2400" dirty="0" smtClean="0"/>
              <a:t>K20x):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Sequoia (</a:t>
            </a:r>
            <a:r>
              <a:rPr lang="en-US" sz="2400" dirty="0" err="1" smtClean="0"/>
              <a:t>BlueGene</a:t>
            </a:r>
            <a:r>
              <a:rPr lang="en-US" sz="2400" dirty="0" smtClean="0"/>
              <a:t>/Q):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 computer (SPARC64):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Mira (</a:t>
            </a:r>
            <a:r>
              <a:rPr lang="en-US" sz="2400" dirty="0" err="1" smtClean="0"/>
              <a:t>BlueGene</a:t>
            </a:r>
            <a:r>
              <a:rPr lang="en-US" sz="2400" dirty="0" smtClean="0"/>
              <a:t>/Q):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0" y="1143001"/>
            <a:ext cx="2438400" cy="17159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16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charset="0"/>
              <a:buNone/>
            </a:pPr>
            <a:r>
              <a:rPr lang="en-US" sz="2400" dirty="0" smtClean="0"/>
              <a:t>3,120,000 cores</a:t>
            </a:r>
          </a:p>
          <a:p>
            <a:pPr marL="0" indent="0" algn="r">
              <a:buFont typeface="Wingdings" charset="0"/>
              <a:buNone/>
            </a:pPr>
            <a:r>
              <a:rPr lang="en-US" sz="2400" dirty="0" smtClean="0"/>
              <a:t>560,640 cores</a:t>
            </a:r>
          </a:p>
          <a:p>
            <a:pPr marL="0" indent="0" algn="r">
              <a:buFont typeface="Wingdings" charset="0"/>
              <a:buNone/>
            </a:pPr>
            <a:r>
              <a:rPr lang="en-US" sz="2400" dirty="0" smtClean="0"/>
              <a:t>1,572,864 cores</a:t>
            </a:r>
          </a:p>
          <a:p>
            <a:pPr marL="0" indent="0" algn="r">
              <a:buNone/>
            </a:pPr>
            <a:r>
              <a:rPr lang="en-US" sz="2400" dirty="0"/>
              <a:t>705,024 </a:t>
            </a:r>
            <a:r>
              <a:rPr lang="en-US" sz="2400" dirty="0" smtClean="0"/>
              <a:t>cores</a:t>
            </a:r>
          </a:p>
          <a:p>
            <a:pPr marL="0" indent="0" algn="r">
              <a:buNone/>
            </a:pPr>
            <a:r>
              <a:rPr lang="en-US" sz="2400" dirty="0"/>
              <a:t>786,432 cores</a:t>
            </a:r>
          </a:p>
          <a:p>
            <a:pPr marL="0" indent="0" algn="r">
              <a:buNone/>
            </a:pP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235111" y="3011348"/>
          <a:ext cx="4255866" cy="315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4572000" y="3011348"/>
          <a:ext cx="4419600" cy="315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5030" y="6203831"/>
            <a:ext cx="3398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Number of cores </a:t>
            </a:r>
            <a:r>
              <a:rPr lang="en-US" sz="1600" b="1" smtClean="0">
                <a:solidFill>
                  <a:srgbClr val="000000"/>
                </a:solidFill>
              </a:rPr>
              <a:t>per socket in Top500</a:t>
            </a:r>
            <a:endParaRPr lang="en-US" sz="1600" b="1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0484" y="6203831"/>
            <a:ext cx="3636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Total number of cores  in Top500 rank #1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4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XSBench</a:t>
            </a:r>
            <a:r>
              <a:rPr lang="en-US" dirty="0" smtClean="0"/>
              <a:t>: Argobots Optimizations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034671"/>
              </p:ext>
            </p:extLst>
          </p:nvPr>
        </p:nvGraphicFramePr>
        <p:xfrm>
          <a:off x="291542" y="1143000"/>
          <a:ext cx="8534400" cy="498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15815" y="6023231"/>
            <a:ext cx="749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err="1" smtClean="0"/>
              <a:t>SFMalloc</a:t>
            </a:r>
            <a:r>
              <a:rPr lang="en-US" sz="1400" dirty="0"/>
              <a:t>: A Lock-Free and Mostly Synchronization-Free Dynamic Memory Allocator for </a:t>
            </a:r>
            <a:r>
              <a:rPr lang="en-US" sz="1400" dirty="0" err="1"/>
              <a:t>Manycores</a:t>
            </a:r>
            <a:r>
              <a:rPr lang="en-US" sz="1400" dirty="0"/>
              <a:t>, </a:t>
            </a:r>
            <a:endParaRPr lang="en-US" sz="1400" dirty="0" smtClean="0"/>
          </a:p>
          <a:p>
            <a:r>
              <a:rPr lang="en-US" sz="1400" dirty="0" smtClean="0"/>
              <a:t>   in PACT </a:t>
            </a:r>
            <a:r>
              <a:rPr lang="en-US" sz="1400" dirty="0"/>
              <a:t>'11, Seo et al.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6488" y="1908606"/>
            <a:ext cx="402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Reducing mostly task creation overhead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6488" y="2423885"/>
            <a:ext cx="259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Need a custom allocator!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2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XSBench</a:t>
            </a:r>
            <a:r>
              <a:rPr lang="en-US" dirty="0" smtClean="0"/>
              <a:t>: Performance Results with Optimizations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145672"/>
              </p:ext>
            </p:extLst>
          </p:nvPr>
        </p:nvGraphicFramePr>
        <p:xfrm>
          <a:off x="635024" y="1504825"/>
          <a:ext cx="7813555" cy="4735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Down Arrow 6"/>
          <p:cNvSpPr/>
          <p:nvPr/>
        </p:nvSpPr>
        <p:spPr>
          <a:xfrm>
            <a:off x="4748875" y="3727549"/>
            <a:ext cx="345122" cy="7317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49215" y="3625713"/>
            <a:ext cx="156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47% reduction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44735" y="4241783"/>
            <a:ext cx="12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9.5% faster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FFB8-5C3C-634D-843D-4E909C44598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XSBench</a:t>
            </a:r>
            <a:r>
              <a:rPr lang="en-US" dirty="0" smtClean="0"/>
              <a:t>: Scalability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0200727"/>
              </p:ext>
            </p:extLst>
          </p:nvPr>
        </p:nvGraphicFramePr>
        <p:xfrm>
          <a:off x="662635" y="1283933"/>
          <a:ext cx="7923994" cy="4983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FFB8-5C3C-634D-843D-4E909C445982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Emulation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450FC-CA9A-C94E-B478-035CF078CEB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84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82481" y="1832586"/>
            <a:ext cx="1309592" cy="502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Registers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23742" y="2649784"/>
            <a:ext cx="1627070" cy="5027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Caches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8724" y="3466982"/>
            <a:ext cx="1937106" cy="5027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DRAM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26896" y="4284180"/>
            <a:ext cx="2420763" cy="502732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NVRAM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41701" y="5101379"/>
            <a:ext cx="2791152" cy="5027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DISK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37277" y="2335318"/>
            <a:ext cx="0" cy="311158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4537277" y="3149208"/>
            <a:ext cx="0" cy="317774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>
          <a:xfrm>
            <a:off x="4537277" y="3969714"/>
            <a:ext cx="1" cy="314466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 flipH="1">
            <a:off x="4537277" y="4786912"/>
            <a:ext cx="1" cy="314467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Down Arrow 27"/>
          <p:cNvSpPr/>
          <p:nvPr/>
        </p:nvSpPr>
        <p:spPr>
          <a:xfrm>
            <a:off x="1898247" y="1932066"/>
            <a:ext cx="410074" cy="365933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0800000">
            <a:off x="6791860" y="1932066"/>
            <a:ext cx="410074" cy="365933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24919" y="3307930"/>
            <a:ext cx="1534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Latency &amp; Size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increase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19452" y="3460330"/>
            <a:ext cx="1201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Bandwidth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increase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BFFB8-5C3C-634D-843D-4E909C445982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23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Hiding with </a:t>
            </a:r>
            <a:r>
              <a:rPr lang="en-US" dirty="0" err="1" smtClean="0"/>
              <a:t>Argobots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10109"/>
          </a:xfrm>
        </p:spPr>
        <p:txBody>
          <a:bodyPr/>
          <a:lstStyle/>
          <a:p>
            <a:r>
              <a:rPr lang="en-US" dirty="0" smtClean="0"/>
              <a:t>When there is a blocking call or a wait operation, switch to another ULT instead of waiting</a:t>
            </a:r>
          </a:p>
          <a:p>
            <a:r>
              <a:rPr lang="en-US" dirty="0" smtClean="0"/>
              <a:t>Library or application should interoperate with </a:t>
            </a:r>
            <a:r>
              <a:rPr lang="en-US" dirty="0" err="1" smtClean="0"/>
              <a:t>Argobots</a:t>
            </a:r>
            <a:endParaRPr lang="en-US" dirty="0" smtClean="0"/>
          </a:p>
          <a:p>
            <a:pPr lvl="1"/>
            <a:r>
              <a:rPr lang="en-US" dirty="0" smtClean="0"/>
              <a:t>Need to explicitly invoke a yield function</a:t>
            </a:r>
          </a:p>
          <a:p>
            <a:pPr lvl="2"/>
            <a:r>
              <a:rPr lang="en-US" dirty="0" smtClean="0"/>
              <a:t>I.e., cooperative scheduling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76597" y="3751121"/>
            <a:ext cx="1627070" cy="5027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DRAM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751" y="5375889"/>
            <a:ext cx="2420763" cy="502732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NVRAM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>
            <a:stCxn id="6" idx="0"/>
            <a:endCxn id="5" idx="2"/>
          </p:cNvCxnSpPr>
          <p:nvPr/>
        </p:nvCxnSpPr>
        <p:spPr>
          <a:xfrm flipH="1" flipV="1">
            <a:off x="1790132" y="4253853"/>
            <a:ext cx="1" cy="1122036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5473" y="4628865"/>
            <a:ext cx="183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nvram_prefetch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077617" y="4651145"/>
            <a:ext cx="757590" cy="3787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77887" y="4067069"/>
            <a:ext cx="219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nvram_prefetch_nb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1727" y="5338119"/>
            <a:ext cx="199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ABT_thread_yield</a:t>
            </a:r>
            <a:r>
              <a:rPr lang="en-US" dirty="0" smtClean="0">
                <a:solidFill>
                  <a:srgbClr val="000000"/>
                </a:solidFill>
              </a:rPr>
              <a:t>()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6106697" y="4618949"/>
            <a:ext cx="595270" cy="561796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61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Models for NVRAM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48830"/>
            <a:ext cx="41910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Address qualifier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/>
                <a:cs typeface="Consolas"/>
              </a:rPr>
              <a:t>nvram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 err="1" smtClean="0">
                <a:latin typeface="Consolas"/>
                <a:cs typeface="Consolas"/>
              </a:rPr>
              <a:t>int</a:t>
            </a:r>
            <a:r>
              <a:rPr lang="en-US" sz="1600" dirty="0" smtClean="0">
                <a:latin typeface="Consolas"/>
                <a:cs typeface="Consolas"/>
              </a:rPr>
              <a:t> data[100];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for 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= 0; 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&lt; 100; 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data[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] = compute(data[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348830"/>
            <a:ext cx="4038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Directives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err="1">
                <a:latin typeface="Consolas"/>
                <a:cs typeface="Consolas"/>
              </a:rPr>
              <a:t>nvram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data[100];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#pragma </a:t>
            </a:r>
            <a:r>
              <a:rPr lang="en-US" sz="1600" b="1" dirty="0" err="1" smtClean="0">
                <a:latin typeface="Consolas"/>
                <a:cs typeface="Consolas"/>
              </a:rPr>
              <a:t>nvram</a:t>
            </a:r>
            <a:r>
              <a:rPr lang="en-US" sz="1600" b="1" dirty="0" smtClean="0">
                <a:latin typeface="Consolas"/>
                <a:cs typeface="Consolas"/>
              </a:rPr>
              <a:t> </a:t>
            </a:r>
            <a:r>
              <a:rPr lang="en-US" sz="1600" b="1" dirty="0" err="1" smtClean="0">
                <a:latin typeface="Consolas"/>
                <a:cs typeface="Consolas"/>
              </a:rPr>
              <a:t>prefetch</a:t>
            </a:r>
            <a:r>
              <a:rPr lang="en-US" sz="1600" b="1" dirty="0" smtClean="0">
                <a:latin typeface="Consolas"/>
                <a:cs typeface="Consolas"/>
              </a:rPr>
              <a:t>(data, 100)</a:t>
            </a:r>
            <a:endParaRPr lang="en-US" sz="16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 (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= 0; 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&lt; 100; 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data[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] = compute(data[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8216" y="4273986"/>
            <a:ext cx="3183865" cy="72687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Compiler will generate blocking NVRAM read/write code.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27822" y="4273986"/>
            <a:ext cx="3183865" cy="72687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Compiler will generate NVRAM prefetching code.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48216" y="5153265"/>
            <a:ext cx="3183865" cy="72687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Entire ES will block whenever there is </a:t>
            </a:r>
            <a:r>
              <a:rPr lang="en-US" smtClean="0"/>
              <a:t>a blocking </a:t>
            </a:r>
            <a:r>
              <a:rPr lang="en-US" dirty="0" smtClean="0"/>
              <a:t>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DB9C-D913-624A-A87A-C55975C7FA45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764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NVRAM Emulation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48830"/>
            <a:ext cx="41910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Blocking </a:t>
            </a:r>
            <a:r>
              <a:rPr lang="en-US" sz="2000" dirty="0" err="1" smtClean="0"/>
              <a:t>prefetch</a:t>
            </a:r>
            <a:endParaRPr lang="en-US" sz="2000" dirty="0" smtClean="0"/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err="1">
                <a:latin typeface="Consolas"/>
                <a:cs typeface="Consolas"/>
              </a:rPr>
              <a:t>nvram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data[100];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nvram_prefetch</a:t>
            </a:r>
            <a:r>
              <a:rPr lang="en-US" sz="1600" dirty="0" smtClean="0">
                <a:latin typeface="Consolas"/>
                <a:cs typeface="Consolas"/>
              </a:rPr>
              <a:t>(data, </a:t>
            </a:r>
            <a:r>
              <a:rPr lang="en-US" sz="1600" dirty="0" err="1" smtClean="0">
                <a:latin typeface="Consolas"/>
                <a:cs typeface="Consolas"/>
              </a:rPr>
              <a:t>sizeof</a:t>
            </a:r>
            <a:r>
              <a:rPr lang="en-US" sz="1600" dirty="0" smtClean="0">
                <a:latin typeface="Consolas"/>
                <a:cs typeface="Consolas"/>
              </a:rPr>
              <a:t>(</a:t>
            </a:r>
            <a:r>
              <a:rPr lang="en-US" sz="1600" dirty="0" err="1" smtClean="0">
                <a:latin typeface="Consolas"/>
                <a:cs typeface="Consolas"/>
              </a:rPr>
              <a:t>int</a:t>
            </a:r>
            <a:r>
              <a:rPr lang="en-US" sz="1600" dirty="0" smtClean="0">
                <a:latin typeface="Consolas"/>
                <a:cs typeface="Consolas"/>
              </a:rPr>
              <a:t>), </a:t>
            </a:r>
            <a:br>
              <a:rPr lang="en-US" sz="1600" dirty="0" smtClean="0">
                <a:latin typeface="Consolas"/>
                <a:cs typeface="Consolas"/>
              </a:rPr>
            </a:br>
            <a:r>
              <a:rPr lang="en-US" sz="1600" dirty="0" smtClean="0">
                <a:latin typeface="Consolas"/>
                <a:cs typeface="Consolas"/>
              </a:rPr>
              <a:t>               100);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 (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= 0; 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&lt; 100; 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data[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] = compute(data[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348830"/>
            <a:ext cx="4038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Non-blocking </a:t>
            </a:r>
            <a:r>
              <a:rPr lang="en-US" sz="2000" dirty="0" err="1" smtClean="0"/>
              <a:t>prefetch</a:t>
            </a:r>
            <a:r>
              <a:rPr lang="en-US" sz="2000" dirty="0" smtClean="0"/>
              <a:t> with yield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event = </a:t>
            </a:r>
            <a:r>
              <a:rPr lang="en-US" sz="1600" b="1" dirty="0" err="1" smtClean="0">
                <a:latin typeface="Consolas"/>
                <a:cs typeface="Consolas"/>
              </a:rPr>
              <a:t>nvram_prefetch_nb</a:t>
            </a:r>
            <a:r>
              <a:rPr lang="en-US" sz="1600" dirty="0" smtClean="0">
                <a:latin typeface="Consolas"/>
                <a:cs typeface="Consolas"/>
              </a:rPr>
              <a:t>(data, </a:t>
            </a:r>
            <a:br>
              <a:rPr lang="en-US" sz="1600" dirty="0" smtClean="0">
                <a:latin typeface="Consolas"/>
                <a:cs typeface="Consolas"/>
              </a:rPr>
            </a:br>
            <a:r>
              <a:rPr lang="en-US" sz="1600" dirty="0" smtClean="0">
                <a:latin typeface="Consolas"/>
                <a:cs typeface="Consolas"/>
              </a:rPr>
              <a:t>        </a:t>
            </a:r>
            <a:r>
              <a:rPr lang="en-US" sz="1600" dirty="0" err="1" smtClean="0">
                <a:latin typeface="Consolas"/>
                <a:cs typeface="Consolas"/>
              </a:rPr>
              <a:t>sizeof</a:t>
            </a:r>
            <a:r>
              <a:rPr lang="en-US" sz="1600" dirty="0" smtClean="0">
                <a:latin typeface="Consolas"/>
                <a:cs typeface="Consolas"/>
              </a:rPr>
              <a:t>(</a:t>
            </a:r>
            <a:r>
              <a:rPr lang="en-US" sz="1600" dirty="0" err="1" smtClean="0">
                <a:latin typeface="Consolas"/>
                <a:cs typeface="Consolas"/>
              </a:rPr>
              <a:t>int</a:t>
            </a:r>
            <a:r>
              <a:rPr lang="en-US" sz="1600" dirty="0" smtClean="0">
                <a:latin typeface="Consolas"/>
                <a:cs typeface="Consolas"/>
              </a:rPr>
              <a:t>), 100);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while (!</a:t>
            </a:r>
            <a:r>
              <a:rPr lang="en-US" sz="1600" dirty="0" err="1" smtClean="0">
                <a:latin typeface="Consolas"/>
                <a:cs typeface="Consolas"/>
              </a:rPr>
              <a:t>nvram_test</a:t>
            </a:r>
            <a:r>
              <a:rPr lang="en-US" sz="1600" dirty="0" smtClean="0">
                <a:latin typeface="Consolas"/>
                <a:cs typeface="Consolas"/>
              </a:rPr>
              <a:t>(event))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</a:t>
            </a:r>
            <a:r>
              <a:rPr lang="en-US" sz="1600" b="1" dirty="0" err="1" smtClean="0">
                <a:latin typeface="Consolas"/>
                <a:cs typeface="Consolas"/>
              </a:rPr>
              <a:t>ABT_thread_yield</a:t>
            </a:r>
            <a:r>
              <a:rPr lang="en-US" sz="1600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for 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= 0; 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&lt; </a:t>
            </a:r>
            <a:r>
              <a:rPr lang="en-US" sz="1600" dirty="0" err="1" smtClean="0">
                <a:latin typeface="Consolas"/>
                <a:cs typeface="Consolas"/>
              </a:rPr>
              <a:t>num</a:t>
            </a:r>
            <a:r>
              <a:rPr lang="en-US" sz="1600" dirty="0" smtClean="0">
                <a:latin typeface="Consolas"/>
                <a:cs typeface="Consolas"/>
              </a:rPr>
              <a:t>; 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data</a:t>
            </a:r>
            <a:r>
              <a:rPr lang="en-US" sz="1600" dirty="0">
                <a:latin typeface="Consolas"/>
                <a:cs typeface="Consolas"/>
              </a:rPr>
              <a:t>[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] = compute(data[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])</a:t>
            </a:r>
            <a:r>
              <a:rPr lang="en-US" sz="16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0465" y="5392162"/>
            <a:ext cx="3426106" cy="42335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will block during </a:t>
            </a:r>
            <a:r>
              <a:rPr lang="en-US" dirty="0" err="1" smtClean="0"/>
              <a:t>prefetch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057313" y="5392162"/>
            <a:ext cx="3183865" cy="42335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 will switch to another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312396" y="2593044"/>
            <a:ext cx="282893" cy="23813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95288" y="1997701"/>
            <a:ext cx="3804626" cy="116422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DB9C-D913-624A-A87A-C55975C7FA45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740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NVRAM Emulation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48830"/>
            <a:ext cx="41910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Split-phase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err="1">
                <a:latin typeface="Consolas"/>
                <a:cs typeface="Consolas"/>
              </a:rPr>
              <a:t>nvram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data[100];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nvram_prefetch</a:t>
            </a:r>
            <a:r>
              <a:rPr lang="en-US" sz="1600" dirty="0" smtClean="0">
                <a:latin typeface="Consolas"/>
                <a:cs typeface="Consolas"/>
              </a:rPr>
              <a:t>(data, </a:t>
            </a:r>
            <a:r>
              <a:rPr lang="en-US" sz="1600" dirty="0" err="1" smtClean="0">
                <a:latin typeface="Consolas"/>
                <a:cs typeface="Consolas"/>
              </a:rPr>
              <a:t>sizeof</a:t>
            </a:r>
            <a:r>
              <a:rPr lang="en-US" sz="1600" dirty="0" smtClean="0">
                <a:latin typeface="Consolas"/>
                <a:cs typeface="Consolas"/>
              </a:rPr>
              <a:t>(</a:t>
            </a:r>
            <a:r>
              <a:rPr lang="en-US" sz="1600" dirty="0" err="1" smtClean="0">
                <a:latin typeface="Consolas"/>
                <a:cs typeface="Consolas"/>
              </a:rPr>
              <a:t>int</a:t>
            </a:r>
            <a:r>
              <a:rPr lang="en-US" sz="1600" dirty="0" smtClean="0">
                <a:latin typeface="Consolas"/>
                <a:cs typeface="Consolas"/>
              </a:rPr>
              <a:t>), </a:t>
            </a:r>
            <a:br>
              <a:rPr lang="en-US" sz="1600" dirty="0" smtClean="0">
                <a:latin typeface="Consolas"/>
                <a:cs typeface="Consolas"/>
              </a:rPr>
            </a:br>
            <a:r>
              <a:rPr lang="en-US" sz="1600" dirty="0" smtClean="0">
                <a:latin typeface="Consolas"/>
                <a:cs typeface="Consolas"/>
              </a:rPr>
              <a:t>               100);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 (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= 0; 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&lt; 100; 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data[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] = compute(data[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]);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34883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nvram_prefetch</a:t>
            </a:r>
            <a:r>
              <a:rPr lang="en-US" sz="1600" dirty="0" smtClean="0">
                <a:latin typeface="Consolas"/>
                <a:cs typeface="Consolas"/>
              </a:rPr>
              <a:t>(</a:t>
            </a:r>
            <a:r>
              <a:rPr lang="en-US" sz="1600" dirty="0" err="1" smtClean="0">
                <a:latin typeface="Consolas"/>
                <a:cs typeface="Consolas"/>
              </a:rPr>
              <a:t>buf</a:t>
            </a:r>
            <a:r>
              <a:rPr lang="en-US" sz="1600" dirty="0" smtClean="0">
                <a:latin typeface="Consolas"/>
                <a:cs typeface="Consolas"/>
              </a:rPr>
              <a:t>, size, </a:t>
            </a:r>
            <a:r>
              <a:rPr lang="en-US" sz="1600" dirty="0" err="1" smtClean="0">
                <a:latin typeface="Consolas"/>
                <a:cs typeface="Consolas"/>
              </a:rPr>
              <a:t>num</a:t>
            </a:r>
            <a:r>
              <a:rPr lang="en-US" sz="1600" dirty="0" smtClean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600" b="1" dirty="0" smtClean="0">
                <a:latin typeface="Consolas"/>
                <a:cs typeface="Consolas"/>
              </a:rPr>
              <a:t>   </a:t>
            </a:r>
            <a:r>
              <a:rPr lang="en-US" sz="1600" b="1" dirty="0" err="1" smtClean="0">
                <a:latin typeface="Consolas"/>
                <a:cs typeface="Consolas"/>
              </a:rPr>
              <a:t>nvram_prefetch_cb</a:t>
            </a:r>
            <a:r>
              <a:rPr lang="en-US" sz="1600" dirty="0" smtClean="0">
                <a:latin typeface="Consolas"/>
                <a:cs typeface="Consolas"/>
              </a:rPr>
              <a:t>(</a:t>
            </a:r>
            <a:r>
              <a:rPr lang="en-US" sz="1600" dirty="0" err="1" smtClean="0">
                <a:latin typeface="Consolas"/>
                <a:cs typeface="Consolas"/>
              </a:rPr>
              <a:t>buf</a:t>
            </a:r>
            <a:r>
              <a:rPr lang="en-US" sz="1600" dirty="0" smtClean="0">
                <a:latin typeface="Consolas"/>
                <a:cs typeface="Consolas"/>
              </a:rPr>
              <a:t>,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size, </a:t>
            </a:r>
            <a:br>
              <a:rPr lang="en-US" sz="1600" dirty="0" smtClean="0">
                <a:latin typeface="Consolas"/>
                <a:cs typeface="Consolas"/>
              </a:rPr>
            </a:br>
            <a:r>
              <a:rPr lang="en-US" sz="1600" dirty="0" smtClean="0">
                <a:latin typeface="Consolas"/>
                <a:cs typeface="Consolas"/>
              </a:rPr>
              <a:t>       </a:t>
            </a:r>
            <a:r>
              <a:rPr lang="en-US" sz="1600" dirty="0" err="1" smtClean="0">
                <a:latin typeface="Consolas"/>
                <a:cs typeface="Consolas"/>
              </a:rPr>
              <a:t>num</a:t>
            </a:r>
            <a:r>
              <a:rPr lang="en-US" sz="1600" dirty="0" smtClean="0">
                <a:latin typeface="Consolas"/>
                <a:cs typeface="Consolas"/>
              </a:rPr>
              <a:t>, </a:t>
            </a:r>
            <a:r>
              <a:rPr lang="en-US" sz="1600" dirty="0" err="1" smtClean="0">
                <a:latin typeface="Consolas"/>
                <a:cs typeface="Consolas"/>
              </a:rPr>
              <a:t>cb_fn</a:t>
            </a:r>
            <a:r>
              <a:rPr lang="en-US" sz="1600" dirty="0" smtClean="0">
                <a:latin typeface="Consolas"/>
                <a:cs typeface="Consolas"/>
              </a:rPr>
              <a:t>, future);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/* Suspend thread */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   </a:t>
            </a:r>
            <a:r>
              <a:rPr lang="en-US" sz="1600" dirty="0" err="1" smtClean="0">
                <a:latin typeface="Consolas"/>
                <a:cs typeface="Consolas"/>
              </a:rPr>
              <a:t>ABT_future_wait</a:t>
            </a:r>
            <a:r>
              <a:rPr lang="en-US" sz="1600" dirty="0" smtClean="0">
                <a:latin typeface="Consolas"/>
                <a:cs typeface="Consolas"/>
              </a:rPr>
              <a:t>(future);</a:t>
            </a: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/* Called when </a:t>
            </a:r>
            <a:r>
              <a:rPr lang="en-US" sz="1600" dirty="0" err="1" smtClean="0">
                <a:latin typeface="Consolas"/>
                <a:cs typeface="Consolas"/>
              </a:rPr>
              <a:t>prefetch</a:t>
            </a:r>
            <a:r>
              <a:rPr lang="en-US" sz="1600" dirty="0" smtClean="0">
                <a:latin typeface="Consolas"/>
                <a:cs typeface="Consolas"/>
              </a:rPr>
              <a:t> is done */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cb_fn</a:t>
            </a:r>
            <a:r>
              <a:rPr lang="en-US" sz="1600" dirty="0" smtClean="0">
                <a:latin typeface="Consolas"/>
                <a:cs typeface="Consolas"/>
              </a:rPr>
              <a:t>(future)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/* Awaken the thread */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 </a:t>
            </a:r>
            <a:r>
              <a:rPr lang="en-US" sz="1600" dirty="0" err="1" smtClean="0">
                <a:latin typeface="Consolas"/>
                <a:cs typeface="Consolas"/>
              </a:rPr>
              <a:t>ABT_future_set</a:t>
            </a:r>
            <a:r>
              <a:rPr lang="en-US" sz="1600" dirty="0" smtClean="0">
                <a:latin typeface="Consolas"/>
                <a:cs typeface="Consolas"/>
              </a:rPr>
              <a:t>(future, 1);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  <a:endParaRPr lang="en-US" sz="1600" dirty="0" smtClean="0">
              <a:latin typeface="Consolas"/>
              <a:cs typeface="Consola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55876" y="2960189"/>
            <a:ext cx="621326" cy="13187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477202" y="1379598"/>
            <a:ext cx="4209598" cy="4284966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2DB9C-D913-624A-A87A-C55975C7FA45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09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NVRAM Emulation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049687"/>
              </p:ext>
            </p:extLst>
          </p:nvPr>
        </p:nvGraphicFramePr>
        <p:xfrm>
          <a:off x="457200" y="1301757"/>
          <a:ext cx="8229600" cy="436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34472" y="5662356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100 ULTs in a single ES </a:t>
            </a:r>
            <a:r>
              <a:rPr lang="en-US" dirty="0" err="1" smtClean="0">
                <a:solidFill>
                  <a:srgbClr val="000000"/>
                </a:solidFill>
              </a:rPr>
              <a:t>prefetch</a:t>
            </a:r>
            <a:r>
              <a:rPr lang="en-US" dirty="0" smtClean="0">
                <a:solidFill>
                  <a:srgbClr val="000000"/>
                </a:solidFill>
              </a:rPr>
              <a:t> 4096 bytes 100 times.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[Assumption] Each </a:t>
            </a:r>
            <a:r>
              <a:rPr lang="en-US" dirty="0" err="1" smtClean="0">
                <a:solidFill>
                  <a:srgbClr val="000000"/>
                </a:solidFill>
              </a:rPr>
              <a:t>prefetch</a:t>
            </a:r>
            <a:r>
              <a:rPr lang="en-US" dirty="0" smtClean="0">
                <a:solidFill>
                  <a:srgbClr val="000000"/>
                </a:solidFill>
              </a:rPr>
              <a:t> takes around 3 </a:t>
            </a:r>
            <a:r>
              <a:rPr lang="en-US" dirty="0" err="1" smtClean="0">
                <a:solidFill>
                  <a:srgbClr val="000000"/>
                </a:solidFill>
              </a:rPr>
              <a:t>usec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9931" y="1965452"/>
            <a:ext cx="98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32%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243716" y="1806694"/>
            <a:ext cx="370389" cy="101869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4235-45E4-5A45-B367-10800D256CD0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8817"/>
      </p:ext>
    </p:extLst>
  </p:cSld>
  <p:clrMapOvr>
    <a:masterClrMapping/>
  </p:clrMapOvr>
</p:sld>
</file>

<file path=ppt/theme/theme1.xml><?xml version="1.0" encoding="utf-8"?>
<a:theme xmlns:a="http://schemas.openxmlformats.org/drawingml/2006/main" name="Argonne">
  <a:themeElements>
    <a:clrScheme name="ANL_2009">
      <a:dk1>
        <a:srgbClr val="7F7F7F"/>
      </a:dk1>
      <a:lt1>
        <a:sysClr val="window" lastClr="FFFFFF"/>
      </a:lt1>
      <a:dk2>
        <a:srgbClr val="1F497D"/>
      </a:dk2>
      <a:lt2>
        <a:srgbClr val="EEECE1"/>
      </a:lt2>
      <a:accent1>
        <a:srgbClr val="5C0426"/>
      </a:accent1>
      <a:accent2>
        <a:srgbClr val="9D7D9E"/>
      </a:accent2>
      <a:accent3>
        <a:srgbClr val="BF5C28"/>
      </a:accent3>
      <a:accent4>
        <a:srgbClr val="3D203B"/>
      </a:accent4>
      <a:accent5>
        <a:srgbClr val="666B66"/>
      </a:accent5>
      <a:accent6>
        <a:srgbClr val="D6AC29"/>
      </a:accent6>
      <a:hlink>
        <a:srgbClr val="253D51"/>
      </a:hlink>
      <a:folHlink>
        <a:srgbClr val="1B154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>
              <a:lumMod val="60000"/>
              <a:lumOff val="40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76648</TotalTime>
  <Words>14938</Words>
  <Application>Microsoft Macintosh PowerPoint</Application>
  <PresentationFormat>On-screen Show (4:3)</PresentationFormat>
  <Paragraphs>3794</Paragraphs>
  <Slides>242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242</vt:i4>
      </vt:variant>
    </vt:vector>
  </HeadingPairs>
  <TitlesOfParts>
    <vt:vector size="254" baseType="lpstr">
      <vt:lpstr>Calibri</vt:lpstr>
      <vt:lpstr>Consolas</vt:lpstr>
      <vt:lpstr>Courier New</vt:lpstr>
      <vt:lpstr>Herculanum</vt:lpstr>
      <vt:lpstr>ＭＳ Ｐゴシック</vt:lpstr>
      <vt:lpstr>Times</vt:lpstr>
      <vt:lpstr>Times New Roman</vt:lpstr>
      <vt:lpstr>Trebuchet MS</vt:lpstr>
      <vt:lpstr>Wingdings</vt:lpstr>
      <vt:lpstr>Zapf Dingbats</vt:lpstr>
      <vt:lpstr>Arial</vt:lpstr>
      <vt:lpstr>Argonne</vt:lpstr>
      <vt:lpstr>Argobots A Lightweight Low-level Threading/Tasking Framework</vt:lpstr>
      <vt:lpstr>Outline</vt:lpstr>
      <vt:lpstr>Argo: An Exascale Operating System and Runtime</vt:lpstr>
      <vt:lpstr>Argo Concurrency Team</vt:lpstr>
      <vt:lpstr>Argo Concurrency: Problem &amp; Goal</vt:lpstr>
      <vt:lpstr>Argo Concurrency: Approaches</vt:lpstr>
      <vt:lpstr>Argo Concurrency: Recent Results &amp; Impact</vt:lpstr>
      <vt:lpstr>Challenges of Future Exascale Systems</vt:lpstr>
      <vt:lpstr>Top500 Supercomputers Today</vt:lpstr>
      <vt:lpstr>Massive On-node Parallelism</vt:lpstr>
      <vt:lpstr>Massive On-node Parallelism</vt:lpstr>
      <vt:lpstr>Shortcomings today? Pthreads (1/2)</vt:lpstr>
      <vt:lpstr>Shortcomings today? Pthreads (2/2)</vt:lpstr>
      <vt:lpstr>Pthreads vs. User-level Threads (ULTs)</vt:lpstr>
      <vt:lpstr>User-Level Threads (ULTs)</vt:lpstr>
      <vt:lpstr>User-Level Threads (ULTs)</vt:lpstr>
      <vt:lpstr>Related Work</vt:lpstr>
      <vt:lpstr>Qthreads</vt:lpstr>
      <vt:lpstr>Argobots Overview</vt:lpstr>
      <vt:lpstr>Argobots Execution Model</vt:lpstr>
      <vt:lpstr>Explicit Mapping ULT/Tasklet to ES</vt:lpstr>
      <vt:lpstr>Stackable Scheduler with Pluggable Strategies</vt:lpstr>
      <vt:lpstr>Argobots Innovations</vt:lpstr>
      <vt:lpstr>Interfaces for Shrink/Expand Events</vt:lpstr>
      <vt:lpstr>Shrink/Expand Event Handling</vt:lpstr>
      <vt:lpstr>Shrink/Expand Event Handling</vt:lpstr>
      <vt:lpstr>Two Views of Execution Model</vt:lpstr>
      <vt:lpstr>Work Unit Migration</vt:lpstr>
      <vt:lpstr>Why Migration?</vt:lpstr>
      <vt:lpstr>Two Migration Approaches</vt:lpstr>
      <vt:lpstr>Migrating a WU to a Different Location</vt:lpstr>
      <vt:lpstr>Making a WU Orphaned</vt:lpstr>
      <vt:lpstr>Migrating WUs between Locations</vt:lpstr>
      <vt:lpstr>How to Write Argobots Code</vt:lpstr>
      <vt:lpstr>Hello World with Argobots</vt:lpstr>
      <vt:lpstr>Hello World with Argobots (cont’d)</vt:lpstr>
      <vt:lpstr>Hello World with Argobots (cont’d)</vt:lpstr>
      <vt:lpstr>Using Predefined Pools and Schedulers</vt:lpstr>
      <vt:lpstr>Creating Predefined Schedulers</vt:lpstr>
      <vt:lpstr>Getting Associated Pools</vt:lpstr>
      <vt:lpstr>Sharing a Pool between Schedulers</vt:lpstr>
      <vt:lpstr>Stacking a Scheduler</vt:lpstr>
      <vt:lpstr>Writing a Scheduler</vt:lpstr>
      <vt:lpstr>Writing a Scheduler (cont’d)</vt:lpstr>
      <vt:lpstr>Writing a Scheduler (cont’d)</vt:lpstr>
      <vt:lpstr>User-Defined Pool</vt:lpstr>
      <vt:lpstr>User-Defined Pool (cont’d)</vt:lpstr>
      <vt:lpstr>Performance Analysis and Optimizations</vt:lpstr>
      <vt:lpstr>Microbenchmark</vt:lpstr>
      <vt:lpstr>Experimental Setup</vt:lpstr>
      <vt:lpstr>Baseline: Performance Breakdown</vt:lpstr>
      <vt:lpstr>Memory Pool</vt:lpstr>
      <vt:lpstr>Using Huge Pages</vt:lpstr>
      <vt:lpstr>Using Huge Pages (cont’d)</vt:lpstr>
      <vt:lpstr>Using Huge Pages (cont’d)</vt:lpstr>
      <vt:lpstr>Data Structure Access Pattern</vt:lpstr>
      <vt:lpstr>Data Structure Reorganization</vt:lpstr>
      <vt:lpstr>Data Structure Reorganization (cont’d)</vt:lpstr>
      <vt:lpstr>Reducing Context-Switch Overhead</vt:lpstr>
      <vt:lpstr>Reducing Context-Switch Overhead (cont’d)</vt:lpstr>
      <vt:lpstr>Join Optimization 1: Scheduler By-pass</vt:lpstr>
      <vt:lpstr>Join Optimization 1: Scheduler By-pass (cont’d)</vt:lpstr>
      <vt:lpstr>Join Optimization 2: Bulk Join Operation</vt:lpstr>
      <vt:lpstr>Join Optimization 2: Bulk Join (cont’d)</vt:lpstr>
      <vt:lpstr>Optimized Join</vt:lpstr>
      <vt:lpstr>Putting It All Together</vt:lpstr>
      <vt:lpstr>comparison</vt:lpstr>
      <vt:lpstr>Qualitative Measures: Execution</vt:lpstr>
      <vt:lpstr>Qualitative Measures: Scheduling</vt:lpstr>
      <vt:lpstr>Qualitative Measures: Communication &amp; Event</vt:lpstr>
      <vt:lpstr>Qualitative Measures: Memory</vt:lpstr>
      <vt:lpstr>Qualitative Measures: Execution &amp; Scheduling</vt:lpstr>
      <vt:lpstr>Qualitative Measures: Comm. &amp; Memory</vt:lpstr>
      <vt:lpstr>Swift/T</vt:lpstr>
      <vt:lpstr>Legion?</vt:lpstr>
      <vt:lpstr>Legion vs. Argobots</vt:lpstr>
      <vt:lpstr>Quantitative Measures (Benchmarks)</vt:lpstr>
      <vt:lpstr>Create/Join Time</vt:lpstr>
      <vt:lpstr>Create/Join Time Tolerance (Qthreads)</vt:lpstr>
      <vt:lpstr>Create/Join Time Tolerance (MassiveThreads (W))</vt:lpstr>
      <vt:lpstr>Create/Join Time Tolerance (Argobots)</vt:lpstr>
      <vt:lpstr>Yield Time</vt:lpstr>
      <vt:lpstr>Applications</vt:lpstr>
      <vt:lpstr>Sparse Matrix-Matrix Multiplication with RMA</vt:lpstr>
      <vt:lpstr>Mini-App: XSBench in CESAR</vt:lpstr>
      <vt:lpstr>XSBench: XS Lookup Loop</vt:lpstr>
      <vt:lpstr>XS Lookup Loop: Different Parallelization</vt:lpstr>
      <vt:lpstr>XS Lookup Loop: Argobots Implementation</vt:lpstr>
      <vt:lpstr>XSBench: Performance Results</vt:lpstr>
      <vt:lpstr>XSBench: Argobots Optimizations</vt:lpstr>
      <vt:lpstr>XSBench: Performance Results with Optimizations</vt:lpstr>
      <vt:lpstr>XSBench: Scalability</vt:lpstr>
      <vt:lpstr>NVRAM Emulation</vt:lpstr>
      <vt:lpstr>Memory Hierarchy</vt:lpstr>
      <vt:lpstr>Latency Hiding with Argobots</vt:lpstr>
      <vt:lpstr>Programming Models for NVRAM</vt:lpstr>
      <vt:lpstr>NVRAM Emulation</vt:lpstr>
      <vt:lpstr>NVRAM Emulation</vt:lpstr>
      <vt:lpstr>NVRAM Emulation</vt:lpstr>
      <vt:lpstr>Argobots Yield Operations</vt:lpstr>
      <vt:lpstr>Selective ULT Execution using yield_to()</vt:lpstr>
      <vt:lpstr>Argobots Ecosystem</vt:lpstr>
      <vt:lpstr>Argobots’ Position</vt:lpstr>
      <vt:lpstr>Argobots Ecosystem</vt:lpstr>
      <vt:lpstr>Argobots Ecosystem</vt:lpstr>
      <vt:lpstr>BOLT OpenMP over Lightweight Threads</vt:lpstr>
      <vt:lpstr>BOLT: A Lightning-Fast OpenMP Implementation</vt:lpstr>
      <vt:lpstr>Motivation</vt:lpstr>
      <vt:lpstr>Preliminary Study: Nested Parallel Loop</vt:lpstr>
      <vt:lpstr>Nested Parallel Loop: Implementations</vt:lpstr>
      <vt:lpstr>Nested Parallel Loop: Performance</vt:lpstr>
      <vt:lpstr>Approach &amp; Development</vt:lpstr>
      <vt:lpstr>Plan</vt:lpstr>
      <vt:lpstr>BOLT Information</vt:lpstr>
      <vt:lpstr>OpenMP+ULT</vt:lpstr>
      <vt:lpstr>OpenMP</vt:lpstr>
      <vt:lpstr>OpenMP Pragma Translation</vt:lpstr>
      <vt:lpstr>OpenMP over Argobots</vt:lpstr>
      <vt:lpstr>Approaches and Goals</vt:lpstr>
      <vt:lpstr>Runtime</vt:lpstr>
      <vt:lpstr>Experiments</vt:lpstr>
      <vt:lpstr>parallel for</vt:lpstr>
      <vt:lpstr>parallel for</vt:lpstr>
      <vt:lpstr>Nested parallel for</vt:lpstr>
      <vt:lpstr>Nested parallel for</vt:lpstr>
      <vt:lpstr>Nested parallel for</vt:lpstr>
      <vt:lpstr>Nested parallel for</vt:lpstr>
      <vt:lpstr>Nested parallel for</vt:lpstr>
      <vt:lpstr>Nested parallel for</vt:lpstr>
      <vt:lpstr>Nested parallel for with Irregular Computation</vt:lpstr>
      <vt:lpstr>Nested parallel for with Irregular Computation</vt:lpstr>
      <vt:lpstr>Nested parallel for with Irregular Computation</vt:lpstr>
      <vt:lpstr>Nested parallel for with Irregular Computation</vt:lpstr>
      <vt:lpstr>OpenMP Task</vt:lpstr>
      <vt:lpstr>Single Producer</vt:lpstr>
      <vt:lpstr>GCC OpenMP Implementation</vt:lpstr>
      <vt:lpstr>Intel OpenMP Implementation</vt:lpstr>
      <vt:lpstr>Intel OpenMP Implementation</vt:lpstr>
      <vt:lpstr>Single Producer</vt:lpstr>
      <vt:lpstr>Single Producer</vt:lpstr>
      <vt:lpstr>Single Producer</vt:lpstr>
      <vt:lpstr>Single Producer</vt:lpstr>
      <vt:lpstr>Single Producer</vt:lpstr>
      <vt:lpstr>Single Producer</vt:lpstr>
      <vt:lpstr>Single Producer</vt:lpstr>
      <vt:lpstr>Single Producer</vt:lpstr>
      <vt:lpstr>GCC OpenMP Implementation</vt:lpstr>
      <vt:lpstr>Single Producer</vt:lpstr>
      <vt:lpstr>Single Producer</vt:lpstr>
      <vt:lpstr>Intel OpenMP Implementation</vt:lpstr>
      <vt:lpstr>Intel OpenMP Implementation</vt:lpstr>
      <vt:lpstr>Single Producer</vt:lpstr>
      <vt:lpstr>Multiple Producer</vt:lpstr>
      <vt:lpstr>Multiple Producer</vt:lpstr>
      <vt:lpstr>Multiple Producer</vt:lpstr>
      <vt:lpstr>Multiple Producer</vt:lpstr>
      <vt:lpstr>Multiple Producer</vt:lpstr>
      <vt:lpstr>Multiple Producer</vt:lpstr>
      <vt:lpstr>Nested Task Creation</vt:lpstr>
      <vt:lpstr>Nested Task Creation</vt:lpstr>
      <vt:lpstr>Nested Task Creation</vt:lpstr>
      <vt:lpstr>Nested Task Creation</vt:lpstr>
      <vt:lpstr>taskyield</vt:lpstr>
      <vt:lpstr>taskyield: Intel</vt:lpstr>
      <vt:lpstr>taskyield: Intel</vt:lpstr>
      <vt:lpstr>taskyield: Intel</vt:lpstr>
      <vt:lpstr>taskyield: Intel</vt:lpstr>
      <vt:lpstr>taskyield: Intel</vt:lpstr>
      <vt:lpstr>taskyield: Intel</vt:lpstr>
      <vt:lpstr>taskyield: GCC</vt:lpstr>
      <vt:lpstr>taskyield: Intel</vt:lpstr>
      <vt:lpstr>OpenMP: Conclusions</vt:lpstr>
      <vt:lpstr>MPI+Argobots</vt:lpstr>
      <vt:lpstr>Motivation: Message Passing with User-level Threads</vt:lpstr>
      <vt:lpstr>MPI+Argobots: Data Movement in Distributed Memory Systems with Lightweight Threads</vt:lpstr>
      <vt:lpstr>MPI+Argobots: Highlights</vt:lpstr>
      <vt:lpstr>MPI+Argobots: Plan</vt:lpstr>
      <vt:lpstr>Application: HPCG</vt:lpstr>
      <vt:lpstr>Preliminary Results: HPCG</vt:lpstr>
      <vt:lpstr>Preliminary Results: SpMV w/ MPI+Argobots</vt:lpstr>
      <vt:lpstr>Overlapping One-sided Communication</vt:lpstr>
      <vt:lpstr>Breadth First Search and Graph500</vt:lpstr>
      <vt:lpstr>MPI+Argobots BFS Implementation</vt:lpstr>
      <vt:lpstr>MPI+Argobots BFS Implementation</vt:lpstr>
      <vt:lpstr>MPI+ULT</vt:lpstr>
      <vt:lpstr>Software Trends in Supercomputing</vt:lpstr>
      <vt:lpstr>Latency Hiding in MPI with Existing Methods</vt:lpstr>
      <vt:lpstr>Outline</vt:lpstr>
      <vt:lpstr>User-level Thread (ULT)</vt:lpstr>
      <vt:lpstr>MPI Interoperation with ULT</vt:lpstr>
      <vt:lpstr>Providing communication/computation overlap w/ ULT</vt:lpstr>
      <vt:lpstr>Proposing a new thread level: MPI_THREAD_ULT</vt:lpstr>
      <vt:lpstr>Timeline of MPI_Send with ULT-aware MPI runtime</vt:lpstr>
      <vt:lpstr>Outline</vt:lpstr>
      <vt:lpstr>Experiment Setup</vt:lpstr>
      <vt:lpstr>Overhead of Kernel Threads vs. ULT in MPI</vt:lpstr>
      <vt:lpstr>Overhead of Point-to-Point Communication </vt:lpstr>
      <vt:lpstr>Overhead of Collective Communication</vt:lpstr>
      <vt:lpstr>Overlap in One-Sided Communication</vt:lpstr>
      <vt:lpstr>Outline</vt:lpstr>
      <vt:lpstr>Application: HPCG</vt:lpstr>
      <vt:lpstr>Application: SpMV in HPCG</vt:lpstr>
      <vt:lpstr>HPCG Performance</vt:lpstr>
      <vt:lpstr>HPCG Time Breakdown</vt:lpstr>
      <vt:lpstr>HPCG SpMV</vt:lpstr>
      <vt:lpstr>HPCG w/ MPI+Qthreads</vt:lpstr>
      <vt:lpstr>Application: SWAP-assembler</vt:lpstr>
      <vt:lpstr>Application: SWAP-assembler</vt:lpstr>
      <vt:lpstr>SWAP Performance</vt:lpstr>
      <vt:lpstr>Conclusion</vt:lpstr>
      <vt:lpstr>Charm++ over Argobots</vt:lpstr>
      <vt:lpstr>Charm++ over Argobots</vt:lpstr>
      <vt:lpstr>Charm++ over Argobots: Implementation</vt:lpstr>
      <vt:lpstr>Charm++ over Argobots: Plan</vt:lpstr>
      <vt:lpstr>CilkBots</vt:lpstr>
      <vt:lpstr>Dynamic Task Splicing with Cilk + Argobots</vt:lpstr>
      <vt:lpstr>Update on CilkBots over Argobots (1/2)</vt:lpstr>
      <vt:lpstr>Update on CilkBots over Argobots (2/2)</vt:lpstr>
      <vt:lpstr>CilkBots over Argobots: Implementation</vt:lpstr>
      <vt:lpstr>Locality Optimization for CilkBots over Argobots: Implementation</vt:lpstr>
      <vt:lpstr>CilkBots/TASCEL over Argobots: Plan</vt:lpstr>
      <vt:lpstr>Parsec</vt:lpstr>
      <vt:lpstr>PTGE: Pluggable Task Graph Engine</vt:lpstr>
      <vt:lpstr>PaRSEC: generic framework for architecture aware scheduling of micro-tasks on distributed many-core heterogeneous architectures</vt:lpstr>
      <vt:lpstr>The PaRSEC framework</vt:lpstr>
      <vt:lpstr>Mapping of the PaRSEC machine model into Argobots</vt:lpstr>
      <vt:lpstr>The PaRSEC data</vt:lpstr>
      <vt:lpstr>Status summary (1/2)</vt:lpstr>
      <vt:lpstr>Status summary (2/2)</vt:lpstr>
      <vt:lpstr>Demo for SC (1/2)</vt:lpstr>
      <vt:lpstr>Demo for SC (2/2)</vt:lpstr>
      <vt:lpstr>Plans for last year</vt:lpstr>
      <vt:lpstr>OpenMP/XMP (RIKEN)</vt:lpstr>
      <vt:lpstr>OpenMP/XMP over Argobots</vt:lpstr>
      <vt:lpstr>Research Activities and Status</vt:lpstr>
      <vt:lpstr>Other Collaborations</vt:lpstr>
      <vt:lpstr>Collaborations</vt:lpstr>
      <vt:lpstr>Collaborations</vt:lpstr>
      <vt:lpstr>ULT/Task Standardization Effort</vt:lpstr>
      <vt:lpstr>Summary</vt:lpstr>
      <vt:lpstr>Try Argobots</vt:lpstr>
      <vt:lpstr>Q&amp;A</vt:lpstr>
    </vt:vector>
  </TitlesOfParts>
  <Manager/>
  <Company>Argonne National Laboratory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Argobots</dc:title>
  <dc:subject/>
  <dc:creator>Sangmin Seo</dc:creator>
  <cp:keywords/>
  <dc:description/>
  <cp:lastModifiedBy>Microsoft Office User</cp:lastModifiedBy>
  <cp:revision>2012</cp:revision>
  <cp:lastPrinted>2014-07-28T13:03:47Z</cp:lastPrinted>
  <dcterms:created xsi:type="dcterms:W3CDTF">2011-10-25T22:55:32Z</dcterms:created>
  <dcterms:modified xsi:type="dcterms:W3CDTF">2016-02-15T21:10:15Z</dcterms:modified>
  <cp:category/>
</cp:coreProperties>
</file>